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sldIdLst>
    <p:sldId id="307" r:id="rId2"/>
    <p:sldId id="320" r:id="rId3"/>
    <p:sldId id="330" r:id="rId4"/>
    <p:sldId id="331" r:id="rId5"/>
    <p:sldId id="337" r:id="rId6"/>
    <p:sldId id="328" r:id="rId7"/>
    <p:sldId id="336" r:id="rId8"/>
    <p:sldId id="329" r:id="rId9"/>
    <p:sldId id="335" r:id="rId10"/>
    <p:sldId id="327" r:id="rId11"/>
    <p:sldId id="321" r:id="rId12"/>
  </p:sldIdLst>
  <p:sldSz cx="9144000" cy="6858000" type="screen4x3"/>
  <p:notesSz cx="6832600" cy="99631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57" d="100"/>
          <a:sy n="57" d="100"/>
        </p:scale>
        <p:origin x="72" y="5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5" Type="http://schemas.openxmlformats.org/officeDocument/2006/relationships/slide" Target="slides/slide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042686F-CB5F-400D-A718-A1F558C53D1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282692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E1C81EEB-CC1B-453A-9147-081F4AEC240D}" type="slidenum">
              <a:rPr lang="zh-TW" altLang="en-US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8638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2167B85D-A2F6-4539-B0BE-0913DC61D636}" type="slidenum">
              <a:rPr lang="zh-TW" altLang="en-US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5936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2167B85D-A2F6-4539-B0BE-0913DC61D636}" type="slidenum">
              <a:rPr lang="zh-TW" altLang="en-US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9726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2167B85D-A2F6-4539-B0BE-0913DC61D636}" type="slidenum">
              <a:rPr lang="zh-TW" altLang="en-US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90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2167B85D-A2F6-4539-B0BE-0913DC61D636}" type="slidenum">
              <a:rPr lang="zh-TW" altLang="en-US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7980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2167B85D-A2F6-4539-B0BE-0913DC61D636}" type="slidenum">
              <a:rPr lang="zh-TW" altLang="en-US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034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2167B85D-A2F6-4539-B0BE-0913DC61D636}" type="slidenum">
              <a:rPr lang="zh-TW" altLang="en-US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1433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2167B85D-A2F6-4539-B0BE-0913DC61D636}" type="slidenum">
              <a:rPr lang="zh-TW" altLang="en-US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3597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2167B85D-A2F6-4539-B0BE-0913DC61D636}" type="slidenum">
              <a:rPr lang="zh-TW" altLang="en-US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6949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2167B85D-A2F6-4539-B0BE-0913DC61D636}" type="slidenum">
              <a:rPr lang="zh-TW" altLang="en-US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4204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2167B85D-A2F6-4539-B0BE-0913DC61D636}" type="slidenum">
              <a:rPr lang="zh-TW" altLang="en-US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505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endParaRPr lang="zh-TW" alt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endParaRPr lang="zh-TW" alt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endParaRPr lang="zh-TW" alt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endParaRPr lang="zh-TW" alt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5CF42-B27A-4DCF-9452-7869912C52F6}" type="datetime1">
              <a:rPr lang="zh-TW" altLang="en-US"/>
              <a:pPr>
                <a:defRPr/>
              </a:pPr>
              <a:t>2021/5/6</a:t>
            </a:fld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C55C2F8-54B8-4815-8025-6E20D61F06A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84163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DCBA40-E5E8-46A7-96DE-774560F70F95}" type="datetime1">
              <a:rPr lang="zh-TW" altLang="en-US"/>
              <a:pPr>
                <a:defRPr/>
              </a:pPr>
              <a:t>2021/5/6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07DC4-2F84-411B-9B85-558AA2408F0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66981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1FAD3-3FF1-437F-8C83-A77CEFB5DD99}" type="datetime1">
              <a:rPr lang="zh-TW" altLang="en-US"/>
              <a:pPr>
                <a:defRPr/>
              </a:pPr>
              <a:t>2021/5/6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7C0E3-B285-48F2-A64B-FFD180DB623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33435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CF1053-5F7C-4453-8952-F9BCA82319C9}" type="datetime1">
              <a:rPr lang="zh-TW" altLang="en-US"/>
              <a:pPr>
                <a:defRPr/>
              </a:pPr>
              <a:t>2021/5/6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31714-64A4-44F9-965D-0C9680BBA98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8432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88B35F-0148-462D-994A-1ACB48BEBB9E}" type="datetime1">
              <a:rPr lang="zh-TW" altLang="en-US"/>
              <a:pPr>
                <a:defRPr/>
              </a:pPr>
              <a:t>2021/5/6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1A6AC-392E-4C87-BEE2-9D5934E32E6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83560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9D384-3014-461E-B387-C7058B80943E}" type="datetime1">
              <a:rPr lang="zh-TW" altLang="en-US"/>
              <a:pPr>
                <a:defRPr/>
              </a:pPr>
              <a:t>2021/5/6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8E90B-1637-4D3C-B5B0-50E9A9494C7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27531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95C3AA-0C46-4B65-A6E4-4981F86B6890}" type="datetime1">
              <a:rPr lang="zh-TW" altLang="en-US"/>
              <a:pPr>
                <a:defRPr/>
              </a:pPr>
              <a:t>2021/5/6</a:t>
            </a:fld>
            <a:endParaRPr lang="en-US" altLang="zh-TW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3B20A6-E42C-4DD6-A7A3-BF340C5BB57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12952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63A32-7985-4798-8FF3-F18F3B20E930}" type="datetime1">
              <a:rPr lang="zh-TW" altLang="en-US"/>
              <a:pPr>
                <a:defRPr/>
              </a:pPr>
              <a:t>2021/5/6</a:t>
            </a:fld>
            <a:endParaRPr lang="en-US" altLang="zh-TW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3482A-2ED4-48A7-868B-3B717F686AC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29521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C9627C-1A3B-477C-923F-735ABC3B6944}" type="datetime1">
              <a:rPr lang="zh-TW" altLang="en-US"/>
              <a:pPr>
                <a:defRPr/>
              </a:pPr>
              <a:t>2021/5/6</a:t>
            </a:fld>
            <a:endParaRPr lang="en-US" altLang="zh-TW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19F50-9770-43A1-B20D-CF3585CE57D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5984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63A808-2172-4E0C-8030-BBE3B9A0733B}" type="datetime1">
              <a:rPr lang="zh-TW" altLang="en-US"/>
              <a:pPr>
                <a:defRPr/>
              </a:pPr>
              <a:t>2021/5/6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174F0F-0348-4E7C-8F39-599341771B8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96426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4BD2F8-5091-4201-B8A4-61B02F40CC93}" type="datetime1">
              <a:rPr lang="zh-TW" altLang="en-US"/>
              <a:pPr>
                <a:defRPr/>
              </a:pPr>
              <a:t>2021/5/6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E69B6-3159-42D1-BB6E-727689DCC3A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72659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47EFD2E8-5CB7-41CC-8EB9-768A438F1876}" type="datetime1">
              <a:rPr lang="zh-TW" altLang="en-US"/>
              <a:pPr>
                <a:defRPr/>
              </a:pPr>
              <a:t>2021/5/6</a:t>
            </a:fld>
            <a:endParaRPr lang="en-US" altLang="zh-TW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56BE5FCB-24C0-4880-A11F-839457D1952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0FF1186-4AD9-48CE-980B-63B8188B82E8}" type="slidenum"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10048 : Audiophobia</a:t>
            </a:r>
            <a:endParaRPr lang="en-US" altLang="zh-TW" dirty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</a:rPr>
              <a:t>10048 : Audiophobia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陳縵欣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21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輸入點</a:t>
            </a: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</a:rPr>
              <a:t>表示十字路口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</a:rPr>
              <a:t>的數量、街道數量以及詢問數，並根據街道數量輸入兩點之間的分貝大小，求出兩點之間的最小噪音，若無法求出則</a:t>
            </a:r>
            <a:r>
              <a:rPr lang="zh-TW" altLang="en-US" sz="2400">
                <a:latin typeface="Times New Roman" panose="02020603050405020304" pitchFamily="18" charset="0"/>
              </a:rPr>
              <a:t>印出 </a:t>
            </a:r>
            <a:r>
              <a:rPr lang="en-US" altLang="zh-TW" sz="2400">
                <a:latin typeface="Times New Roman" panose="02020603050405020304" pitchFamily="18" charset="0"/>
              </a:rPr>
              <a:t>no path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170168" y="6309415"/>
            <a:ext cx="576064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1CEF462-0A2C-46D2-B206-C92934D92B92}" type="slidenum"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kumimoji="0" lang="en-US" altLang="zh-TW" sz="1400" dirty="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解法：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使用最短路徑演算法：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Floyd-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Warshall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演算法，將其經過的街道標示以「曾經經過街道的最大噪音」，並同時比較其遍歷之路徑的最小分貝。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284109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1CEF462-0A2C-46D2-B206-C92934D92B92}" type="slidenum"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  <a:b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zh-TW" altLang="en-US" sz="2400" dirty="0">
                <a:latin typeface="Times New Roman" panose="02020603050405020304" pitchFamily="18" charset="0"/>
              </a:rPr>
              <a:t>無。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115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1CEF462-0A2C-46D2-B206-C92934D92B92}" type="slidenum"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b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200" dirty="0">
                <a:latin typeface="Times New Roman" panose="02020603050405020304" pitchFamily="18" charset="0"/>
              </a:rPr>
              <a:t>7 9 3 (7</a:t>
            </a:r>
            <a:r>
              <a:rPr lang="zh-TW" altLang="en-US" sz="2200" dirty="0">
                <a:latin typeface="Times New Roman" panose="02020603050405020304" pitchFamily="18" charset="0"/>
              </a:rPr>
              <a:t>個十字路口，</a:t>
            </a:r>
            <a:r>
              <a:rPr lang="en-US" altLang="zh-TW" sz="2200" dirty="0">
                <a:latin typeface="Times New Roman" panose="02020603050405020304" pitchFamily="18" charset="0"/>
              </a:rPr>
              <a:t>9</a:t>
            </a:r>
            <a:r>
              <a:rPr lang="zh-TW" altLang="en-US" sz="2200" dirty="0">
                <a:latin typeface="Times New Roman" panose="02020603050405020304" pitchFamily="18" charset="0"/>
              </a:rPr>
              <a:t>個街道，</a:t>
            </a:r>
            <a:r>
              <a:rPr lang="en-US" altLang="zh-TW" sz="2200" dirty="0">
                <a:latin typeface="Times New Roman" panose="02020603050405020304" pitchFamily="18" charset="0"/>
              </a:rPr>
              <a:t>3</a:t>
            </a:r>
            <a:r>
              <a:rPr lang="zh-TW" altLang="en-US" sz="2200" dirty="0">
                <a:latin typeface="Times New Roman" panose="02020603050405020304" pitchFamily="18" charset="0"/>
              </a:rPr>
              <a:t>次詢問</a:t>
            </a:r>
            <a:r>
              <a:rPr lang="en-US" altLang="zh-TW" sz="2200" dirty="0">
                <a:latin typeface="Times New Roman" panose="02020603050405020304" pitchFamily="18" charset="0"/>
              </a:rPr>
              <a:t>)</a:t>
            </a:r>
            <a:br>
              <a:rPr lang="en-US" altLang="zh-TW" sz="2200" dirty="0">
                <a:latin typeface="Times New Roman" panose="02020603050405020304" pitchFamily="18" charset="0"/>
              </a:rPr>
            </a:br>
            <a:r>
              <a:rPr lang="en-US" altLang="zh-TW" sz="2200" dirty="0">
                <a:latin typeface="Times New Roman" panose="02020603050405020304" pitchFamily="18" charset="0"/>
              </a:rPr>
              <a:t>1 2 50	// c1 c2</a:t>
            </a:r>
            <a:r>
              <a:rPr lang="zh-TW" altLang="en-US" sz="2200" dirty="0">
                <a:latin typeface="Times New Roman" panose="02020603050405020304" pitchFamily="18" charset="0"/>
              </a:rPr>
              <a:t>十字路口之間達</a:t>
            </a:r>
            <a:r>
              <a:rPr lang="en-US" altLang="zh-TW" sz="2200" dirty="0">
                <a:latin typeface="Times New Roman" panose="02020603050405020304" pitchFamily="18" charset="0"/>
              </a:rPr>
              <a:t>50</a:t>
            </a:r>
            <a:r>
              <a:rPr lang="zh-TW" altLang="en-US" sz="2200" dirty="0">
                <a:latin typeface="Times New Roman" panose="02020603050405020304" pitchFamily="18" charset="0"/>
              </a:rPr>
              <a:t>分貝</a:t>
            </a:r>
            <a:br>
              <a:rPr lang="en-US" altLang="zh-TW" sz="2200" dirty="0">
                <a:latin typeface="Times New Roman" panose="02020603050405020304" pitchFamily="18" charset="0"/>
              </a:rPr>
            </a:br>
            <a:r>
              <a:rPr lang="en-US" altLang="zh-TW" sz="2200" dirty="0">
                <a:latin typeface="Times New Roman" panose="02020603050405020304" pitchFamily="18" charset="0"/>
              </a:rPr>
              <a:t>1 3 60	// c1 c3</a:t>
            </a:r>
            <a:r>
              <a:rPr lang="zh-TW" altLang="en-US" sz="2200" dirty="0">
                <a:latin typeface="Times New Roman" panose="02020603050405020304" pitchFamily="18" charset="0"/>
              </a:rPr>
              <a:t>十字路口之間達</a:t>
            </a:r>
            <a:r>
              <a:rPr lang="en-US" altLang="zh-TW" sz="2200" dirty="0">
                <a:latin typeface="Times New Roman" panose="02020603050405020304" pitchFamily="18" charset="0"/>
              </a:rPr>
              <a:t>60</a:t>
            </a:r>
            <a:r>
              <a:rPr lang="zh-TW" altLang="en-US" sz="2200" dirty="0">
                <a:latin typeface="Times New Roman" panose="02020603050405020304" pitchFamily="18" charset="0"/>
              </a:rPr>
              <a:t>分貝</a:t>
            </a:r>
            <a:br>
              <a:rPr lang="en-US" altLang="zh-TW" sz="2200" dirty="0">
                <a:latin typeface="Times New Roman" panose="02020603050405020304" pitchFamily="18" charset="0"/>
              </a:rPr>
            </a:br>
            <a:r>
              <a:rPr lang="en-US" altLang="zh-TW" sz="2200" dirty="0">
                <a:latin typeface="Times New Roman" panose="02020603050405020304" pitchFamily="18" charset="0"/>
              </a:rPr>
              <a:t>2 4 120	// c2 c4</a:t>
            </a:r>
            <a:r>
              <a:rPr lang="zh-TW" altLang="en-US" sz="2200" dirty="0">
                <a:latin typeface="Times New Roman" panose="02020603050405020304" pitchFamily="18" charset="0"/>
              </a:rPr>
              <a:t>十字路口之間達</a:t>
            </a:r>
            <a:r>
              <a:rPr lang="en-US" altLang="zh-TW" sz="2200" dirty="0">
                <a:latin typeface="Times New Roman" panose="02020603050405020304" pitchFamily="18" charset="0"/>
              </a:rPr>
              <a:t>120</a:t>
            </a:r>
            <a:r>
              <a:rPr lang="zh-TW" altLang="en-US" sz="2200" dirty="0">
                <a:latin typeface="Times New Roman" panose="02020603050405020304" pitchFamily="18" charset="0"/>
              </a:rPr>
              <a:t>分貝</a:t>
            </a:r>
            <a:br>
              <a:rPr lang="en-US" altLang="zh-TW" sz="2200" dirty="0">
                <a:latin typeface="Times New Roman" panose="02020603050405020304" pitchFamily="18" charset="0"/>
              </a:rPr>
            </a:br>
            <a:r>
              <a:rPr lang="en-US" altLang="zh-TW" sz="2200" dirty="0">
                <a:latin typeface="Times New Roman" panose="02020603050405020304" pitchFamily="18" charset="0"/>
              </a:rPr>
              <a:t>2 5 90	// c2 c5</a:t>
            </a:r>
            <a:r>
              <a:rPr lang="zh-TW" altLang="en-US" sz="2200" dirty="0">
                <a:latin typeface="Times New Roman" panose="02020603050405020304" pitchFamily="18" charset="0"/>
              </a:rPr>
              <a:t>十字路口之間達</a:t>
            </a:r>
            <a:r>
              <a:rPr lang="en-US" altLang="zh-TW" sz="2200" dirty="0">
                <a:latin typeface="Times New Roman" panose="02020603050405020304" pitchFamily="18" charset="0"/>
              </a:rPr>
              <a:t>90</a:t>
            </a:r>
            <a:r>
              <a:rPr lang="zh-TW" altLang="en-US" sz="2200" dirty="0">
                <a:latin typeface="Times New Roman" panose="02020603050405020304" pitchFamily="18" charset="0"/>
              </a:rPr>
              <a:t>分貝</a:t>
            </a:r>
            <a:br>
              <a:rPr lang="en-US" altLang="zh-TW" sz="2200" dirty="0">
                <a:latin typeface="Times New Roman" panose="02020603050405020304" pitchFamily="18" charset="0"/>
              </a:rPr>
            </a:br>
            <a:r>
              <a:rPr lang="en-US" altLang="zh-TW" sz="2200" dirty="0">
                <a:latin typeface="Times New Roman" panose="02020603050405020304" pitchFamily="18" charset="0"/>
              </a:rPr>
              <a:t>3 6 50	// c3 c6</a:t>
            </a:r>
            <a:r>
              <a:rPr lang="zh-TW" altLang="en-US" sz="2200" dirty="0">
                <a:latin typeface="Times New Roman" panose="02020603050405020304" pitchFamily="18" charset="0"/>
              </a:rPr>
              <a:t>十字路口之間達</a:t>
            </a:r>
            <a:r>
              <a:rPr lang="en-US" altLang="zh-TW" sz="2200" dirty="0">
                <a:latin typeface="Times New Roman" panose="02020603050405020304" pitchFamily="18" charset="0"/>
              </a:rPr>
              <a:t>50</a:t>
            </a:r>
            <a:r>
              <a:rPr lang="zh-TW" altLang="en-US" sz="2200" dirty="0">
                <a:latin typeface="Times New Roman" panose="02020603050405020304" pitchFamily="18" charset="0"/>
              </a:rPr>
              <a:t>分貝</a:t>
            </a:r>
            <a:br>
              <a:rPr lang="en-US" altLang="zh-TW" sz="2200" dirty="0">
                <a:latin typeface="Times New Roman" panose="02020603050405020304" pitchFamily="18" charset="0"/>
              </a:rPr>
            </a:br>
            <a:r>
              <a:rPr lang="en-US" altLang="zh-TW" sz="2200" dirty="0">
                <a:latin typeface="Times New Roman" panose="02020603050405020304" pitchFamily="18" charset="0"/>
              </a:rPr>
              <a:t>4 6 80	// c4 c6</a:t>
            </a:r>
            <a:r>
              <a:rPr lang="zh-TW" altLang="en-US" sz="2200" dirty="0">
                <a:latin typeface="Times New Roman" panose="02020603050405020304" pitchFamily="18" charset="0"/>
              </a:rPr>
              <a:t>十字路口之間達</a:t>
            </a:r>
            <a:r>
              <a:rPr lang="en-US" altLang="zh-TW" sz="2200" dirty="0">
                <a:latin typeface="Times New Roman" panose="02020603050405020304" pitchFamily="18" charset="0"/>
              </a:rPr>
              <a:t>80</a:t>
            </a:r>
            <a:r>
              <a:rPr lang="zh-TW" altLang="en-US" sz="2200" dirty="0">
                <a:latin typeface="Times New Roman" panose="02020603050405020304" pitchFamily="18" charset="0"/>
              </a:rPr>
              <a:t>分貝</a:t>
            </a:r>
            <a:br>
              <a:rPr lang="en-US" altLang="zh-TW" sz="2200" dirty="0">
                <a:latin typeface="Times New Roman" panose="02020603050405020304" pitchFamily="18" charset="0"/>
              </a:rPr>
            </a:br>
            <a:r>
              <a:rPr lang="en-US" altLang="zh-TW" sz="2200" dirty="0">
                <a:latin typeface="Times New Roman" panose="02020603050405020304" pitchFamily="18" charset="0"/>
              </a:rPr>
              <a:t>4 7 70	// c4 c7</a:t>
            </a:r>
            <a:r>
              <a:rPr lang="zh-TW" altLang="en-US" sz="2200" dirty="0">
                <a:latin typeface="Times New Roman" panose="02020603050405020304" pitchFamily="18" charset="0"/>
              </a:rPr>
              <a:t>十字路口之間達</a:t>
            </a:r>
            <a:r>
              <a:rPr lang="en-US" altLang="zh-TW" sz="2200" dirty="0">
                <a:latin typeface="Times New Roman" panose="02020603050405020304" pitchFamily="18" charset="0"/>
              </a:rPr>
              <a:t>70</a:t>
            </a:r>
            <a:r>
              <a:rPr lang="zh-TW" altLang="en-US" sz="2200" dirty="0">
                <a:latin typeface="Times New Roman" panose="02020603050405020304" pitchFamily="18" charset="0"/>
              </a:rPr>
              <a:t>分貝</a:t>
            </a:r>
            <a:br>
              <a:rPr lang="en-US" altLang="zh-TW" sz="2200" dirty="0">
                <a:latin typeface="Times New Roman" panose="02020603050405020304" pitchFamily="18" charset="0"/>
              </a:rPr>
            </a:br>
            <a:r>
              <a:rPr lang="en-US" altLang="zh-TW" sz="2200" dirty="0">
                <a:latin typeface="Times New Roman" panose="02020603050405020304" pitchFamily="18" charset="0"/>
              </a:rPr>
              <a:t>5 7 40	// c5 c7</a:t>
            </a:r>
            <a:r>
              <a:rPr lang="zh-TW" altLang="en-US" sz="2200" dirty="0">
                <a:latin typeface="Times New Roman" panose="02020603050405020304" pitchFamily="18" charset="0"/>
              </a:rPr>
              <a:t>十字路口之間達</a:t>
            </a:r>
            <a:r>
              <a:rPr lang="en-US" altLang="zh-TW" sz="2200" dirty="0">
                <a:latin typeface="Times New Roman" panose="02020603050405020304" pitchFamily="18" charset="0"/>
              </a:rPr>
              <a:t>40</a:t>
            </a:r>
            <a:r>
              <a:rPr lang="zh-TW" altLang="en-US" sz="2200" dirty="0">
                <a:latin typeface="Times New Roman" panose="02020603050405020304" pitchFamily="18" charset="0"/>
              </a:rPr>
              <a:t>分貝</a:t>
            </a:r>
            <a:br>
              <a:rPr lang="en-US" altLang="zh-TW" sz="2200" dirty="0">
                <a:latin typeface="Times New Roman" panose="02020603050405020304" pitchFamily="18" charset="0"/>
              </a:rPr>
            </a:br>
            <a:r>
              <a:rPr lang="en-US" altLang="zh-TW" sz="2200" dirty="0">
                <a:latin typeface="Times New Roman" panose="02020603050405020304" pitchFamily="18" charset="0"/>
              </a:rPr>
              <a:t>6 7 140	// c6 c7</a:t>
            </a:r>
            <a:r>
              <a:rPr lang="zh-TW" altLang="en-US" sz="2200" dirty="0">
                <a:latin typeface="Times New Roman" panose="02020603050405020304" pitchFamily="18" charset="0"/>
              </a:rPr>
              <a:t>十字路口之間達</a:t>
            </a:r>
            <a:r>
              <a:rPr lang="en-US" altLang="zh-TW" sz="2200" dirty="0">
                <a:latin typeface="Times New Roman" panose="02020603050405020304" pitchFamily="18" charset="0"/>
              </a:rPr>
              <a:t>140</a:t>
            </a:r>
            <a:r>
              <a:rPr lang="zh-TW" altLang="en-US" sz="2200" dirty="0">
                <a:latin typeface="Times New Roman" panose="02020603050405020304" pitchFamily="18" charset="0"/>
              </a:rPr>
              <a:t>分貝</a:t>
            </a:r>
            <a:br>
              <a:rPr lang="en-US" altLang="zh-TW" sz="2200" dirty="0">
                <a:latin typeface="Times New Roman" panose="02020603050405020304" pitchFamily="18" charset="0"/>
              </a:rPr>
            </a:br>
            <a:r>
              <a:rPr lang="en-US" altLang="zh-TW" sz="2200" dirty="0">
                <a:latin typeface="Times New Roman" panose="02020603050405020304" pitchFamily="18" charset="0"/>
              </a:rPr>
              <a:t>1 7 		// query1</a:t>
            </a:r>
            <a:r>
              <a:rPr lang="zh-TW" altLang="en-US" sz="2200" dirty="0">
                <a:latin typeface="Times New Roman" panose="02020603050405020304" pitchFamily="18" charset="0"/>
              </a:rPr>
              <a:t> 求</a:t>
            </a:r>
            <a:r>
              <a:rPr lang="en-US" altLang="zh-TW" sz="2200" dirty="0">
                <a:latin typeface="Times New Roman" panose="02020603050405020304" pitchFamily="18" charset="0"/>
              </a:rPr>
              <a:t>c1</a:t>
            </a:r>
            <a:r>
              <a:rPr lang="zh-TW" altLang="en-US" sz="2200" dirty="0">
                <a:latin typeface="Times New Roman" panose="02020603050405020304" pitchFamily="18" charset="0"/>
              </a:rPr>
              <a:t>與</a:t>
            </a:r>
            <a:r>
              <a:rPr lang="en-US" altLang="zh-TW" sz="2200" dirty="0">
                <a:latin typeface="Times New Roman" panose="02020603050405020304" pitchFamily="18" charset="0"/>
              </a:rPr>
              <a:t>c7</a:t>
            </a:r>
            <a:r>
              <a:rPr lang="zh-TW" altLang="en-US" sz="2200" dirty="0">
                <a:latin typeface="Times New Roman" panose="02020603050405020304" pitchFamily="18" charset="0"/>
              </a:rPr>
              <a:t>之間的最小噪音</a:t>
            </a:r>
            <a:br>
              <a:rPr lang="en-US" altLang="zh-TW" sz="2200" dirty="0">
                <a:latin typeface="Times New Roman" panose="02020603050405020304" pitchFamily="18" charset="0"/>
              </a:rPr>
            </a:br>
            <a:r>
              <a:rPr lang="en-US" altLang="zh-TW" sz="2200" dirty="0">
                <a:latin typeface="Times New Roman" panose="02020603050405020304" pitchFamily="18" charset="0"/>
              </a:rPr>
              <a:t>2 6		// query2</a:t>
            </a:r>
            <a:r>
              <a:rPr lang="zh-TW" altLang="en-US" sz="2200" dirty="0">
                <a:latin typeface="Times New Roman" panose="02020603050405020304" pitchFamily="18" charset="0"/>
              </a:rPr>
              <a:t> 求</a:t>
            </a:r>
            <a:r>
              <a:rPr lang="en-US" altLang="zh-TW" sz="2200" dirty="0">
                <a:latin typeface="Times New Roman" panose="02020603050405020304" pitchFamily="18" charset="0"/>
              </a:rPr>
              <a:t>c2</a:t>
            </a:r>
            <a:r>
              <a:rPr lang="zh-TW" altLang="en-US" sz="2200" dirty="0">
                <a:latin typeface="Times New Roman" panose="02020603050405020304" pitchFamily="18" charset="0"/>
              </a:rPr>
              <a:t>與</a:t>
            </a:r>
            <a:r>
              <a:rPr lang="en-US" altLang="zh-TW" sz="2200" dirty="0">
                <a:latin typeface="Times New Roman" panose="02020603050405020304" pitchFamily="18" charset="0"/>
              </a:rPr>
              <a:t>c6</a:t>
            </a:r>
            <a:r>
              <a:rPr lang="zh-TW" altLang="en-US" sz="2200" dirty="0">
                <a:latin typeface="Times New Roman" panose="02020603050405020304" pitchFamily="18" charset="0"/>
              </a:rPr>
              <a:t>之間的最小噪音</a:t>
            </a:r>
            <a:br>
              <a:rPr lang="en-US" altLang="zh-TW" sz="2200" dirty="0">
                <a:latin typeface="Times New Roman" panose="02020603050405020304" pitchFamily="18" charset="0"/>
              </a:rPr>
            </a:br>
            <a:r>
              <a:rPr lang="en-US" altLang="zh-TW" sz="2200" dirty="0">
                <a:latin typeface="Times New Roman" panose="02020603050405020304" pitchFamily="18" charset="0"/>
              </a:rPr>
              <a:t>6 2		// query3 </a:t>
            </a:r>
            <a:r>
              <a:rPr lang="zh-TW" altLang="en-US" sz="2200" dirty="0">
                <a:latin typeface="Times New Roman" panose="02020603050405020304" pitchFamily="18" charset="0"/>
              </a:rPr>
              <a:t>求</a:t>
            </a:r>
            <a:r>
              <a:rPr lang="en-US" altLang="zh-TW" sz="2200" dirty="0">
                <a:latin typeface="Times New Roman" panose="02020603050405020304" pitchFamily="18" charset="0"/>
              </a:rPr>
              <a:t>c6</a:t>
            </a:r>
            <a:r>
              <a:rPr lang="zh-TW" altLang="en-US" sz="2200" dirty="0">
                <a:latin typeface="Times New Roman" panose="02020603050405020304" pitchFamily="18" charset="0"/>
              </a:rPr>
              <a:t>與</a:t>
            </a:r>
            <a:r>
              <a:rPr lang="en-US" altLang="zh-TW" sz="2200" dirty="0">
                <a:latin typeface="Times New Roman" panose="02020603050405020304" pitchFamily="18" charset="0"/>
              </a:rPr>
              <a:t>c2</a:t>
            </a:r>
            <a:r>
              <a:rPr lang="zh-TW" altLang="en-US" sz="2200" dirty="0">
                <a:latin typeface="Times New Roman" panose="02020603050405020304" pitchFamily="18" charset="0"/>
              </a:rPr>
              <a:t>之間的最小噪音</a:t>
            </a:r>
            <a:br>
              <a:rPr lang="en-US" altLang="zh-TW" sz="22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zh-TW" altLang="en-US" sz="2200" dirty="0">
                <a:latin typeface="Times New Roman" panose="02020603050405020304" pitchFamily="18" charset="0"/>
                <a:sym typeface="Wingdings" panose="05000000000000000000" pitchFamily="2" charset="2"/>
              </a:rPr>
              <a:t>輸出：</a:t>
            </a:r>
            <a:br>
              <a:rPr lang="en-US" altLang="zh-TW" sz="22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200" dirty="0">
                <a:latin typeface="Times New Roman" panose="02020603050405020304" pitchFamily="18" charset="0"/>
                <a:sym typeface="Wingdings" panose="05000000000000000000" pitchFamily="2" charset="2"/>
              </a:rPr>
              <a:t>Case #1</a:t>
            </a:r>
            <a:r>
              <a:rPr lang="zh-TW" altLang="en-US" sz="22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endParaRPr lang="en-US" altLang="zh-TW" sz="22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200" dirty="0">
                <a:latin typeface="Times New Roman" panose="02020603050405020304" pitchFamily="18" charset="0"/>
                <a:sym typeface="Wingdings" panose="05000000000000000000" pitchFamily="2" charset="2"/>
              </a:rPr>
              <a:t>80		</a:t>
            </a:r>
            <a:r>
              <a:rPr lang="en-US" altLang="zh-TW" sz="2200" dirty="0">
                <a:latin typeface="Times New Roman" panose="02020603050405020304" pitchFamily="18" charset="0"/>
              </a:rPr>
              <a:t>// c1</a:t>
            </a:r>
            <a:r>
              <a:rPr lang="zh-TW" altLang="en-US" sz="2200" dirty="0">
                <a:latin typeface="Times New Roman" panose="02020603050405020304" pitchFamily="18" charset="0"/>
              </a:rPr>
              <a:t>與</a:t>
            </a:r>
            <a:r>
              <a:rPr lang="en-US" altLang="zh-TW" sz="2200" dirty="0">
                <a:latin typeface="Times New Roman" panose="02020603050405020304" pitchFamily="18" charset="0"/>
              </a:rPr>
              <a:t>c7</a:t>
            </a:r>
            <a:r>
              <a:rPr lang="zh-TW" altLang="en-US" sz="2200" dirty="0">
                <a:latin typeface="Times New Roman" panose="02020603050405020304" pitchFamily="18" charset="0"/>
              </a:rPr>
              <a:t>之間的最小噪音為</a:t>
            </a:r>
            <a:r>
              <a:rPr lang="en-US" altLang="zh-TW" sz="2200" dirty="0">
                <a:latin typeface="Times New Roman" panose="02020603050405020304" pitchFamily="18" charset="0"/>
              </a:rPr>
              <a:t>80</a:t>
            </a:r>
            <a:r>
              <a:rPr lang="zh-TW" altLang="en-US" sz="2200" dirty="0">
                <a:latin typeface="Times New Roman" panose="02020603050405020304" pitchFamily="18" charset="0"/>
              </a:rPr>
              <a:t>分貝</a:t>
            </a:r>
            <a:endParaRPr lang="en-US" altLang="zh-TW" sz="22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200" dirty="0">
                <a:latin typeface="Times New Roman" panose="02020603050405020304" pitchFamily="18" charset="0"/>
                <a:sym typeface="Wingdings" panose="05000000000000000000" pitchFamily="2" charset="2"/>
              </a:rPr>
              <a:t>60		</a:t>
            </a:r>
            <a:r>
              <a:rPr lang="en-US" altLang="zh-TW" sz="2200" dirty="0">
                <a:latin typeface="Times New Roman" panose="02020603050405020304" pitchFamily="18" charset="0"/>
              </a:rPr>
              <a:t>// c2</a:t>
            </a:r>
            <a:r>
              <a:rPr lang="zh-TW" altLang="en-US" sz="2200" dirty="0">
                <a:latin typeface="Times New Roman" panose="02020603050405020304" pitchFamily="18" charset="0"/>
              </a:rPr>
              <a:t>與</a:t>
            </a:r>
            <a:r>
              <a:rPr lang="en-US" altLang="zh-TW" sz="2200" dirty="0">
                <a:latin typeface="Times New Roman" panose="02020603050405020304" pitchFamily="18" charset="0"/>
              </a:rPr>
              <a:t>c6</a:t>
            </a:r>
            <a:r>
              <a:rPr lang="zh-TW" altLang="en-US" sz="2200" dirty="0">
                <a:latin typeface="Times New Roman" panose="02020603050405020304" pitchFamily="18" charset="0"/>
              </a:rPr>
              <a:t>之間的最小噪音為</a:t>
            </a:r>
            <a:r>
              <a:rPr lang="en-US" altLang="zh-TW" sz="2200" dirty="0">
                <a:latin typeface="Times New Roman" panose="02020603050405020304" pitchFamily="18" charset="0"/>
              </a:rPr>
              <a:t>60</a:t>
            </a:r>
            <a:r>
              <a:rPr lang="zh-TW" altLang="en-US" sz="2200" dirty="0">
                <a:latin typeface="Times New Roman" panose="02020603050405020304" pitchFamily="18" charset="0"/>
              </a:rPr>
              <a:t>分貝</a:t>
            </a:r>
            <a:endParaRPr lang="en-US" altLang="zh-TW" sz="22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200" dirty="0">
                <a:latin typeface="Times New Roman" panose="02020603050405020304" pitchFamily="18" charset="0"/>
                <a:sym typeface="Wingdings" panose="05000000000000000000" pitchFamily="2" charset="2"/>
              </a:rPr>
              <a:t>60		</a:t>
            </a:r>
            <a:r>
              <a:rPr lang="en-US" altLang="zh-TW" sz="2200" dirty="0">
                <a:latin typeface="Times New Roman" panose="02020603050405020304" pitchFamily="18" charset="0"/>
              </a:rPr>
              <a:t>// c6</a:t>
            </a:r>
            <a:r>
              <a:rPr lang="zh-TW" altLang="en-US" sz="2200" dirty="0">
                <a:latin typeface="Times New Roman" panose="02020603050405020304" pitchFamily="18" charset="0"/>
              </a:rPr>
              <a:t>與</a:t>
            </a:r>
            <a:r>
              <a:rPr lang="en-US" altLang="zh-TW" sz="2200" dirty="0">
                <a:latin typeface="Times New Roman" panose="02020603050405020304" pitchFamily="18" charset="0"/>
              </a:rPr>
              <a:t>c2</a:t>
            </a:r>
            <a:r>
              <a:rPr lang="zh-TW" altLang="en-US" sz="2200" dirty="0">
                <a:latin typeface="Times New Roman" panose="02020603050405020304" pitchFamily="18" charset="0"/>
              </a:rPr>
              <a:t>之間的最小噪音為</a:t>
            </a:r>
            <a:r>
              <a:rPr lang="en-US" altLang="zh-TW" sz="2200" dirty="0">
                <a:latin typeface="Times New Roman" panose="02020603050405020304" pitchFamily="18" charset="0"/>
              </a:rPr>
              <a:t>60</a:t>
            </a:r>
            <a:r>
              <a:rPr lang="zh-TW" altLang="en-US" sz="2200" dirty="0">
                <a:latin typeface="Times New Roman" panose="02020603050405020304" pitchFamily="18" charset="0"/>
              </a:rPr>
              <a:t>分貝</a:t>
            </a:r>
            <a:endParaRPr lang="en-US" altLang="zh-TW" sz="22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354494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1CEF462-0A2C-46D2-B206-C92934D92B92}" type="slidenum"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b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c1</a:t>
            </a:r>
            <a:r>
              <a:rPr lang="zh-TW" altLang="en-US" sz="2400" dirty="0">
                <a:latin typeface="Times New Roman" panose="02020603050405020304" pitchFamily="18" charset="0"/>
              </a:rPr>
              <a:t>與</a:t>
            </a:r>
            <a:r>
              <a:rPr lang="en-US" altLang="zh-TW" sz="2400" dirty="0">
                <a:latin typeface="Times New Roman" panose="02020603050405020304" pitchFamily="18" charset="0"/>
              </a:rPr>
              <a:t>c7</a:t>
            </a:r>
            <a:r>
              <a:rPr lang="zh-TW" altLang="en-US" sz="2400" dirty="0">
                <a:latin typeface="Times New Roman" panose="02020603050405020304" pitchFamily="18" charset="0"/>
              </a:rPr>
              <a:t>之間的最小噪音為</a:t>
            </a:r>
            <a:r>
              <a:rPr lang="en-US" altLang="zh-TW" sz="2400" dirty="0">
                <a:latin typeface="Times New Roman" panose="02020603050405020304" pitchFamily="18" charset="0"/>
              </a:rPr>
              <a:t>80</a:t>
            </a:r>
            <a:r>
              <a:rPr lang="zh-TW" altLang="en-US" sz="2400" dirty="0">
                <a:latin typeface="Times New Roman" panose="02020603050405020304" pitchFamily="18" charset="0"/>
              </a:rPr>
              <a:t>分貝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br>
              <a:rPr lang="en-US" altLang="zh-TW" sz="2400" dirty="0">
                <a:latin typeface="Times New Roman" panose="02020603050405020304" pitchFamily="18" charset="0"/>
              </a:rPr>
            </a:br>
            <a:b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endParaRPr lang="en-US" altLang="zh-TW" sz="22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2" name="橢圓 1"/>
          <p:cNvSpPr/>
          <p:nvPr/>
        </p:nvSpPr>
        <p:spPr bwMode="auto">
          <a:xfrm>
            <a:off x="694250" y="2479340"/>
            <a:ext cx="504056" cy="504056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</a:t>
            </a:r>
            <a:endParaRPr kumimoji="1" lang="zh-TW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5" name="橢圓 4"/>
          <p:cNvSpPr/>
          <p:nvPr/>
        </p:nvSpPr>
        <p:spPr bwMode="auto">
          <a:xfrm>
            <a:off x="375117" y="4095774"/>
            <a:ext cx="504056" cy="50405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000" dirty="0"/>
              <a:t>2</a:t>
            </a:r>
            <a:endParaRPr kumimoji="1" lang="zh-TW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6" name="橢圓 5"/>
          <p:cNvSpPr/>
          <p:nvPr/>
        </p:nvSpPr>
        <p:spPr bwMode="auto">
          <a:xfrm>
            <a:off x="2206418" y="2132856"/>
            <a:ext cx="504056" cy="50405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000" dirty="0"/>
              <a:t>3</a:t>
            </a:r>
            <a:endParaRPr kumimoji="1" lang="zh-TW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7" name="橢圓 6"/>
          <p:cNvSpPr/>
          <p:nvPr/>
        </p:nvSpPr>
        <p:spPr bwMode="auto">
          <a:xfrm>
            <a:off x="3070514" y="4095774"/>
            <a:ext cx="504056" cy="50405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000" dirty="0"/>
              <a:t>4</a:t>
            </a:r>
            <a:endParaRPr kumimoji="1" lang="zh-TW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8" name="橢圓 7"/>
          <p:cNvSpPr/>
          <p:nvPr/>
        </p:nvSpPr>
        <p:spPr bwMode="auto">
          <a:xfrm>
            <a:off x="3908848" y="5575684"/>
            <a:ext cx="504056" cy="504056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000" dirty="0"/>
              <a:t>7</a:t>
            </a:r>
            <a:endParaRPr kumimoji="1" lang="zh-TW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9" name="橢圓 8"/>
          <p:cNvSpPr/>
          <p:nvPr/>
        </p:nvSpPr>
        <p:spPr bwMode="auto">
          <a:xfrm>
            <a:off x="1898237" y="5575684"/>
            <a:ext cx="504056" cy="50405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000" dirty="0"/>
              <a:t>5</a:t>
            </a:r>
            <a:endParaRPr kumimoji="1" lang="zh-TW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0" name="橢圓 9"/>
          <p:cNvSpPr/>
          <p:nvPr/>
        </p:nvSpPr>
        <p:spPr bwMode="auto">
          <a:xfrm>
            <a:off x="3953169" y="2584884"/>
            <a:ext cx="504056" cy="50405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000" dirty="0"/>
              <a:t>6</a:t>
            </a:r>
            <a:endParaRPr kumimoji="1" lang="zh-TW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4" name="直線接點 3"/>
          <p:cNvCxnSpPr>
            <a:stCxn id="2" idx="4"/>
            <a:endCxn id="5" idx="0"/>
          </p:cNvCxnSpPr>
          <p:nvPr/>
        </p:nvCxnSpPr>
        <p:spPr bwMode="auto">
          <a:xfrm flipH="1">
            <a:off x="627145" y="2983396"/>
            <a:ext cx="319133" cy="111237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3" name="直線接點 12"/>
          <p:cNvCxnSpPr>
            <a:stCxn id="6" idx="6"/>
            <a:endCxn id="10" idx="2"/>
          </p:cNvCxnSpPr>
          <p:nvPr/>
        </p:nvCxnSpPr>
        <p:spPr bwMode="auto">
          <a:xfrm>
            <a:off x="2710474" y="2384884"/>
            <a:ext cx="1242695" cy="4520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5" name="直線接點 14"/>
          <p:cNvCxnSpPr>
            <a:stCxn id="10" idx="4"/>
            <a:endCxn id="8" idx="7"/>
          </p:cNvCxnSpPr>
          <p:nvPr/>
        </p:nvCxnSpPr>
        <p:spPr bwMode="auto">
          <a:xfrm>
            <a:off x="4205197" y="3088940"/>
            <a:ext cx="133890" cy="256056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7" name="直線接點 16"/>
          <p:cNvCxnSpPr>
            <a:stCxn id="10" idx="3"/>
            <a:endCxn id="7" idx="0"/>
          </p:cNvCxnSpPr>
          <p:nvPr/>
        </p:nvCxnSpPr>
        <p:spPr bwMode="auto">
          <a:xfrm flipH="1">
            <a:off x="3322542" y="3015123"/>
            <a:ext cx="704444" cy="108065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9" name="直線接點 18"/>
          <p:cNvCxnSpPr>
            <a:stCxn id="7" idx="4"/>
            <a:endCxn id="8" idx="0"/>
          </p:cNvCxnSpPr>
          <p:nvPr/>
        </p:nvCxnSpPr>
        <p:spPr bwMode="auto">
          <a:xfrm>
            <a:off x="3322542" y="4599830"/>
            <a:ext cx="838334" cy="975854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直線接點 21"/>
          <p:cNvCxnSpPr>
            <a:stCxn id="9" idx="6"/>
            <a:endCxn id="8" idx="2"/>
          </p:cNvCxnSpPr>
          <p:nvPr/>
        </p:nvCxnSpPr>
        <p:spPr bwMode="auto">
          <a:xfrm>
            <a:off x="2402293" y="5827712"/>
            <a:ext cx="150655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4" name="直線接點 23"/>
          <p:cNvCxnSpPr>
            <a:stCxn id="5" idx="4"/>
            <a:endCxn id="9" idx="1"/>
          </p:cNvCxnSpPr>
          <p:nvPr/>
        </p:nvCxnSpPr>
        <p:spPr bwMode="auto">
          <a:xfrm>
            <a:off x="627145" y="4599830"/>
            <a:ext cx="1344909" cy="104967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6" name="直線接點 25"/>
          <p:cNvCxnSpPr>
            <a:stCxn id="5" idx="6"/>
            <a:endCxn id="7" idx="2"/>
          </p:cNvCxnSpPr>
          <p:nvPr/>
        </p:nvCxnSpPr>
        <p:spPr bwMode="auto">
          <a:xfrm>
            <a:off x="879173" y="4347802"/>
            <a:ext cx="219134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8" name="直線接點 27"/>
          <p:cNvCxnSpPr>
            <a:stCxn id="2" idx="7"/>
            <a:endCxn id="6" idx="2"/>
          </p:cNvCxnSpPr>
          <p:nvPr/>
        </p:nvCxnSpPr>
        <p:spPr bwMode="auto">
          <a:xfrm flipV="1">
            <a:off x="1124489" y="2384884"/>
            <a:ext cx="1081929" cy="16827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0" name="文字方塊 29"/>
          <p:cNvSpPr txBox="1"/>
          <p:nvPr/>
        </p:nvSpPr>
        <p:spPr>
          <a:xfrm>
            <a:off x="1432670" y="2070296"/>
            <a:ext cx="521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60</a:t>
            </a:r>
            <a:endParaRPr lang="zh-TW" altLang="en-US" dirty="0"/>
          </a:p>
        </p:txBody>
      </p:sp>
      <p:sp>
        <p:nvSpPr>
          <p:cNvPr id="33" name="文字方塊 32"/>
          <p:cNvSpPr txBox="1"/>
          <p:nvPr/>
        </p:nvSpPr>
        <p:spPr>
          <a:xfrm>
            <a:off x="3082632" y="2196612"/>
            <a:ext cx="521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50</a:t>
            </a:r>
            <a:endParaRPr lang="zh-TW" altLang="en-US" dirty="0"/>
          </a:p>
        </p:txBody>
      </p:sp>
      <p:sp>
        <p:nvSpPr>
          <p:cNvPr id="34" name="文字方塊 33"/>
          <p:cNvSpPr txBox="1"/>
          <p:nvPr/>
        </p:nvSpPr>
        <p:spPr>
          <a:xfrm>
            <a:off x="405703" y="3093783"/>
            <a:ext cx="521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50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3368164" y="3182889"/>
            <a:ext cx="521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80</a:t>
            </a:r>
            <a:endParaRPr lang="zh-TW" altLang="en-US" dirty="0"/>
          </a:p>
        </p:txBody>
      </p:sp>
      <p:sp>
        <p:nvSpPr>
          <p:cNvPr id="36" name="文字方塊 35"/>
          <p:cNvSpPr txBox="1"/>
          <p:nvPr/>
        </p:nvSpPr>
        <p:spPr>
          <a:xfrm>
            <a:off x="4279014" y="3886137"/>
            <a:ext cx="915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140</a:t>
            </a:r>
            <a:endParaRPr lang="zh-TW" altLang="en-US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1600503" y="3938758"/>
            <a:ext cx="801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120</a:t>
            </a:r>
            <a:endParaRPr lang="zh-TW" altLang="en-US" dirty="0"/>
          </a:p>
        </p:txBody>
      </p:sp>
      <p:sp>
        <p:nvSpPr>
          <p:cNvPr id="38" name="文字方塊 37"/>
          <p:cNvSpPr txBox="1"/>
          <p:nvPr/>
        </p:nvSpPr>
        <p:spPr>
          <a:xfrm>
            <a:off x="2846444" y="5460180"/>
            <a:ext cx="521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40</a:t>
            </a:r>
            <a:endParaRPr lang="zh-TW" altLang="en-US" dirty="0"/>
          </a:p>
        </p:txBody>
      </p:sp>
      <p:sp>
        <p:nvSpPr>
          <p:cNvPr id="39" name="文字方塊 38"/>
          <p:cNvSpPr txBox="1"/>
          <p:nvPr/>
        </p:nvSpPr>
        <p:spPr>
          <a:xfrm>
            <a:off x="863629" y="5008874"/>
            <a:ext cx="521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90</a:t>
            </a:r>
            <a:endParaRPr lang="zh-TW" altLang="en-US" dirty="0"/>
          </a:p>
        </p:txBody>
      </p:sp>
      <p:sp>
        <p:nvSpPr>
          <p:cNvPr id="40" name="文字方塊 39"/>
          <p:cNvSpPr txBox="1"/>
          <p:nvPr/>
        </p:nvSpPr>
        <p:spPr>
          <a:xfrm>
            <a:off x="3299824" y="4872436"/>
            <a:ext cx="521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70</a:t>
            </a:r>
            <a:endParaRPr lang="zh-TW" altLang="en-US" dirty="0"/>
          </a:p>
        </p:txBody>
      </p:sp>
      <p:cxnSp>
        <p:nvCxnSpPr>
          <p:cNvPr id="32" name="直線接點 31"/>
          <p:cNvCxnSpPr>
            <a:stCxn id="2" idx="7"/>
            <a:endCxn id="6" idx="2"/>
          </p:cNvCxnSpPr>
          <p:nvPr/>
        </p:nvCxnSpPr>
        <p:spPr bwMode="auto">
          <a:xfrm flipV="1">
            <a:off x="1124489" y="2384884"/>
            <a:ext cx="1081929" cy="168273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2" name="直線接點 41"/>
          <p:cNvCxnSpPr>
            <a:stCxn id="6" idx="6"/>
            <a:endCxn id="10" idx="2"/>
          </p:cNvCxnSpPr>
          <p:nvPr/>
        </p:nvCxnSpPr>
        <p:spPr bwMode="auto">
          <a:xfrm>
            <a:off x="2710474" y="2384884"/>
            <a:ext cx="1242695" cy="452028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5" name="直線接點 44"/>
          <p:cNvCxnSpPr>
            <a:stCxn id="10" idx="3"/>
            <a:endCxn id="7" idx="0"/>
          </p:cNvCxnSpPr>
          <p:nvPr/>
        </p:nvCxnSpPr>
        <p:spPr bwMode="auto">
          <a:xfrm flipH="1">
            <a:off x="3322542" y="3015123"/>
            <a:ext cx="704444" cy="1080651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6" name="文字方塊 45"/>
          <p:cNvSpPr txBox="1"/>
          <p:nvPr/>
        </p:nvSpPr>
        <p:spPr>
          <a:xfrm>
            <a:off x="3097136" y="1860874"/>
            <a:ext cx="617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60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49" name="文字方塊 48"/>
          <p:cNvSpPr txBox="1"/>
          <p:nvPr/>
        </p:nvSpPr>
        <p:spPr>
          <a:xfrm>
            <a:off x="2911142" y="3152343"/>
            <a:ext cx="617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80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50" name="文字方塊 49"/>
          <p:cNvSpPr txBox="1"/>
          <p:nvPr/>
        </p:nvSpPr>
        <p:spPr>
          <a:xfrm>
            <a:off x="3604352" y="4618651"/>
            <a:ext cx="617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80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51" name="文字方塊 50"/>
          <p:cNvSpPr txBox="1"/>
          <p:nvPr/>
        </p:nvSpPr>
        <p:spPr>
          <a:xfrm>
            <a:off x="1403891" y="1787155"/>
            <a:ext cx="617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60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52" name="文字方塊 51"/>
          <p:cNvSpPr txBox="1"/>
          <p:nvPr/>
        </p:nvSpPr>
        <p:spPr>
          <a:xfrm>
            <a:off x="56643" y="2784290"/>
            <a:ext cx="617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50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53" name="文字方塊 52"/>
          <p:cNvSpPr txBox="1"/>
          <p:nvPr/>
        </p:nvSpPr>
        <p:spPr>
          <a:xfrm>
            <a:off x="672487" y="5375608"/>
            <a:ext cx="617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90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54" name="文字方塊 53"/>
          <p:cNvSpPr txBox="1"/>
          <p:nvPr/>
        </p:nvSpPr>
        <p:spPr>
          <a:xfrm>
            <a:off x="2846444" y="5884453"/>
            <a:ext cx="617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90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55" name="文字方塊 54"/>
          <p:cNvSpPr txBox="1"/>
          <p:nvPr/>
        </p:nvSpPr>
        <p:spPr>
          <a:xfrm>
            <a:off x="1662505" y="3602382"/>
            <a:ext cx="849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120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56" name="文字方塊 55"/>
          <p:cNvSpPr txBox="1"/>
          <p:nvPr/>
        </p:nvSpPr>
        <p:spPr>
          <a:xfrm>
            <a:off x="4307798" y="3555448"/>
            <a:ext cx="849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140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132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1CEF462-0A2C-46D2-B206-C92934D92B92}" type="slidenum"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b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c2</a:t>
            </a:r>
            <a:r>
              <a:rPr lang="zh-TW" altLang="en-US" sz="2400" dirty="0">
                <a:latin typeface="Times New Roman" panose="02020603050405020304" pitchFamily="18" charset="0"/>
              </a:rPr>
              <a:t>與</a:t>
            </a:r>
            <a:r>
              <a:rPr lang="en-US" altLang="zh-TW" sz="2400" dirty="0">
                <a:latin typeface="Times New Roman" panose="02020603050405020304" pitchFamily="18" charset="0"/>
              </a:rPr>
              <a:t>c6</a:t>
            </a:r>
            <a:r>
              <a:rPr lang="zh-TW" altLang="en-US" sz="2400" dirty="0">
                <a:latin typeface="Times New Roman" panose="02020603050405020304" pitchFamily="18" charset="0"/>
              </a:rPr>
              <a:t>之間的最小噪音為</a:t>
            </a:r>
            <a:r>
              <a:rPr lang="en-US" altLang="zh-TW" sz="2400" dirty="0">
                <a:latin typeface="Times New Roman" panose="02020603050405020304" pitchFamily="18" charset="0"/>
              </a:rPr>
              <a:t>60</a:t>
            </a:r>
            <a:r>
              <a:rPr lang="zh-TW" altLang="en-US" sz="2400" dirty="0">
                <a:latin typeface="Times New Roman" panose="02020603050405020304" pitchFamily="18" charset="0"/>
              </a:rPr>
              <a:t>分貝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2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2" name="橢圓 1"/>
          <p:cNvSpPr/>
          <p:nvPr/>
        </p:nvSpPr>
        <p:spPr bwMode="auto">
          <a:xfrm>
            <a:off x="723459" y="2415584"/>
            <a:ext cx="504056" cy="50405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</a:t>
            </a:r>
            <a:endParaRPr kumimoji="1" lang="zh-TW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5" name="橢圓 4"/>
          <p:cNvSpPr/>
          <p:nvPr/>
        </p:nvSpPr>
        <p:spPr bwMode="auto">
          <a:xfrm>
            <a:off x="404326" y="4032018"/>
            <a:ext cx="504056" cy="504056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000" dirty="0"/>
              <a:t>2</a:t>
            </a:r>
            <a:endParaRPr kumimoji="1" lang="zh-TW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6" name="橢圓 5"/>
          <p:cNvSpPr/>
          <p:nvPr/>
        </p:nvSpPr>
        <p:spPr bwMode="auto">
          <a:xfrm>
            <a:off x="2235627" y="2069100"/>
            <a:ext cx="504056" cy="50405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000" dirty="0"/>
              <a:t>3</a:t>
            </a:r>
            <a:endParaRPr kumimoji="1" lang="zh-TW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7" name="橢圓 6"/>
          <p:cNvSpPr/>
          <p:nvPr/>
        </p:nvSpPr>
        <p:spPr bwMode="auto">
          <a:xfrm>
            <a:off x="3099723" y="4032018"/>
            <a:ext cx="504056" cy="50405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000" dirty="0"/>
              <a:t>4</a:t>
            </a:r>
            <a:endParaRPr kumimoji="1" lang="zh-TW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8" name="橢圓 7"/>
          <p:cNvSpPr/>
          <p:nvPr/>
        </p:nvSpPr>
        <p:spPr bwMode="auto">
          <a:xfrm>
            <a:off x="3938057" y="5511928"/>
            <a:ext cx="504056" cy="50405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000" dirty="0"/>
              <a:t>7</a:t>
            </a:r>
            <a:endParaRPr kumimoji="1" lang="zh-TW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9" name="橢圓 8"/>
          <p:cNvSpPr/>
          <p:nvPr/>
        </p:nvSpPr>
        <p:spPr bwMode="auto">
          <a:xfrm>
            <a:off x="1927446" y="5511928"/>
            <a:ext cx="504056" cy="50405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000" dirty="0"/>
              <a:t>5</a:t>
            </a:r>
            <a:endParaRPr kumimoji="1" lang="zh-TW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0" name="橢圓 9"/>
          <p:cNvSpPr/>
          <p:nvPr/>
        </p:nvSpPr>
        <p:spPr bwMode="auto">
          <a:xfrm>
            <a:off x="3982378" y="2521128"/>
            <a:ext cx="504056" cy="504056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000" dirty="0"/>
              <a:t>6</a:t>
            </a:r>
            <a:endParaRPr kumimoji="1" lang="zh-TW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4" name="直線接點 3"/>
          <p:cNvCxnSpPr>
            <a:stCxn id="2" idx="4"/>
            <a:endCxn id="5" idx="0"/>
          </p:cNvCxnSpPr>
          <p:nvPr/>
        </p:nvCxnSpPr>
        <p:spPr bwMode="auto">
          <a:xfrm flipH="1">
            <a:off x="656354" y="2919640"/>
            <a:ext cx="319133" cy="1112378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>
            <a:stCxn id="6" idx="6"/>
            <a:endCxn id="10" idx="2"/>
          </p:cNvCxnSpPr>
          <p:nvPr/>
        </p:nvCxnSpPr>
        <p:spPr bwMode="auto">
          <a:xfrm>
            <a:off x="2739683" y="2321128"/>
            <a:ext cx="1242695" cy="452028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直線接點 14"/>
          <p:cNvCxnSpPr>
            <a:stCxn id="10" idx="4"/>
            <a:endCxn id="8" idx="7"/>
          </p:cNvCxnSpPr>
          <p:nvPr/>
        </p:nvCxnSpPr>
        <p:spPr bwMode="auto">
          <a:xfrm>
            <a:off x="4234406" y="3025184"/>
            <a:ext cx="133890" cy="256056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7" name="直線接點 16"/>
          <p:cNvCxnSpPr>
            <a:stCxn id="10" idx="3"/>
            <a:endCxn id="7" idx="0"/>
          </p:cNvCxnSpPr>
          <p:nvPr/>
        </p:nvCxnSpPr>
        <p:spPr bwMode="auto">
          <a:xfrm flipH="1">
            <a:off x="3351751" y="2951367"/>
            <a:ext cx="704444" cy="108065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9" name="直線接點 18"/>
          <p:cNvCxnSpPr>
            <a:stCxn id="7" idx="4"/>
            <a:endCxn id="8" idx="0"/>
          </p:cNvCxnSpPr>
          <p:nvPr/>
        </p:nvCxnSpPr>
        <p:spPr bwMode="auto">
          <a:xfrm>
            <a:off x="3351751" y="4536074"/>
            <a:ext cx="838334" cy="97585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2" name="直線接點 21"/>
          <p:cNvCxnSpPr>
            <a:stCxn id="9" idx="6"/>
            <a:endCxn id="8" idx="2"/>
          </p:cNvCxnSpPr>
          <p:nvPr/>
        </p:nvCxnSpPr>
        <p:spPr bwMode="auto">
          <a:xfrm>
            <a:off x="2431502" y="5763956"/>
            <a:ext cx="150655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4" name="直線接點 23"/>
          <p:cNvCxnSpPr>
            <a:stCxn id="5" idx="4"/>
            <a:endCxn id="9" idx="1"/>
          </p:cNvCxnSpPr>
          <p:nvPr/>
        </p:nvCxnSpPr>
        <p:spPr bwMode="auto">
          <a:xfrm>
            <a:off x="656354" y="4536074"/>
            <a:ext cx="1344909" cy="104967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6" name="直線接點 25"/>
          <p:cNvCxnSpPr>
            <a:stCxn id="5" idx="6"/>
            <a:endCxn id="7" idx="2"/>
          </p:cNvCxnSpPr>
          <p:nvPr/>
        </p:nvCxnSpPr>
        <p:spPr bwMode="auto">
          <a:xfrm>
            <a:off x="908382" y="4284046"/>
            <a:ext cx="219134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8" name="直線接點 27"/>
          <p:cNvCxnSpPr>
            <a:stCxn id="2" idx="7"/>
            <a:endCxn id="6" idx="2"/>
          </p:cNvCxnSpPr>
          <p:nvPr/>
        </p:nvCxnSpPr>
        <p:spPr bwMode="auto">
          <a:xfrm flipV="1">
            <a:off x="1153698" y="2321128"/>
            <a:ext cx="1081929" cy="168273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文字方塊 29"/>
          <p:cNvSpPr txBox="1"/>
          <p:nvPr/>
        </p:nvSpPr>
        <p:spPr>
          <a:xfrm>
            <a:off x="1461879" y="2006540"/>
            <a:ext cx="521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60</a:t>
            </a:r>
            <a:endParaRPr lang="zh-TW" altLang="en-US" dirty="0"/>
          </a:p>
        </p:txBody>
      </p:sp>
      <p:sp>
        <p:nvSpPr>
          <p:cNvPr id="33" name="文字方塊 32"/>
          <p:cNvSpPr txBox="1"/>
          <p:nvPr/>
        </p:nvSpPr>
        <p:spPr>
          <a:xfrm>
            <a:off x="3111841" y="2132856"/>
            <a:ext cx="521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50</a:t>
            </a:r>
            <a:endParaRPr lang="zh-TW" altLang="en-US" dirty="0"/>
          </a:p>
        </p:txBody>
      </p:sp>
      <p:sp>
        <p:nvSpPr>
          <p:cNvPr id="34" name="文字方塊 33"/>
          <p:cNvSpPr txBox="1"/>
          <p:nvPr/>
        </p:nvSpPr>
        <p:spPr>
          <a:xfrm>
            <a:off x="434912" y="3030027"/>
            <a:ext cx="521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50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3397373" y="3119133"/>
            <a:ext cx="521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80</a:t>
            </a:r>
            <a:endParaRPr lang="zh-TW" altLang="en-US" dirty="0"/>
          </a:p>
        </p:txBody>
      </p:sp>
      <p:sp>
        <p:nvSpPr>
          <p:cNvPr id="36" name="文字方塊 35"/>
          <p:cNvSpPr txBox="1"/>
          <p:nvPr/>
        </p:nvSpPr>
        <p:spPr>
          <a:xfrm>
            <a:off x="4308223" y="3822381"/>
            <a:ext cx="915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140</a:t>
            </a:r>
            <a:endParaRPr lang="zh-TW" altLang="en-US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1629712" y="3875002"/>
            <a:ext cx="801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120</a:t>
            </a:r>
            <a:endParaRPr lang="zh-TW" altLang="en-US" dirty="0"/>
          </a:p>
        </p:txBody>
      </p:sp>
      <p:sp>
        <p:nvSpPr>
          <p:cNvPr id="38" name="文字方塊 37"/>
          <p:cNvSpPr txBox="1"/>
          <p:nvPr/>
        </p:nvSpPr>
        <p:spPr>
          <a:xfrm>
            <a:off x="2875653" y="5396424"/>
            <a:ext cx="521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40</a:t>
            </a:r>
            <a:endParaRPr lang="zh-TW" altLang="en-US" dirty="0"/>
          </a:p>
        </p:txBody>
      </p:sp>
      <p:sp>
        <p:nvSpPr>
          <p:cNvPr id="39" name="文字方塊 38"/>
          <p:cNvSpPr txBox="1"/>
          <p:nvPr/>
        </p:nvSpPr>
        <p:spPr>
          <a:xfrm>
            <a:off x="892838" y="4945118"/>
            <a:ext cx="521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90</a:t>
            </a:r>
            <a:endParaRPr lang="zh-TW" altLang="en-US" dirty="0"/>
          </a:p>
        </p:txBody>
      </p:sp>
      <p:sp>
        <p:nvSpPr>
          <p:cNvPr id="40" name="文字方塊 39"/>
          <p:cNvSpPr txBox="1"/>
          <p:nvPr/>
        </p:nvSpPr>
        <p:spPr>
          <a:xfrm>
            <a:off x="3329033" y="4808680"/>
            <a:ext cx="521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70</a:t>
            </a:r>
            <a:endParaRPr lang="zh-TW" altLang="en-US" dirty="0"/>
          </a:p>
        </p:txBody>
      </p:sp>
      <p:sp>
        <p:nvSpPr>
          <p:cNvPr id="41" name="文字方塊 40"/>
          <p:cNvSpPr txBox="1"/>
          <p:nvPr/>
        </p:nvSpPr>
        <p:spPr>
          <a:xfrm>
            <a:off x="1454009" y="1723087"/>
            <a:ext cx="617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60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42" name="文字方塊 41"/>
          <p:cNvSpPr txBox="1"/>
          <p:nvPr/>
        </p:nvSpPr>
        <p:spPr>
          <a:xfrm>
            <a:off x="3099723" y="1797118"/>
            <a:ext cx="617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60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43" name="文字方塊 42"/>
          <p:cNvSpPr txBox="1"/>
          <p:nvPr/>
        </p:nvSpPr>
        <p:spPr>
          <a:xfrm>
            <a:off x="-11038" y="3022227"/>
            <a:ext cx="617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50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44" name="文字方塊 43"/>
          <p:cNvSpPr txBox="1"/>
          <p:nvPr/>
        </p:nvSpPr>
        <p:spPr>
          <a:xfrm>
            <a:off x="461559" y="5165591"/>
            <a:ext cx="617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90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45" name="文字方塊 44"/>
          <p:cNvSpPr txBox="1"/>
          <p:nvPr/>
        </p:nvSpPr>
        <p:spPr>
          <a:xfrm>
            <a:off x="2660238" y="5151999"/>
            <a:ext cx="617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90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46" name="文字方塊 45"/>
          <p:cNvSpPr txBox="1"/>
          <p:nvPr/>
        </p:nvSpPr>
        <p:spPr>
          <a:xfrm>
            <a:off x="2983277" y="4545819"/>
            <a:ext cx="617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90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47" name="文字方塊 46"/>
          <p:cNvSpPr txBox="1"/>
          <p:nvPr/>
        </p:nvSpPr>
        <p:spPr>
          <a:xfrm>
            <a:off x="1713054" y="3572383"/>
            <a:ext cx="8286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120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48" name="文字方塊 47"/>
          <p:cNvSpPr txBox="1"/>
          <p:nvPr/>
        </p:nvSpPr>
        <p:spPr>
          <a:xfrm>
            <a:off x="2969086" y="3046379"/>
            <a:ext cx="617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90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49" name="文字方塊 48"/>
          <p:cNvSpPr txBox="1"/>
          <p:nvPr/>
        </p:nvSpPr>
        <p:spPr>
          <a:xfrm>
            <a:off x="4301351" y="3508044"/>
            <a:ext cx="8113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140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060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1CEF462-0A2C-46D2-B206-C92934D92B92}" type="slidenum"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b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c6</a:t>
            </a:r>
            <a:r>
              <a:rPr lang="zh-TW" altLang="en-US" sz="2400" dirty="0">
                <a:latin typeface="Times New Roman" panose="02020603050405020304" pitchFamily="18" charset="0"/>
              </a:rPr>
              <a:t>與</a:t>
            </a:r>
            <a:r>
              <a:rPr lang="en-US" altLang="zh-TW" sz="2400">
                <a:latin typeface="Times New Roman" panose="02020603050405020304" pitchFamily="18" charset="0"/>
              </a:rPr>
              <a:t>c2</a:t>
            </a:r>
            <a:r>
              <a:rPr lang="zh-TW" altLang="en-US" sz="2400">
                <a:latin typeface="Times New Roman" panose="02020603050405020304" pitchFamily="18" charset="0"/>
              </a:rPr>
              <a:t>之間</a:t>
            </a:r>
            <a:r>
              <a:rPr lang="zh-TW" altLang="en-US" sz="2400" dirty="0">
                <a:latin typeface="Times New Roman" panose="02020603050405020304" pitchFamily="18" charset="0"/>
              </a:rPr>
              <a:t>的最小噪音為</a:t>
            </a:r>
            <a:r>
              <a:rPr lang="en-US" altLang="zh-TW" sz="2400" dirty="0">
                <a:latin typeface="Times New Roman" panose="02020603050405020304" pitchFamily="18" charset="0"/>
              </a:rPr>
              <a:t>60</a:t>
            </a:r>
            <a:r>
              <a:rPr lang="zh-TW" altLang="en-US" sz="2400" dirty="0">
                <a:latin typeface="Times New Roman" panose="02020603050405020304" pitchFamily="18" charset="0"/>
              </a:rPr>
              <a:t>分貝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2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2" name="橢圓 1"/>
          <p:cNvSpPr/>
          <p:nvPr/>
        </p:nvSpPr>
        <p:spPr bwMode="auto">
          <a:xfrm>
            <a:off x="723459" y="2415584"/>
            <a:ext cx="504056" cy="50405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</a:t>
            </a:r>
            <a:endParaRPr kumimoji="1" lang="zh-TW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5" name="橢圓 4"/>
          <p:cNvSpPr/>
          <p:nvPr/>
        </p:nvSpPr>
        <p:spPr bwMode="auto">
          <a:xfrm>
            <a:off x="404326" y="4032018"/>
            <a:ext cx="504056" cy="504056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000" dirty="0"/>
              <a:t>2</a:t>
            </a:r>
            <a:endParaRPr kumimoji="1" lang="zh-TW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6" name="橢圓 5"/>
          <p:cNvSpPr/>
          <p:nvPr/>
        </p:nvSpPr>
        <p:spPr bwMode="auto">
          <a:xfrm>
            <a:off x="2235627" y="2069100"/>
            <a:ext cx="504056" cy="50405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000" dirty="0"/>
              <a:t>3</a:t>
            </a:r>
            <a:endParaRPr kumimoji="1" lang="zh-TW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7" name="橢圓 6"/>
          <p:cNvSpPr/>
          <p:nvPr/>
        </p:nvSpPr>
        <p:spPr bwMode="auto">
          <a:xfrm>
            <a:off x="3099723" y="4032018"/>
            <a:ext cx="504056" cy="50405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000" dirty="0"/>
              <a:t>4</a:t>
            </a:r>
            <a:endParaRPr kumimoji="1" lang="zh-TW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8" name="橢圓 7"/>
          <p:cNvSpPr/>
          <p:nvPr/>
        </p:nvSpPr>
        <p:spPr bwMode="auto">
          <a:xfrm>
            <a:off x="3938057" y="5511928"/>
            <a:ext cx="504056" cy="50405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000" dirty="0"/>
              <a:t>7</a:t>
            </a:r>
            <a:endParaRPr kumimoji="1" lang="zh-TW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9" name="橢圓 8"/>
          <p:cNvSpPr/>
          <p:nvPr/>
        </p:nvSpPr>
        <p:spPr bwMode="auto">
          <a:xfrm>
            <a:off x="1927446" y="5511928"/>
            <a:ext cx="504056" cy="50405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000" dirty="0"/>
              <a:t>5</a:t>
            </a:r>
            <a:endParaRPr kumimoji="1" lang="zh-TW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0" name="橢圓 9"/>
          <p:cNvSpPr/>
          <p:nvPr/>
        </p:nvSpPr>
        <p:spPr bwMode="auto">
          <a:xfrm>
            <a:off x="3982378" y="2521128"/>
            <a:ext cx="504056" cy="504056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000" dirty="0"/>
              <a:t>6</a:t>
            </a:r>
            <a:endParaRPr kumimoji="1" lang="zh-TW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4" name="直線接點 3"/>
          <p:cNvCxnSpPr>
            <a:stCxn id="2" idx="4"/>
            <a:endCxn id="5" idx="0"/>
          </p:cNvCxnSpPr>
          <p:nvPr/>
        </p:nvCxnSpPr>
        <p:spPr bwMode="auto">
          <a:xfrm flipH="1">
            <a:off x="656354" y="2919640"/>
            <a:ext cx="319133" cy="1112378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>
            <a:stCxn id="6" idx="6"/>
            <a:endCxn id="10" idx="2"/>
          </p:cNvCxnSpPr>
          <p:nvPr/>
        </p:nvCxnSpPr>
        <p:spPr bwMode="auto">
          <a:xfrm>
            <a:off x="2739683" y="2321128"/>
            <a:ext cx="1242695" cy="452028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直線接點 14"/>
          <p:cNvCxnSpPr>
            <a:stCxn id="10" idx="4"/>
            <a:endCxn id="8" idx="7"/>
          </p:cNvCxnSpPr>
          <p:nvPr/>
        </p:nvCxnSpPr>
        <p:spPr bwMode="auto">
          <a:xfrm>
            <a:off x="4234406" y="3025184"/>
            <a:ext cx="133890" cy="256056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7" name="直線接點 16"/>
          <p:cNvCxnSpPr>
            <a:stCxn id="10" idx="3"/>
            <a:endCxn id="7" idx="0"/>
          </p:cNvCxnSpPr>
          <p:nvPr/>
        </p:nvCxnSpPr>
        <p:spPr bwMode="auto">
          <a:xfrm flipH="1">
            <a:off x="3351751" y="2951367"/>
            <a:ext cx="704444" cy="108065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9" name="直線接點 18"/>
          <p:cNvCxnSpPr>
            <a:stCxn id="7" idx="4"/>
            <a:endCxn id="8" idx="0"/>
          </p:cNvCxnSpPr>
          <p:nvPr/>
        </p:nvCxnSpPr>
        <p:spPr bwMode="auto">
          <a:xfrm>
            <a:off x="3351751" y="4536074"/>
            <a:ext cx="838334" cy="97585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2" name="直線接點 21"/>
          <p:cNvCxnSpPr>
            <a:stCxn id="9" idx="6"/>
            <a:endCxn id="8" idx="2"/>
          </p:cNvCxnSpPr>
          <p:nvPr/>
        </p:nvCxnSpPr>
        <p:spPr bwMode="auto">
          <a:xfrm>
            <a:off x="2431502" y="5763956"/>
            <a:ext cx="150655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4" name="直線接點 23"/>
          <p:cNvCxnSpPr>
            <a:stCxn id="5" idx="4"/>
            <a:endCxn id="9" idx="1"/>
          </p:cNvCxnSpPr>
          <p:nvPr/>
        </p:nvCxnSpPr>
        <p:spPr bwMode="auto">
          <a:xfrm>
            <a:off x="656354" y="4536074"/>
            <a:ext cx="1344909" cy="104967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6" name="直線接點 25"/>
          <p:cNvCxnSpPr>
            <a:stCxn id="5" idx="6"/>
            <a:endCxn id="7" idx="2"/>
          </p:cNvCxnSpPr>
          <p:nvPr/>
        </p:nvCxnSpPr>
        <p:spPr bwMode="auto">
          <a:xfrm>
            <a:off x="908382" y="4284046"/>
            <a:ext cx="219134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8" name="直線接點 27"/>
          <p:cNvCxnSpPr>
            <a:stCxn id="2" idx="7"/>
            <a:endCxn id="6" idx="2"/>
          </p:cNvCxnSpPr>
          <p:nvPr/>
        </p:nvCxnSpPr>
        <p:spPr bwMode="auto">
          <a:xfrm flipV="1">
            <a:off x="1153698" y="2321128"/>
            <a:ext cx="1081929" cy="168273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文字方塊 29"/>
          <p:cNvSpPr txBox="1"/>
          <p:nvPr/>
        </p:nvSpPr>
        <p:spPr>
          <a:xfrm>
            <a:off x="1461879" y="2006540"/>
            <a:ext cx="521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60</a:t>
            </a:r>
            <a:endParaRPr lang="zh-TW" altLang="en-US" dirty="0"/>
          </a:p>
        </p:txBody>
      </p:sp>
      <p:sp>
        <p:nvSpPr>
          <p:cNvPr id="33" name="文字方塊 32"/>
          <p:cNvSpPr txBox="1"/>
          <p:nvPr/>
        </p:nvSpPr>
        <p:spPr>
          <a:xfrm>
            <a:off x="3111841" y="2132856"/>
            <a:ext cx="521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50</a:t>
            </a:r>
            <a:endParaRPr lang="zh-TW" altLang="en-US" dirty="0"/>
          </a:p>
        </p:txBody>
      </p:sp>
      <p:sp>
        <p:nvSpPr>
          <p:cNvPr id="34" name="文字方塊 33"/>
          <p:cNvSpPr txBox="1"/>
          <p:nvPr/>
        </p:nvSpPr>
        <p:spPr>
          <a:xfrm>
            <a:off x="434912" y="3030027"/>
            <a:ext cx="521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50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3397373" y="3119133"/>
            <a:ext cx="521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80</a:t>
            </a:r>
            <a:endParaRPr lang="zh-TW" altLang="en-US" dirty="0"/>
          </a:p>
        </p:txBody>
      </p:sp>
      <p:sp>
        <p:nvSpPr>
          <p:cNvPr id="36" name="文字方塊 35"/>
          <p:cNvSpPr txBox="1"/>
          <p:nvPr/>
        </p:nvSpPr>
        <p:spPr>
          <a:xfrm>
            <a:off x="4308223" y="3822381"/>
            <a:ext cx="915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140</a:t>
            </a:r>
            <a:endParaRPr lang="zh-TW" altLang="en-US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1629712" y="3875002"/>
            <a:ext cx="801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120</a:t>
            </a:r>
            <a:endParaRPr lang="zh-TW" altLang="en-US" dirty="0"/>
          </a:p>
        </p:txBody>
      </p:sp>
      <p:sp>
        <p:nvSpPr>
          <p:cNvPr id="38" name="文字方塊 37"/>
          <p:cNvSpPr txBox="1"/>
          <p:nvPr/>
        </p:nvSpPr>
        <p:spPr>
          <a:xfrm>
            <a:off x="2875653" y="5396424"/>
            <a:ext cx="521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40</a:t>
            </a:r>
            <a:endParaRPr lang="zh-TW" altLang="en-US" dirty="0"/>
          </a:p>
        </p:txBody>
      </p:sp>
      <p:sp>
        <p:nvSpPr>
          <p:cNvPr id="39" name="文字方塊 38"/>
          <p:cNvSpPr txBox="1"/>
          <p:nvPr/>
        </p:nvSpPr>
        <p:spPr>
          <a:xfrm>
            <a:off x="892838" y="4945118"/>
            <a:ext cx="521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90</a:t>
            </a:r>
            <a:endParaRPr lang="zh-TW" altLang="en-US" dirty="0"/>
          </a:p>
        </p:txBody>
      </p:sp>
      <p:sp>
        <p:nvSpPr>
          <p:cNvPr id="40" name="文字方塊 39"/>
          <p:cNvSpPr txBox="1"/>
          <p:nvPr/>
        </p:nvSpPr>
        <p:spPr>
          <a:xfrm>
            <a:off x="3329033" y="4808680"/>
            <a:ext cx="521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70</a:t>
            </a:r>
            <a:endParaRPr lang="zh-TW" altLang="en-US" dirty="0"/>
          </a:p>
        </p:txBody>
      </p:sp>
      <p:sp>
        <p:nvSpPr>
          <p:cNvPr id="41" name="文字方塊 40"/>
          <p:cNvSpPr txBox="1"/>
          <p:nvPr/>
        </p:nvSpPr>
        <p:spPr>
          <a:xfrm>
            <a:off x="1454009" y="1723087"/>
            <a:ext cx="617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60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42" name="文字方塊 41"/>
          <p:cNvSpPr txBox="1"/>
          <p:nvPr/>
        </p:nvSpPr>
        <p:spPr>
          <a:xfrm>
            <a:off x="3099723" y="1797118"/>
            <a:ext cx="617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50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43" name="文字方塊 42"/>
          <p:cNvSpPr txBox="1"/>
          <p:nvPr/>
        </p:nvSpPr>
        <p:spPr>
          <a:xfrm>
            <a:off x="-11038" y="3022227"/>
            <a:ext cx="617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60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44" name="文字方塊 43"/>
          <p:cNvSpPr txBox="1"/>
          <p:nvPr/>
        </p:nvSpPr>
        <p:spPr>
          <a:xfrm>
            <a:off x="461559" y="5165591"/>
            <a:ext cx="617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90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45" name="文字方塊 44"/>
          <p:cNvSpPr txBox="1"/>
          <p:nvPr/>
        </p:nvSpPr>
        <p:spPr>
          <a:xfrm>
            <a:off x="2660238" y="5151999"/>
            <a:ext cx="617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80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46" name="文字方塊 45"/>
          <p:cNvSpPr txBox="1"/>
          <p:nvPr/>
        </p:nvSpPr>
        <p:spPr>
          <a:xfrm>
            <a:off x="2983277" y="4545819"/>
            <a:ext cx="617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80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47" name="文字方塊 46"/>
          <p:cNvSpPr txBox="1"/>
          <p:nvPr/>
        </p:nvSpPr>
        <p:spPr>
          <a:xfrm>
            <a:off x="1713054" y="3572383"/>
            <a:ext cx="8286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120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48" name="文字方塊 47"/>
          <p:cNvSpPr txBox="1"/>
          <p:nvPr/>
        </p:nvSpPr>
        <p:spPr>
          <a:xfrm>
            <a:off x="2969086" y="3046379"/>
            <a:ext cx="617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80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49" name="文字方塊 48"/>
          <p:cNvSpPr txBox="1"/>
          <p:nvPr/>
        </p:nvSpPr>
        <p:spPr>
          <a:xfrm>
            <a:off x="4301351" y="3508044"/>
            <a:ext cx="8113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140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753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1CEF462-0A2C-46D2-B206-C92934D92B92}" type="slidenum"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7 6 3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(7</a:t>
            </a:r>
            <a:r>
              <a:rPr lang="zh-TW" altLang="en-US" sz="2400" dirty="0">
                <a:latin typeface="Times New Roman" panose="02020603050405020304" pitchFamily="18" charset="0"/>
              </a:rPr>
              <a:t>個十字路口，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個街道，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次詢問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1 2 50	// c1 c2</a:t>
            </a:r>
            <a:r>
              <a:rPr lang="zh-TW" altLang="en-US" sz="2400" dirty="0">
                <a:latin typeface="Times New Roman" panose="02020603050405020304" pitchFamily="18" charset="0"/>
              </a:rPr>
              <a:t>十字路口之間達</a:t>
            </a:r>
            <a:r>
              <a:rPr lang="en-US" altLang="zh-TW" sz="2400" dirty="0">
                <a:latin typeface="Times New Roman" panose="02020603050405020304" pitchFamily="18" charset="0"/>
              </a:rPr>
              <a:t>50</a:t>
            </a:r>
            <a:r>
              <a:rPr lang="zh-TW" altLang="en-US" sz="2400" dirty="0">
                <a:latin typeface="Times New Roman" panose="02020603050405020304" pitchFamily="18" charset="0"/>
              </a:rPr>
              <a:t>分貝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1 3 60	// c1 c3</a:t>
            </a:r>
            <a:r>
              <a:rPr lang="zh-TW" altLang="en-US" sz="2400" dirty="0">
                <a:latin typeface="Times New Roman" panose="02020603050405020304" pitchFamily="18" charset="0"/>
              </a:rPr>
              <a:t>十字路口之間達</a:t>
            </a:r>
            <a:r>
              <a:rPr lang="en-US" altLang="zh-TW" sz="2400" dirty="0">
                <a:latin typeface="Times New Roman" panose="02020603050405020304" pitchFamily="18" charset="0"/>
              </a:rPr>
              <a:t>60</a:t>
            </a:r>
            <a:r>
              <a:rPr lang="zh-TW" altLang="en-US" sz="2400" dirty="0">
                <a:latin typeface="Times New Roman" panose="02020603050405020304" pitchFamily="18" charset="0"/>
              </a:rPr>
              <a:t>分貝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2 4 120	// c3 c4</a:t>
            </a:r>
            <a:r>
              <a:rPr lang="zh-TW" altLang="en-US" sz="2400" dirty="0">
                <a:latin typeface="Times New Roman" panose="02020603050405020304" pitchFamily="18" charset="0"/>
              </a:rPr>
              <a:t>十字路口之間達</a:t>
            </a:r>
            <a:r>
              <a:rPr lang="en-US" altLang="zh-TW" sz="2400" dirty="0">
                <a:latin typeface="Times New Roman" panose="02020603050405020304" pitchFamily="18" charset="0"/>
              </a:rPr>
              <a:t>120</a:t>
            </a:r>
            <a:r>
              <a:rPr lang="zh-TW" altLang="en-US" sz="2400" dirty="0">
                <a:latin typeface="Times New Roman" panose="02020603050405020304" pitchFamily="18" charset="0"/>
              </a:rPr>
              <a:t>分貝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3 6 50	// c3 c6</a:t>
            </a:r>
            <a:r>
              <a:rPr lang="zh-TW" altLang="en-US" sz="2400" dirty="0">
                <a:latin typeface="Times New Roman" panose="02020603050405020304" pitchFamily="18" charset="0"/>
              </a:rPr>
              <a:t>十字路口之間達</a:t>
            </a:r>
            <a:r>
              <a:rPr lang="en-US" altLang="zh-TW" sz="2400" dirty="0">
                <a:latin typeface="Times New Roman" panose="02020603050405020304" pitchFamily="18" charset="0"/>
              </a:rPr>
              <a:t>50</a:t>
            </a:r>
            <a:r>
              <a:rPr lang="zh-TW" altLang="en-US" sz="2400" dirty="0">
                <a:latin typeface="Times New Roman" panose="02020603050405020304" pitchFamily="18" charset="0"/>
              </a:rPr>
              <a:t>分貝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4 6 80	// c4 c6</a:t>
            </a:r>
            <a:r>
              <a:rPr lang="zh-TW" altLang="en-US" sz="2400" dirty="0">
                <a:latin typeface="Times New Roman" panose="02020603050405020304" pitchFamily="18" charset="0"/>
              </a:rPr>
              <a:t>十字路口之間達</a:t>
            </a:r>
            <a:r>
              <a:rPr lang="en-US" altLang="zh-TW" sz="2400" dirty="0">
                <a:latin typeface="Times New Roman" panose="02020603050405020304" pitchFamily="18" charset="0"/>
              </a:rPr>
              <a:t>80</a:t>
            </a:r>
            <a:r>
              <a:rPr lang="zh-TW" altLang="en-US" sz="2400" dirty="0">
                <a:latin typeface="Times New Roman" panose="02020603050405020304" pitchFamily="18" charset="0"/>
              </a:rPr>
              <a:t>分貝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5 7 40	// c5 c7</a:t>
            </a:r>
            <a:r>
              <a:rPr lang="zh-TW" altLang="en-US" sz="2400" dirty="0">
                <a:latin typeface="Times New Roman" panose="02020603050405020304" pitchFamily="18" charset="0"/>
              </a:rPr>
              <a:t>十字路口之間達</a:t>
            </a:r>
            <a:r>
              <a:rPr lang="en-US" altLang="zh-TW" sz="2400" dirty="0">
                <a:latin typeface="Times New Roman" panose="02020603050405020304" pitchFamily="18" charset="0"/>
              </a:rPr>
              <a:t>40</a:t>
            </a:r>
            <a:r>
              <a:rPr lang="zh-TW" altLang="en-US" sz="2400" dirty="0">
                <a:latin typeface="Times New Roman" panose="02020603050405020304" pitchFamily="18" charset="0"/>
              </a:rPr>
              <a:t>分貝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7 5		// query1</a:t>
            </a:r>
            <a:r>
              <a:rPr lang="zh-TW" altLang="en-US" sz="2400" dirty="0">
                <a:latin typeface="Times New Roman" panose="02020603050405020304" pitchFamily="18" charset="0"/>
              </a:rPr>
              <a:t> 求</a:t>
            </a:r>
            <a:r>
              <a:rPr lang="en-US" altLang="zh-TW" sz="2400" dirty="0">
                <a:latin typeface="Times New Roman" panose="02020603050405020304" pitchFamily="18" charset="0"/>
              </a:rPr>
              <a:t>c7</a:t>
            </a:r>
            <a:r>
              <a:rPr lang="zh-TW" altLang="en-US" sz="2400" dirty="0">
                <a:latin typeface="Times New Roman" panose="02020603050405020304" pitchFamily="18" charset="0"/>
              </a:rPr>
              <a:t>與</a:t>
            </a:r>
            <a:r>
              <a:rPr lang="en-US" altLang="zh-TW" sz="2400" dirty="0">
                <a:latin typeface="Times New Roman" panose="02020603050405020304" pitchFamily="18" charset="0"/>
              </a:rPr>
              <a:t>c5</a:t>
            </a:r>
            <a:r>
              <a:rPr lang="zh-TW" altLang="en-US" sz="2400" dirty="0">
                <a:latin typeface="Times New Roman" panose="02020603050405020304" pitchFamily="18" charset="0"/>
              </a:rPr>
              <a:t>之間的最小噪音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1 7		// query2</a:t>
            </a:r>
            <a:r>
              <a:rPr lang="zh-TW" altLang="en-US" sz="2400" dirty="0">
                <a:latin typeface="Times New Roman" panose="02020603050405020304" pitchFamily="18" charset="0"/>
              </a:rPr>
              <a:t> 求</a:t>
            </a:r>
            <a:r>
              <a:rPr lang="en-US" altLang="zh-TW" sz="2400" dirty="0">
                <a:latin typeface="Times New Roman" panose="02020603050405020304" pitchFamily="18" charset="0"/>
              </a:rPr>
              <a:t>c1</a:t>
            </a:r>
            <a:r>
              <a:rPr lang="zh-TW" altLang="en-US" sz="2400" dirty="0">
                <a:latin typeface="Times New Roman" panose="02020603050405020304" pitchFamily="18" charset="0"/>
              </a:rPr>
              <a:t>與</a:t>
            </a:r>
            <a:r>
              <a:rPr lang="en-US" altLang="zh-TW" sz="2400" dirty="0">
                <a:latin typeface="Times New Roman" panose="02020603050405020304" pitchFamily="18" charset="0"/>
              </a:rPr>
              <a:t>c7</a:t>
            </a:r>
            <a:r>
              <a:rPr lang="zh-TW" altLang="en-US" sz="2400" dirty="0">
                <a:latin typeface="Times New Roman" panose="02020603050405020304" pitchFamily="18" charset="0"/>
              </a:rPr>
              <a:t>之間的最小噪音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2 4		// query3 </a:t>
            </a:r>
            <a:r>
              <a:rPr lang="zh-TW" altLang="en-US" sz="2400" dirty="0">
                <a:latin typeface="Times New Roman" panose="02020603050405020304" pitchFamily="18" charset="0"/>
              </a:rPr>
              <a:t>求</a:t>
            </a:r>
            <a:r>
              <a:rPr lang="en-US" altLang="zh-TW" sz="2400" dirty="0">
                <a:latin typeface="Times New Roman" panose="02020603050405020304" pitchFamily="18" charset="0"/>
              </a:rPr>
              <a:t>c2</a:t>
            </a:r>
            <a:r>
              <a:rPr lang="zh-TW" altLang="en-US" sz="2400" dirty="0">
                <a:latin typeface="Times New Roman" panose="02020603050405020304" pitchFamily="18" charset="0"/>
              </a:rPr>
              <a:t>與</a:t>
            </a:r>
            <a:r>
              <a:rPr lang="en-US" altLang="zh-TW" sz="2400" dirty="0">
                <a:latin typeface="Times New Roman" panose="02020603050405020304" pitchFamily="18" charset="0"/>
              </a:rPr>
              <a:t>c4</a:t>
            </a:r>
            <a:r>
              <a:rPr lang="zh-TW" altLang="en-US" sz="2400" dirty="0">
                <a:latin typeface="Times New Roman" panose="02020603050405020304" pitchFamily="18" charset="0"/>
              </a:rPr>
              <a:t>之間的最小噪音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0 0 0	//</a:t>
            </a:r>
            <a:r>
              <a:rPr lang="zh-TW" altLang="en-US" sz="2400" dirty="0">
                <a:latin typeface="Times New Roman" panose="02020603050405020304" pitchFamily="18" charset="0"/>
              </a:rPr>
              <a:t>  結束測資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endParaRPr lang="en-US" altLang="zh-TW" sz="2400" dirty="0">
              <a:latin typeface="Times New Roman" panose="02020603050405020304" pitchFamily="18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輸出：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Case #2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40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	</a:t>
            </a:r>
            <a:r>
              <a:rPr lang="en-US" altLang="zh-TW" sz="2400" dirty="0">
                <a:latin typeface="Times New Roman" panose="02020603050405020304" pitchFamily="18" charset="0"/>
              </a:rPr>
              <a:t>// c7</a:t>
            </a:r>
            <a:r>
              <a:rPr lang="zh-TW" altLang="en-US" sz="2400" dirty="0">
                <a:latin typeface="Times New Roman" panose="02020603050405020304" pitchFamily="18" charset="0"/>
              </a:rPr>
              <a:t>與</a:t>
            </a:r>
            <a:r>
              <a:rPr lang="en-US" altLang="zh-TW" sz="2400" dirty="0">
                <a:latin typeface="Times New Roman" panose="02020603050405020304" pitchFamily="18" charset="0"/>
              </a:rPr>
              <a:t>c5</a:t>
            </a:r>
            <a:r>
              <a:rPr lang="zh-TW" altLang="en-US" sz="2400" dirty="0">
                <a:latin typeface="Times New Roman" panose="02020603050405020304" pitchFamily="18" charset="0"/>
              </a:rPr>
              <a:t>之間的最小噪音為</a:t>
            </a:r>
            <a:r>
              <a:rPr lang="en-US" altLang="zh-TW" sz="2400" dirty="0">
                <a:latin typeface="Times New Roman" panose="02020603050405020304" pitchFamily="18" charset="0"/>
              </a:rPr>
              <a:t>40</a:t>
            </a:r>
            <a:r>
              <a:rPr lang="zh-TW" altLang="en-US" sz="2400" dirty="0">
                <a:latin typeface="Times New Roman" panose="02020603050405020304" pitchFamily="18" charset="0"/>
              </a:rPr>
              <a:t>分貝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no path	//</a:t>
            </a:r>
            <a:r>
              <a:rPr lang="zh-TW" altLang="en-US" sz="2400" dirty="0">
                <a:latin typeface="Times New Roman" panose="02020603050405020304" pitchFamily="18" charset="0"/>
              </a:rPr>
              <a:t> 表示路徑不存在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80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	</a:t>
            </a:r>
            <a:r>
              <a:rPr lang="en-US" altLang="zh-TW" sz="2400" dirty="0">
                <a:latin typeface="Times New Roman" panose="02020603050405020304" pitchFamily="18" charset="0"/>
              </a:rPr>
              <a:t>// c2</a:t>
            </a:r>
            <a:r>
              <a:rPr lang="zh-TW" altLang="en-US" sz="2400" dirty="0">
                <a:latin typeface="Times New Roman" panose="02020603050405020304" pitchFamily="18" charset="0"/>
              </a:rPr>
              <a:t>與</a:t>
            </a:r>
            <a:r>
              <a:rPr lang="en-US" altLang="zh-TW" sz="2400" dirty="0">
                <a:latin typeface="Times New Roman" panose="02020603050405020304" pitchFamily="18" charset="0"/>
              </a:rPr>
              <a:t>c4</a:t>
            </a:r>
            <a:r>
              <a:rPr lang="zh-TW" altLang="en-US" sz="2400" dirty="0">
                <a:latin typeface="Times New Roman" panose="02020603050405020304" pitchFamily="18" charset="0"/>
              </a:rPr>
              <a:t>之間的最小噪音為</a:t>
            </a:r>
            <a:r>
              <a:rPr lang="en-US" altLang="zh-TW" sz="2400" dirty="0">
                <a:latin typeface="Times New Roman" panose="02020603050405020304" pitchFamily="18" charset="0"/>
              </a:rPr>
              <a:t>80</a:t>
            </a:r>
            <a:r>
              <a:rPr lang="zh-TW" altLang="en-US" sz="2400" dirty="0">
                <a:latin typeface="Times New Roman" panose="02020603050405020304" pitchFamily="18" charset="0"/>
              </a:rPr>
              <a:t>分貝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70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1CEF462-0A2C-46D2-B206-C92934D92B92}" type="slidenum"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c7</a:t>
            </a:r>
            <a:r>
              <a:rPr lang="zh-TW" altLang="en-US" sz="2400" dirty="0">
                <a:latin typeface="Times New Roman" panose="02020603050405020304" pitchFamily="18" charset="0"/>
              </a:rPr>
              <a:t>與</a:t>
            </a:r>
            <a:r>
              <a:rPr lang="en-US" altLang="zh-TW" sz="2400" dirty="0">
                <a:latin typeface="Times New Roman" panose="02020603050405020304" pitchFamily="18" charset="0"/>
              </a:rPr>
              <a:t>c5</a:t>
            </a:r>
            <a:r>
              <a:rPr lang="zh-TW" altLang="en-US" sz="2400" dirty="0">
                <a:latin typeface="Times New Roman" panose="02020603050405020304" pitchFamily="18" charset="0"/>
              </a:rPr>
              <a:t>之間的最小噪音為</a:t>
            </a:r>
            <a:r>
              <a:rPr lang="en-US" altLang="zh-TW" sz="2400" dirty="0">
                <a:latin typeface="Times New Roman" panose="02020603050405020304" pitchFamily="18" charset="0"/>
              </a:rPr>
              <a:t>40</a:t>
            </a:r>
            <a:r>
              <a:rPr lang="zh-TW" altLang="en-US" sz="2400" dirty="0">
                <a:latin typeface="Times New Roman" panose="02020603050405020304" pitchFamily="18" charset="0"/>
              </a:rPr>
              <a:t>分貝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  <p:sp>
        <p:nvSpPr>
          <p:cNvPr id="5" name="橢圓 4"/>
          <p:cNvSpPr/>
          <p:nvPr/>
        </p:nvSpPr>
        <p:spPr bwMode="auto">
          <a:xfrm>
            <a:off x="375117" y="4095774"/>
            <a:ext cx="504056" cy="50405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000" dirty="0"/>
              <a:t>3</a:t>
            </a:r>
            <a:endParaRPr kumimoji="1" lang="zh-TW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6" name="橢圓 5"/>
          <p:cNvSpPr/>
          <p:nvPr/>
        </p:nvSpPr>
        <p:spPr bwMode="auto">
          <a:xfrm>
            <a:off x="2206418" y="2132856"/>
            <a:ext cx="504056" cy="50405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000" dirty="0"/>
              <a:t>2</a:t>
            </a:r>
            <a:endParaRPr kumimoji="1" lang="zh-TW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7" name="橢圓 6"/>
          <p:cNvSpPr/>
          <p:nvPr/>
        </p:nvSpPr>
        <p:spPr bwMode="auto">
          <a:xfrm>
            <a:off x="2402293" y="4057583"/>
            <a:ext cx="504056" cy="50405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000" dirty="0"/>
              <a:t>6</a:t>
            </a:r>
            <a:endParaRPr kumimoji="1" lang="zh-TW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9" name="橢圓 8"/>
          <p:cNvSpPr/>
          <p:nvPr/>
        </p:nvSpPr>
        <p:spPr bwMode="auto">
          <a:xfrm>
            <a:off x="1898237" y="5575684"/>
            <a:ext cx="504056" cy="504056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000" dirty="0"/>
              <a:t>5</a:t>
            </a:r>
            <a:endParaRPr kumimoji="1" lang="zh-TW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0" name="橢圓 9"/>
          <p:cNvSpPr/>
          <p:nvPr/>
        </p:nvSpPr>
        <p:spPr bwMode="auto">
          <a:xfrm>
            <a:off x="4572151" y="3591462"/>
            <a:ext cx="504056" cy="50405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000" dirty="0"/>
              <a:t>4</a:t>
            </a:r>
            <a:endParaRPr kumimoji="1" lang="zh-TW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11" name="直線接點 10"/>
          <p:cNvCxnSpPr>
            <a:stCxn id="44" idx="4"/>
          </p:cNvCxnSpPr>
          <p:nvPr/>
        </p:nvCxnSpPr>
        <p:spPr bwMode="auto">
          <a:xfrm flipH="1">
            <a:off x="627146" y="2947126"/>
            <a:ext cx="193118" cy="11486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2" name="直線接點 11"/>
          <p:cNvCxnSpPr>
            <a:stCxn id="6" idx="6"/>
            <a:endCxn id="10" idx="2"/>
          </p:cNvCxnSpPr>
          <p:nvPr/>
        </p:nvCxnSpPr>
        <p:spPr bwMode="auto">
          <a:xfrm>
            <a:off x="2710474" y="2384884"/>
            <a:ext cx="1861677" cy="145860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4" name="直線接點 13"/>
          <p:cNvCxnSpPr>
            <a:stCxn id="10" idx="3"/>
            <a:endCxn id="7" idx="6"/>
          </p:cNvCxnSpPr>
          <p:nvPr/>
        </p:nvCxnSpPr>
        <p:spPr bwMode="auto">
          <a:xfrm flipH="1">
            <a:off x="2906349" y="4021701"/>
            <a:ext cx="1739619" cy="2879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6" name="直線接點 15"/>
          <p:cNvCxnSpPr>
            <a:stCxn id="9" idx="6"/>
            <a:endCxn id="41" idx="2"/>
          </p:cNvCxnSpPr>
          <p:nvPr/>
        </p:nvCxnSpPr>
        <p:spPr bwMode="auto">
          <a:xfrm>
            <a:off x="2402293" y="5827712"/>
            <a:ext cx="1529832" cy="1312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直線接點 17"/>
          <p:cNvCxnSpPr>
            <a:stCxn id="5" idx="6"/>
            <a:endCxn id="7" idx="2"/>
          </p:cNvCxnSpPr>
          <p:nvPr/>
        </p:nvCxnSpPr>
        <p:spPr bwMode="auto">
          <a:xfrm flipV="1">
            <a:off x="879173" y="4309611"/>
            <a:ext cx="1523120" cy="381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9" name="直線接點 18"/>
          <p:cNvCxnSpPr>
            <a:stCxn id="44" idx="6"/>
            <a:endCxn id="6" idx="2"/>
          </p:cNvCxnSpPr>
          <p:nvPr/>
        </p:nvCxnSpPr>
        <p:spPr bwMode="auto">
          <a:xfrm flipV="1">
            <a:off x="1072292" y="2384884"/>
            <a:ext cx="1134126" cy="31021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0" name="文字方塊 19"/>
          <p:cNvSpPr txBox="1"/>
          <p:nvPr/>
        </p:nvSpPr>
        <p:spPr>
          <a:xfrm>
            <a:off x="1378495" y="2175247"/>
            <a:ext cx="521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50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3334660" y="2727621"/>
            <a:ext cx="826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120</a:t>
            </a:r>
            <a:endParaRPr lang="zh-TW" altLang="en-US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298544" y="3187521"/>
            <a:ext cx="521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50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3410405" y="3826750"/>
            <a:ext cx="521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80</a:t>
            </a:r>
            <a:endParaRPr lang="zh-TW" altLang="en-US" dirty="0"/>
          </a:p>
        </p:txBody>
      </p:sp>
      <p:sp>
        <p:nvSpPr>
          <p:cNvPr id="25" name="文字方塊 24"/>
          <p:cNvSpPr txBox="1"/>
          <p:nvPr/>
        </p:nvSpPr>
        <p:spPr>
          <a:xfrm>
            <a:off x="1404628" y="3934823"/>
            <a:ext cx="567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50</a:t>
            </a:r>
            <a:endParaRPr lang="zh-TW" altLang="en-US" dirty="0"/>
          </a:p>
        </p:txBody>
      </p:sp>
      <p:sp>
        <p:nvSpPr>
          <p:cNvPr id="26" name="文字方塊 25"/>
          <p:cNvSpPr txBox="1"/>
          <p:nvPr/>
        </p:nvSpPr>
        <p:spPr>
          <a:xfrm>
            <a:off x="2846444" y="5460180"/>
            <a:ext cx="717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40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41" name="橢圓 40"/>
          <p:cNvSpPr/>
          <p:nvPr/>
        </p:nvSpPr>
        <p:spPr bwMode="auto">
          <a:xfrm>
            <a:off x="3932125" y="5576996"/>
            <a:ext cx="504056" cy="504056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000" dirty="0"/>
              <a:t>7</a:t>
            </a:r>
            <a:endParaRPr kumimoji="1" lang="zh-TW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4" name="橢圓 43"/>
          <p:cNvSpPr/>
          <p:nvPr/>
        </p:nvSpPr>
        <p:spPr bwMode="auto">
          <a:xfrm>
            <a:off x="568236" y="2443070"/>
            <a:ext cx="504056" cy="50405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</a:t>
            </a:r>
            <a:endParaRPr kumimoji="1" lang="zh-TW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7304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1CEF462-0A2C-46D2-B206-C92934D92B92}" type="slidenum"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c1 </a:t>
            </a:r>
            <a:r>
              <a:rPr lang="zh-TW" altLang="en-US" sz="2400" dirty="0">
                <a:latin typeface="Times New Roman" panose="02020603050405020304" pitchFamily="18" charset="0"/>
              </a:rPr>
              <a:t>無法到達 </a:t>
            </a:r>
            <a:r>
              <a:rPr lang="en-US" altLang="zh-TW" sz="2400" dirty="0">
                <a:latin typeface="Times New Roman" panose="02020603050405020304" pitchFamily="18" charset="0"/>
              </a:rPr>
              <a:t>c7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no path </a:t>
            </a:r>
            <a:r>
              <a:rPr lang="zh-TW" altLang="en-US" sz="2400" dirty="0">
                <a:latin typeface="Times New Roman" panose="02020603050405020304" pitchFamily="18" charset="0"/>
              </a:rPr>
              <a:t>路徑不存在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  <p:sp>
        <p:nvSpPr>
          <p:cNvPr id="5" name="橢圓 4"/>
          <p:cNvSpPr/>
          <p:nvPr/>
        </p:nvSpPr>
        <p:spPr bwMode="auto">
          <a:xfrm>
            <a:off x="375117" y="4095774"/>
            <a:ext cx="504056" cy="50405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000" dirty="0"/>
              <a:t>3</a:t>
            </a:r>
            <a:endParaRPr kumimoji="1" lang="zh-TW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6" name="橢圓 5"/>
          <p:cNvSpPr/>
          <p:nvPr/>
        </p:nvSpPr>
        <p:spPr bwMode="auto">
          <a:xfrm>
            <a:off x="2206418" y="2132856"/>
            <a:ext cx="504056" cy="50405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000" dirty="0"/>
              <a:t>2</a:t>
            </a:r>
            <a:endParaRPr kumimoji="1" lang="zh-TW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7" name="橢圓 6"/>
          <p:cNvSpPr/>
          <p:nvPr/>
        </p:nvSpPr>
        <p:spPr bwMode="auto">
          <a:xfrm>
            <a:off x="2402293" y="4057583"/>
            <a:ext cx="504056" cy="50405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000" dirty="0"/>
              <a:t>6</a:t>
            </a:r>
            <a:endParaRPr kumimoji="1" lang="zh-TW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9" name="橢圓 8"/>
          <p:cNvSpPr/>
          <p:nvPr/>
        </p:nvSpPr>
        <p:spPr bwMode="auto">
          <a:xfrm>
            <a:off x="1898237" y="5575684"/>
            <a:ext cx="504056" cy="50405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000" dirty="0"/>
              <a:t>5</a:t>
            </a:r>
            <a:endParaRPr kumimoji="1" lang="zh-TW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0" name="橢圓 9"/>
          <p:cNvSpPr/>
          <p:nvPr/>
        </p:nvSpPr>
        <p:spPr bwMode="auto">
          <a:xfrm>
            <a:off x="4572151" y="3591462"/>
            <a:ext cx="504056" cy="50405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000" dirty="0"/>
              <a:t>4</a:t>
            </a:r>
            <a:endParaRPr kumimoji="1" lang="zh-TW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11" name="直線接點 10"/>
          <p:cNvCxnSpPr>
            <a:stCxn id="44" idx="4"/>
          </p:cNvCxnSpPr>
          <p:nvPr/>
        </p:nvCxnSpPr>
        <p:spPr bwMode="auto">
          <a:xfrm flipH="1">
            <a:off x="627146" y="2947126"/>
            <a:ext cx="193118" cy="11486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2" name="直線接點 11"/>
          <p:cNvCxnSpPr>
            <a:stCxn id="6" idx="6"/>
            <a:endCxn id="10" idx="2"/>
          </p:cNvCxnSpPr>
          <p:nvPr/>
        </p:nvCxnSpPr>
        <p:spPr bwMode="auto">
          <a:xfrm>
            <a:off x="2710474" y="2384884"/>
            <a:ext cx="1861677" cy="145860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4" name="直線接點 13"/>
          <p:cNvCxnSpPr>
            <a:stCxn id="10" idx="3"/>
            <a:endCxn id="7" idx="6"/>
          </p:cNvCxnSpPr>
          <p:nvPr/>
        </p:nvCxnSpPr>
        <p:spPr bwMode="auto">
          <a:xfrm flipH="1">
            <a:off x="2906349" y="4021701"/>
            <a:ext cx="1739619" cy="2879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6" name="直線接點 15"/>
          <p:cNvCxnSpPr>
            <a:stCxn id="9" idx="6"/>
            <a:endCxn id="41" idx="2"/>
          </p:cNvCxnSpPr>
          <p:nvPr/>
        </p:nvCxnSpPr>
        <p:spPr bwMode="auto">
          <a:xfrm>
            <a:off x="2402293" y="5827712"/>
            <a:ext cx="1529832" cy="131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8" name="直線接點 17"/>
          <p:cNvCxnSpPr>
            <a:stCxn id="5" idx="6"/>
            <a:endCxn id="7" idx="2"/>
          </p:cNvCxnSpPr>
          <p:nvPr/>
        </p:nvCxnSpPr>
        <p:spPr bwMode="auto">
          <a:xfrm flipV="1">
            <a:off x="879173" y="4309611"/>
            <a:ext cx="1523120" cy="381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9" name="直線接點 18"/>
          <p:cNvCxnSpPr>
            <a:stCxn id="44" idx="6"/>
            <a:endCxn id="6" idx="2"/>
          </p:cNvCxnSpPr>
          <p:nvPr/>
        </p:nvCxnSpPr>
        <p:spPr bwMode="auto">
          <a:xfrm flipV="1">
            <a:off x="1072292" y="2384884"/>
            <a:ext cx="1134126" cy="31021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0" name="文字方塊 19"/>
          <p:cNvSpPr txBox="1"/>
          <p:nvPr/>
        </p:nvSpPr>
        <p:spPr>
          <a:xfrm>
            <a:off x="1378495" y="2175247"/>
            <a:ext cx="521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50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3334660" y="2727621"/>
            <a:ext cx="826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120</a:t>
            </a:r>
            <a:endParaRPr lang="zh-TW" altLang="en-US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298544" y="3187521"/>
            <a:ext cx="521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50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3410405" y="3826750"/>
            <a:ext cx="521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80</a:t>
            </a:r>
            <a:endParaRPr lang="zh-TW" altLang="en-US" dirty="0"/>
          </a:p>
        </p:txBody>
      </p:sp>
      <p:sp>
        <p:nvSpPr>
          <p:cNvPr id="25" name="文字方塊 24"/>
          <p:cNvSpPr txBox="1"/>
          <p:nvPr/>
        </p:nvSpPr>
        <p:spPr>
          <a:xfrm>
            <a:off x="1404628" y="3934823"/>
            <a:ext cx="567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50</a:t>
            </a:r>
            <a:endParaRPr lang="zh-TW" altLang="en-US" dirty="0"/>
          </a:p>
        </p:txBody>
      </p:sp>
      <p:sp>
        <p:nvSpPr>
          <p:cNvPr id="26" name="文字方塊 25"/>
          <p:cNvSpPr txBox="1"/>
          <p:nvPr/>
        </p:nvSpPr>
        <p:spPr>
          <a:xfrm>
            <a:off x="2846444" y="5460180"/>
            <a:ext cx="521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40</a:t>
            </a:r>
            <a:endParaRPr lang="zh-TW" altLang="en-US" dirty="0"/>
          </a:p>
        </p:txBody>
      </p:sp>
      <p:sp>
        <p:nvSpPr>
          <p:cNvPr id="41" name="橢圓 40"/>
          <p:cNvSpPr/>
          <p:nvPr/>
        </p:nvSpPr>
        <p:spPr bwMode="auto">
          <a:xfrm>
            <a:off x="3932125" y="5576996"/>
            <a:ext cx="504056" cy="504056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000" dirty="0"/>
              <a:t>7</a:t>
            </a:r>
            <a:endParaRPr kumimoji="1" lang="zh-TW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4" name="橢圓 43"/>
          <p:cNvSpPr/>
          <p:nvPr/>
        </p:nvSpPr>
        <p:spPr bwMode="auto">
          <a:xfrm>
            <a:off x="568236" y="2443070"/>
            <a:ext cx="504056" cy="504056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</a:t>
            </a:r>
            <a:endParaRPr kumimoji="1" lang="zh-TW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35433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1CEF462-0A2C-46D2-B206-C92934D92B92}" type="slidenum"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c2</a:t>
            </a:r>
            <a:r>
              <a:rPr lang="zh-TW" altLang="en-US" sz="2400" dirty="0">
                <a:latin typeface="Times New Roman" panose="02020603050405020304" pitchFamily="18" charset="0"/>
              </a:rPr>
              <a:t>與</a:t>
            </a:r>
            <a:r>
              <a:rPr lang="en-US" altLang="zh-TW" sz="2400" dirty="0">
                <a:latin typeface="Times New Roman" panose="02020603050405020304" pitchFamily="18" charset="0"/>
              </a:rPr>
              <a:t>c4</a:t>
            </a:r>
            <a:r>
              <a:rPr lang="zh-TW" altLang="en-US" sz="2400" dirty="0">
                <a:latin typeface="Times New Roman" panose="02020603050405020304" pitchFamily="18" charset="0"/>
              </a:rPr>
              <a:t>之間的最小噪音為</a:t>
            </a:r>
            <a:r>
              <a:rPr lang="en-US" altLang="zh-TW" sz="2400" dirty="0">
                <a:latin typeface="Times New Roman" panose="02020603050405020304" pitchFamily="18" charset="0"/>
              </a:rPr>
              <a:t>80</a:t>
            </a:r>
            <a:r>
              <a:rPr lang="zh-TW" altLang="en-US" sz="2400" dirty="0">
                <a:latin typeface="Times New Roman" panose="02020603050405020304" pitchFamily="18" charset="0"/>
              </a:rPr>
              <a:t>分貝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5" name="橢圓 4"/>
          <p:cNvSpPr/>
          <p:nvPr/>
        </p:nvSpPr>
        <p:spPr bwMode="auto">
          <a:xfrm>
            <a:off x="375117" y="4095774"/>
            <a:ext cx="504056" cy="50405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000" dirty="0"/>
              <a:t>3</a:t>
            </a:r>
            <a:endParaRPr kumimoji="1" lang="zh-TW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6" name="橢圓 5"/>
          <p:cNvSpPr/>
          <p:nvPr/>
        </p:nvSpPr>
        <p:spPr bwMode="auto">
          <a:xfrm>
            <a:off x="2206418" y="2132856"/>
            <a:ext cx="504056" cy="504056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000" dirty="0"/>
              <a:t>2</a:t>
            </a:r>
            <a:endParaRPr kumimoji="1" lang="zh-TW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7" name="橢圓 6"/>
          <p:cNvSpPr/>
          <p:nvPr/>
        </p:nvSpPr>
        <p:spPr bwMode="auto">
          <a:xfrm>
            <a:off x="2402293" y="4057583"/>
            <a:ext cx="504056" cy="50405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000" dirty="0"/>
              <a:t>6</a:t>
            </a:r>
            <a:endParaRPr kumimoji="1" lang="zh-TW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9" name="橢圓 8"/>
          <p:cNvSpPr/>
          <p:nvPr/>
        </p:nvSpPr>
        <p:spPr bwMode="auto">
          <a:xfrm>
            <a:off x="1898237" y="5575684"/>
            <a:ext cx="504056" cy="50405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000" dirty="0"/>
              <a:t>5</a:t>
            </a:r>
            <a:endParaRPr kumimoji="1" lang="zh-TW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0" name="橢圓 9"/>
          <p:cNvSpPr/>
          <p:nvPr/>
        </p:nvSpPr>
        <p:spPr bwMode="auto">
          <a:xfrm>
            <a:off x="4572151" y="3591462"/>
            <a:ext cx="504056" cy="504056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000" dirty="0"/>
              <a:t>4</a:t>
            </a:r>
            <a:endParaRPr kumimoji="1" lang="zh-TW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11" name="直線接點 10"/>
          <p:cNvCxnSpPr>
            <a:stCxn id="44" idx="4"/>
          </p:cNvCxnSpPr>
          <p:nvPr/>
        </p:nvCxnSpPr>
        <p:spPr bwMode="auto">
          <a:xfrm flipH="1">
            <a:off x="627146" y="2947126"/>
            <a:ext cx="193118" cy="1148648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6" idx="6"/>
            <a:endCxn id="10" idx="2"/>
          </p:cNvCxnSpPr>
          <p:nvPr/>
        </p:nvCxnSpPr>
        <p:spPr bwMode="auto">
          <a:xfrm>
            <a:off x="2710474" y="2384884"/>
            <a:ext cx="1861677" cy="145860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4" name="直線接點 13"/>
          <p:cNvCxnSpPr>
            <a:stCxn id="10" idx="3"/>
            <a:endCxn id="7" idx="6"/>
          </p:cNvCxnSpPr>
          <p:nvPr/>
        </p:nvCxnSpPr>
        <p:spPr bwMode="auto">
          <a:xfrm flipH="1">
            <a:off x="2906349" y="4021701"/>
            <a:ext cx="1739619" cy="28791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直線接點 15"/>
          <p:cNvCxnSpPr>
            <a:stCxn id="9" idx="6"/>
            <a:endCxn id="41" idx="2"/>
          </p:cNvCxnSpPr>
          <p:nvPr/>
        </p:nvCxnSpPr>
        <p:spPr bwMode="auto">
          <a:xfrm>
            <a:off x="2402293" y="5827712"/>
            <a:ext cx="1529832" cy="131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8" name="直線接點 17"/>
          <p:cNvCxnSpPr>
            <a:stCxn id="5" idx="6"/>
            <a:endCxn id="7" idx="2"/>
          </p:cNvCxnSpPr>
          <p:nvPr/>
        </p:nvCxnSpPr>
        <p:spPr bwMode="auto">
          <a:xfrm flipV="1">
            <a:off x="879173" y="4309611"/>
            <a:ext cx="1523120" cy="38191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直線接點 18"/>
          <p:cNvCxnSpPr>
            <a:stCxn id="44" idx="6"/>
            <a:endCxn id="6" idx="2"/>
          </p:cNvCxnSpPr>
          <p:nvPr/>
        </p:nvCxnSpPr>
        <p:spPr bwMode="auto">
          <a:xfrm flipV="1">
            <a:off x="1072292" y="2384884"/>
            <a:ext cx="1134126" cy="310214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文字方塊 19"/>
          <p:cNvSpPr txBox="1"/>
          <p:nvPr/>
        </p:nvSpPr>
        <p:spPr>
          <a:xfrm>
            <a:off x="1378495" y="2175247"/>
            <a:ext cx="521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50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3334660" y="2727621"/>
            <a:ext cx="826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120</a:t>
            </a:r>
            <a:endParaRPr lang="zh-TW" altLang="en-US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298544" y="3187521"/>
            <a:ext cx="521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50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3410405" y="3826750"/>
            <a:ext cx="521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80</a:t>
            </a:r>
            <a:endParaRPr lang="zh-TW" altLang="en-US" dirty="0"/>
          </a:p>
        </p:txBody>
      </p:sp>
      <p:sp>
        <p:nvSpPr>
          <p:cNvPr id="25" name="文字方塊 24"/>
          <p:cNvSpPr txBox="1"/>
          <p:nvPr/>
        </p:nvSpPr>
        <p:spPr>
          <a:xfrm>
            <a:off x="1404628" y="3934823"/>
            <a:ext cx="567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50</a:t>
            </a:r>
            <a:endParaRPr lang="zh-TW" altLang="en-US" dirty="0"/>
          </a:p>
        </p:txBody>
      </p:sp>
      <p:sp>
        <p:nvSpPr>
          <p:cNvPr id="26" name="文字方塊 25"/>
          <p:cNvSpPr txBox="1"/>
          <p:nvPr/>
        </p:nvSpPr>
        <p:spPr>
          <a:xfrm>
            <a:off x="2846444" y="5460180"/>
            <a:ext cx="521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40</a:t>
            </a:r>
            <a:endParaRPr lang="zh-TW" altLang="en-US" dirty="0"/>
          </a:p>
        </p:txBody>
      </p:sp>
      <p:sp>
        <p:nvSpPr>
          <p:cNvPr id="41" name="橢圓 40"/>
          <p:cNvSpPr/>
          <p:nvPr/>
        </p:nvSpPr>
        <p:spPr bwMode="auto">
          <a:xfrm>
            <a:off x="3932125" y="5576996"/>
            <a:ext cx="504056" cy="50405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000" dirty="0"/>
              <a:t>7</a:t>
            </a:r>
            <a:endParaRPr kumimoji="1" lang="zh-TW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4" name="橢圓 43"/>
          <p:cNvSpPr/>
          <p:nvPr/>
        </p:nvSpPr>
        <p:spPr bwMode="auto">
          <a:xfrm>
            <a:off x="568236" y="2443070"/>
            <a:ext cx="504056" cy="50405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1</a:t>
            </a:r>
            <a:endParaRPr kumimoji="1" lang="zh-TW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4" name="文字方塊 23"/>
          <p:cNvSpPr txBox="1"/>
          <p:nvPr/>
        </p:nvSpPr>
        <p:spPr>
          <a:xfrm>
            <a:off x="1330507" y="3595917"/>
            <a:ext cx="617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50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27" name="文字方塊 26"/>
          <p:cNvSpPr txBox="1"/>
          <p:nvPr/>
        </p:nvSpPr>
        <p:spPr>
          <a:xfrm>
            <a:off x="3484145" y="2384884"/>
            <a:ext cx="9520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120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28" name="文字方塊 27"/>
          <p:cNvSpPr txBox="1"/>
          <p:nvPr/>
        </p:nvSpPr>
        <p:spPr>
          <a:xfrm>
            <a:off x="-77460" y="2966709"/>
            <a:ext cx="617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50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29" name="文字方塊 28"/>
          <p:cNvSpPr txBox="1"/>
          <p:nvPr/>
        </p:nvSpPr>
        <p:spPr>
          <a:xfrm>
            <a:off x="1326592" y="1939417"/>
            <a:ext cx="617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50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3348221" y="3560036"/>
            <a:ext cx="617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80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439395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3034</TotalTime>
  <Words>773</Words>
  <Application>Microsoft Office PowerPoint</Application>
  <PresentationFormat>如螢幕大小 (4:3)</PresentationFormat>
  <Paragraphs>166</Paragraphs>
  <Slides>11</Slides>
  <Notes>11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5" baseType="lpstr">
      <vt:lpstr>Tahoma</vt:lpstr>
      <vt:lpstr>Times New Roman</vt:lpstr>
      <vt:lpstr>Wingdings</vt:lpstr>
      <vt:lpstr>Blends</vt:lpstr>
      <vt:lpstr>10048 : Audiophobia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B063040059</cp:lastModifiedBy>
  <cp:revision>275</cp:revision>
  <dcterms:created xsi:type="dcterms:W3CDTF">1601-01-01T00:00:00Z</dcterms:created>
  <dcterms:modified xsi:type="dcterms:W3CDTF">2021-05-06T03:41:46Z</dcterms:modified>
</cp:coreProperties>
</file>