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8"/>
  </p:notesMasterIdLst>
  <p:sldIdLst>
    <p:sldId id="307" r:id="rId2"/>
    <p:sldId id="314" r:id="rId3"/>
    <p:sldId id="311" r:id="rId4"/>
    <p:sldId id="312" r:id="rId5"/>
    <p:sldId id="330" r:id="rId6"/>
    <p:sldId id="313" r:id="rId7"/>
    <p:sldId id="310" r:id="rId8"/>
    <p:sldId id="317" r:id="rId9"/>
    <p:sldId id="318" r:id="rId10"/>
    <p:sldId id="319" r:id="rId11"/>
    <p:sldId id="321" r:id="rId12"/>
    <p:sldId id="332" r:id="rId13"/>
    <p:sldId id="320" r:id="rId14"/>
    <p:sldId id="322" r:id="rId15"/>
    <p:sldId id="335" r:id="rId16"/>
    <p:sldId id="336" r:id="rId17"/>
    <p:sldId id="337" r:id="rId18"/>
    <p:sldId id="338" r:id="rId19"/>
    <p:sldId id="339" r:id="rId20"/>
    <p:sldId id="340" r:id="rId21"/>
    <p:sldId id="341" r:id="rId22"/>
    <p:sldId id="342" r:id="rId23"/>
    <p:sldId id="343" r:id="rId24"/>
    <p:sldId id="327" r:id="rId25"/>
    <p:sldId id="328" r:id="rId26"/>
    <p:sldId id="329" r:id="rId27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93D81CF-94F2-401A-BA57-92F5A7B2D0C5}" styleName="中等深淺樣式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29" autoAdjust="0"/>
    <p:restoredTop sz="92138" autoAdjust="0"/>
  </p:normalViewPr>
  <p:slideViewPr>
    <p:cSldViewPr>
      <p:cViewPr>
        <p:scale>
          <a:sx n="115" d="100"/>
          <a:sy n="115" d="100"/>
        </p:scale>
        <p:origin x="-1522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7" Type="http://schemas.openxmlformats.org/officeDocument/2006/relationships/slide" Target="slides/slide26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352F7F2-EC7D-4985-8D22-DE0DAB2D540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562188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2F33C0EC-FA1D-4D54-9440-973EE545F841}" type="slidenum">
              <a:rPr lang="zh-TW" altLang="en-US" sz="1200" smtClean="0"/>
              <a:pPr eaLnBrk="1" hangingPunct="1"/>
              <a:t>1</a:t>
            </a:fld>
            <a:endParaRPr lang="en-US" altLang="zh-TW" sz="120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896B4E93-8CA7-4231-A5D1-925B7AF4F4F6}" type="slidenum">
              <a:rPr lang="zh-TW" altLang="en-US" sz="1200" smtClean="0"/>
              <a:pPr eaLnBrk="1" hangingPunct="1"/>
              <a:t>2</a:t>
            </a:fld>
            <a:endParaRPr lang="en-US" altLang="zh-TW" sz="1200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C76375E2-B873-4DCF-8DAD-5AB5DA7C20FD}" type="slidenum">
              <a:rPr lang="zh-TW" altLang="en-US" sz="1200" smtClean="0"/>
              <a:pPr eaLnBrk="1" hangingPunct="1"/>
              <a:t>3</a:t>
            </a:fld>
            <a:endParaRPr lang="en-US" altLang="zh-TW" sz="1200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F8A6A8E8-2B53-4A86-8FD1-C9DC0DEEBFC6}" type="slidenum">
              <a:rPr lang="zh-TW" altLang="en-US" sz="1200" smtClean="0"/>
              <a:pPr eaLnBrk="1" hangingPunct="1"/>
              <a:t>4</a:t>
            </a:fld>
            <a:endParaRPr lang="en-US" altLang="zh-TW" sz="120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090ABA2A-F44B-41CB-A411-DDBDF595E3CA}" type="slidenum">
              <a:rPr lang="zh-TW" altLang="en-US" sz="1200" smtClean="0"/>
              <a:pPr eaLnBrk="1" hangingPunct="1"/>
              <a:t>5</a:t>
            </a:fld>
            <a:endParaRPr lang="en-US" altLang="zh-TW" sz="120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AABCF1A3-4E1A-4D71-ACB0-A263812222F9}" type="slidenum">
              <a:rPr lang="zh-TW" altLang="en-US" sz="1200" smtClean="0"/>
              <a:pPr eaLnBrk="1" hangingPunct="1"/>
              <a:t>6</a:t>
            </a:fld>
            <a:endParaRPr lang="en-US" altLang="zh-TW" sz="1200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9DCE1197-2FD6-4805-8C62-5A78CFE536A6}" type="slidenum">
              <a:rPr lang="zh-TW" altLang="en-US" sz="1200" smtClean="0"/>
              <a:pPr eaLnBrk="1" hangingPunct="1"/>
              <a:t>26</a:t>
            </a:fld>
            <a:endParaRPr lang="en-US" altLang="zh-TW" sz="120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61E0A7-7ED4-43A4-B47B-40FDCA0156E4}" type="datetime1">
              <a:rPr lang="zh-TW" altLang="en-US"/>
              <a:pPr>
                <a:defRPr/>
              </a:pPr>
              <a:t>2021/5/15</a:t>
            </a:fld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C32D36-AB1E-40FF-96E8-6B882DA5DC3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2293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3DF23-19EA-4D2B-805B-62F4B295524C}" type="datetime1">
              <a:rPr lang="zh-TW" altLang="en-US"/>
              <a:pPr>
                <a:defRPr/>
              </a:pPr>
              <a:t>2021/5/15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CB132-5BF4-40D0-BA2B-E24EB816A97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2261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89368-1EEF-46B7-985D-0F30E74F9B64}" type="datetime1">
              <a:rPr lang="zh-TW" altLang="en-US"/>
              <a:pPr>
                <a:defRPr/>
              </a:pPr>
              <a:t>2021/5/15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314F9A-E3E1-4EA3-9CF3-529CD84B0AA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7674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D0067-36F9-42FF-A98C-7FD7737657F7}" type="datetime1">
              <a:rPr lang="zh-TW" altLang="en-US"/>
              <a:pPr>
                <a:defRPr/>
              </a:pPr>
              <a:t>2021/5/15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CB2B9-592B-4F3B-A86E-AF1194E69F2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48953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885D1-0817-4EDD-8CFC-21FC9979B637}" type="datetime1">
              <a:rPr lang="zh-TW" altLang="en-US"/>
              <a:pPr>
                <a:defRPr/>
              </a:pPr>
              <a:t>2021/5/15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37AB3-DB43-4CF4-AD8E-763C571BA41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7256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F5D5AE-C8E0-4372-909A-374CCB707015}" type="datetime1">
              <a:rPr lang="zh-TW" altLang="en-US"/>
              <a:pPr>
                <a:defRPr/>
              </a:pPr>
              <a:t>2021/5/15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7F7B2-A943-4033-9DBE-532645F23E7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30969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C9EA70-029D-4691-933A-54283FBC865D}" type="datetime1">
              <a:rPr lang="zh-TW" altLang="en-US"/>
              <a:pPr>
                <a:defRPr/>
              </a:pPr>
              <a:t>2021/5/15</a:t>
            </a:fld>
            <a:endParaRPr lang="en-US" altLang="zh-TW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24756-5942-43A1-BB7E-E8C55F76309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0363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57939-3080-4372-B88F-941F0FF8AFE6}" type="datetime1">
              <a:rPr lang="zh-TW" altLang="en-US"/>
              <a:pPr>
                <a:defRPr/>
              </a:pPr>
              <a:t>2021/5/15</a:t>
            </a:fld>
            <a:endParaRPr lang="en-US" altLang="zh-TW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5F4C2-4545-4CA3-B1EF-CA22F57DB7E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1835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7C69A3-4BF1-4DAC-BBDE-576DEA8B01B0}" type="datetime1">
              <a:rPr lang="zh-TW" altLang="en-US"/>
              <a:pPr>
                <a:defRPr/>
              </a:pPr>
              <a:t>2021/5/15</a:t>
            </a:fld>
            <a:endParaRPr lang="en-US" altLang="zh-TW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142D4-3462-4326-B465-EE2B4CA0C4B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46095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FA9044-9EBA-4F5E-9AED-97C0B049DC8E}" type="datetime1">
              <a:rPr lang="zh-TW" altLang="en-US"/>
              <a:pPr>
                <a:defRPr/>
              </a:pPr>
              <a:t>2021/5/15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72E0C-6FEA-4024-8BA8-8B99CC2F636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40737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E0890-539D-458C-BABF-2F9125187CFE}" type="datetime1">
              <a:rPr lang="zh-TW" altLang="en-US"/>
              <a:pPr>
                <a:defRPr/>
              </a:pPr>
              <a:t>2021/5/15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72853-0D8C-4F78-A3D9-D1FD933DE1F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46006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27F3132C-0C9C-4DE3-B612-ACE46592D1DD}" type="datetime1">
              <a:rPr lang="zh-TW" altLang="en-US"/>
              <a:pPr>
                <a:defRPr/>
              </a:pPr>
              <a:t>2021/5/15</a:t>
            </a:fld>
            <a:endParaRPr lang="en-US" altLang="zh-TW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4A7A3C9C-AB22-46E2-9E85-635702849EC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D97B4CBA-6884-49E6-A9F0-67C6D98443AB}" type="slidenum">
              <a:rPr kumimoji="0" lang="zh-TW" altLang="en-US" sz="1400" smtClean="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 smtClean="0">
              <a:solidFill>
                <a:schemeClr val="accent1"/>
              </a:solidFill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04813"/>
            <a:ext cx="8642350" cy="914400"/>
          </a:xfrm>
        </p:spPr>
        <p:txBody>
          <a:bodyPr/>
          <a:lstStyle/>
          <a:p>
            <a:pPr eaLnBrk="1" hangingPunct="1"/>
            <a:r>
              <a:rPr lang="en-US" altLang="zh-TW" sz="3600" b="1" smtClean="0">
                <a:latin typeface="Times New Roman" charset="0"/>
              </a:rPr>
              <a:t>10201: Adventures in Moving - Part IV</a:t>
            </a:r>
            <a:endParaRPr lang="en-US" altLang="zh-TW" sz="3600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smtClean="0">
                <a:solidFill>
                  <a:schemeClr val="hlink"/>
                </a:solidFill>
                <a:latin typeface="Times New Roman" charset="0"/>
              </a:rPr>
              <a:t>★★★☆☆</a:t>
            </a:r>
          </a:p>
          <a:p>
            <a:pPr eaLnBrk="1" hangingPunct="1"/>
            <a:r>
              <a:rPr lang="zh-TW" altLang="en-US" sz="2400" b="1" smtClean="0">
                <a:solidFill>
                  <a:srgbClr val="3BA943"/>
                </a:solidFill>
                <a:latin typeface="Times New Roman" charset="0"/>
              </a:rPr>
              <a:t>題組：</a:t>
            </a:r>
            <a:r>
              <a:rPr lang="en-US" altLang="zh-TW" sz="2400" smtClean="0">
                <a:latin typeface="Times New Roman" charset="0"/>
                <a:ea typeface="新細明體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smtClean="0">
                <a:solidFill>
                  <a:srgbClr val="3BA943"/>
                </a:solidFill>
                <a:latin typeface="Times New Roman" charset="0"/>
              </a:rPr>
              <a:t>題號：</a:t>
            </a:r>
            <a:r>
              <a:rPr lang="en-US" altLang="zh-TW" sz="2400" smtClean="0">
                <a:latin typeface="Times New Roman" charset="0"/>
              </a:rPr>
              <a:t>10201: Adventures in Moving - Part IV</a:t>
            </a:r>
          </a:p>
          <a:p>
            <a:pPr eaLnBrk="1" hangingPunct="1"/>
            <a:r>
              <a:rPr lang="zh-TW" altLang="en-US" sz="2400" b="1" smtClean="0">
                <a:solidFill>
                  <a:srgbClr val="3BA943"/>
                </a:solidFill>
                <a:latin typeface="Times New Roman" charset="0"/>
              </a:rPr>
              <a:t>解題者：</a:t>
            </a:r>
            <a:r>
              <a:rPr lang="zh-TW" altLang="en-US" sz="2400" smtClean="0">
                <a:latin typeface="Times New Roman" charset="0"/>
              </a:rPr>
              <a:t>王派軒</a:t>
            </a:r>
            <a:endParaRPr lang="zh-TW" altLang="en-US" sz="2400" smtClean="0">
              <a:latin typeface="Times New Roman" charset="0"/>
              <a:ea typeface="新細明體" pitchFamily="18" charset="-120"/>
            </a:endParaRPr>
          </a:p>
          <a:p>
            <a:pPr eaLnBrk="1" hangingPunct="1"/>
            <a:r>
              <a:rPr lang="zh-TW" altLang="en-US" sz="2400" b="1" smtClean="0">
                <a:solidFill>
                  <a:srgbClr val="3BA943"/>
                </a:solidFill>
                <a:latin typeface="Times New Roman" charset="0"/>
              </a:rPr>
              <a:t>解題日期：</a:t>
            </a:r>
            <a:r>
              <a:rPr lang="zh-TW" altLang="en-US" sz="2400" smtClean="0">
                <a:latin typeface="Times New Roman" charset="0"/>
              </a:rPr>
              <a:t>20</a:t>
            </a:r>
            <a:r>
              <a:rPr lang="en-US" altLang="zh-TW" sz="2400" smtClean="0">
                <a:latin typeface="Times New Roman" charset="0"/>
              </a:rPr>
              <a:t>21</a:t>
            </a:r>
            <a:r>
              <a:rPr lang="zh-TW" altLang="en-US" sz="2400" smtClean="0">
                <a:latin typeface="Times New Roman" charset="0"/>
              </a:rPr>
              <a:t>年</a:t>
            </a:r>
            <a:r>
              <a:rPr lang="en-US" altLang="zh-TW" sz="2400" smtClean="0">
                <a:latin typeface="Times New Roman" charset="0"/>
              </a:rPr>
              <a:t>4</a:t>
            </a:r>
            <a:r>
              <a:rPr lang="zh-TW" altLang="en-US" sz="2400" smtClean="0">
                <a:latin typeface="Times New Roman" charset="0"/>
              </a:rPr>
              <a:t>月</a:t>
            </a:r>
            <a:r>
              <a:rPr lang="en-US" altLang="zh-TW" sz="2400" smtClean="0">
                <a:latin typeface="Times New Roman" charset="0"/>
              </a:rPr>
              <a:t>22</a:t>
            </a:r>
            <a:r>
              <a:rPr lang="zh-TW" altLang="en-US" sz="2400" smtClean="0">
                <a:latin typeface="Times New Roman" charset="0"/>
              </a:rPr>
              <a:t>日</a:t>
            </a:r>
            <a:endParaRPr lang="zh-TW" altLang="en-US" sz="2400" smtClean="0">
              <a:latin typeface="Times New Roman" charset="0"/>
              <a:ea typeface="新細明體" pitchFamily="18" charset="-120"/>
            </a:endParaRPr>
          </a:p>
          <a:p>
            <a:pPr eaLnBrk="1" hangingPunct="1"/>
            <a:r>
              <a:rPr lang="zh-TW" altLang="en-US" sz="2400" b="1" smtClean="0">
                <a:solidFill>
                  <a:srgbClr val="3BA943"/>
                </a:solidFill>
                <a:latin typeface="Times New Roman" charset="0"/>
              </a:rPr>
              <a:t>題意：</a:t>
            </a:r>
            <a:r>
              <a:rPr lang="zh-TW" altLang="en-US" sz="2400" b="1" smtClean="0">
                <a:solidFill>
                  <a:srgbClr val="FF0000"/>
                </a:solidFill>
                <a:latin typeface="Times New Roman" charset="0"/>
              </a:rPr>
              <a:t>你的車要行駛一段給定的距離</a:t>
            </a:r>
            <a:r>
              <a:rPr lang="zh-TW" altLang="en-US" sz="2400" smtClean="0">
                <a:latin typeface="Times New Roman" charset="0"/>
              </a:rPr>
              <a:t>，每行駛</a:t>
            </a:r>
            <a:r>
              <a:rPr lang="en-US" altLang="zh-TW" sz="2400" smtClean="0">
                <a:latin typeface="Times New Roman" charset="0"/>
              </a:rPr>
              <a:t>1</a:t>
            </a:r>
            <a:r>
              <a:rPr lang="zh-TW" altLang="en-US" sz="2400" smtClean="0">
                <a:latin typeface="Times New Roman" charset="0"/>
              </a:rPr>
              <a:t>公里會消耗</a:t>
            </a:r>
            <a:r>
              <a:rPr lang="en-US" altLang="zh-TW" sz="2400" smtClean="0">
                <a:latin typeface="Times New Roman" charset="0"/>
              </a:rPr>
              <a:t>1</a:t>
            </a:r>
            <a:r>
              <a:rPr lang="zh-TW" altLang="en-US" sz="2400" smtClean="0">
                <a:latin typeface="Times New Roman" charset="0"/>
              </a:rPr>
              <a:t>公升的汽油。</a:t>
            </a:r>
            <a:r>
              <a:rPr lang="zh-TW" altLang="en-US" sz="2400" b="1" smtClean="0">
                <a:solidFill>
                  <a:srgbClr val="FF0000"/>
                </a:solidFill>
                <a:latin typeface="Times New Roman" charset="0"/>
              </a:rPr>
              <a:t>在那段距離之中有一些加油站</a:t>
            </a:r>
            <a:r>
              <a:rPr lang="zh-TW" altLang="en-US" sz="2400" smtClean="0">
                <a:latin typeface="Times New Roman" charset="0"/>
              </a:rPr>
              <a:t>，加油站裡每公升的汽油都有各自不同的費率。而油箱容量是</a:t>
            </a:r>
            <a:r>
              <a:rPr lang="en-US" altLang="zh-TW" sz="2400" smtClean="0">
                <a:latin typeface="Times New Roman" charset="0"/>
              </a:rPr>
              <a:t>200</a:t>
            </a:r>
            <a:r>
              <a:rPr lang="zh-TW" altLang="en-US" sz="2400" smtClean="0">
                <a:latin typeface="Times New Roman" charset="0"/>
              </a:rPr>
              <a:t>公升，且一開始油量為</a:t>
            </a:r>
            <a:r>
              <a:rPr lang="en-US" altLang="zh-TW" sz="2400" smtClean="0">
                <a:latin typeface="Times New Roman" charset="0"/>
              </a:rPr>
              <a:t>100</a:t>
            </a:r>
            <a:r>
              <a:rPr lang="zh-TW" altLang="en-US" sz="2400" smtClean="0">
                <a:latin typeface="Times New Roman" charset="0"/>
              </a:rPr>
              <a:t>公升，到達終點時油箱裡剛好要有</a:t>
            </a:r>
            <a:r>
              <a:rPr lang="en-US" altLang="zh-TW" sz="2400" smtClean="0">
                <a:latin typeface="Times New Roman" charset="0"/>
              </a:rPr>
              <a:t>100</a:t>
            </a:r>
            <a:r>
              <a:rPr lang="zh-TW" altLang="en-US" sz="2400" smtClean="0">
                <a:latin typeface="Times New Roman" charset="0"/>
              </a:rPr>
              <a:t>公升的汽油。</a:t>
            </a:r>
            <a:r>
              <a:rPr lang="zh-TW" altLang="en-US" sz="2400" b="1" smtClean="0">
                <a:solidFill>
                  <a:srgbClr val="FF0000"/>
                </a:solidFill>
                <a:latin typeface="Times New Roman" charset="0"/>
              </a:rPr>
              <a:t>找出到達終點時最少的花費，如果到不了，就印出 </a:t>
            </a:r>
            <a:r>
              <a:rPr lang="en-US" altLang="zh-TW" sz="2400" b="1" smtClean="0">
                <a:solidFill>
                  <a:srgbClr val="FF0000"/>
                </a:solidFill>
                <a:latin typeface="Times New Roman" charset="0"/>
              </a:rPr>
              <a:t>Impossible</a:t>
            </a:r>
            <a:r>
              <a:rPr lang="zh-TW" altLang="en-US" sz="2400" b="1" smtClean="0">
                <a:solidFill>
                  <a:srgbClr val="FF0000"/>
                </a:solidFill>
                <a:latin typeface="Times New Roman" charset="0"/>
              </a:rPr>
              <a:t>。</a:t>
            </a:r>
            <a:endParaRPr lang="zh-TW" altLang="en-US" sz="2400" b="1" smtClean="0">
              <a:solidFill>
                <a:srgbClr val="FF0000"/>
              </a:solidFill>
              <a:latin typeface="Times New Roman" charset="0"/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E37711DF-31A4-4A23-A20A-3AEE6E12BD60}" type="slidenum">
              <a:rPr kumimoji="0" lang="zh-TW" altLang="en-US" sz="1400" smtClean="0">
                <a:solidFill>
                  <a:schemeClr val="accent1"/>
                </a:solidFill>
              </a:rPr>
              <a:pPr eaLnBrk="1" hangingPunct="1"/>
              <a:t>10</a:t>
            </a:fld>
            <a:endParaRPr kumimoji="0" lang="en-US" altLang="zh-TW" sz="1400" smtClean="0">
              <a:solidFill>
                <a:schemeClr val="accent1"/>
              </a:solidFill>
            </a:endParaRPr>
          </a:p>
        </p:txBody>
      </p:sp>
      <p:sp>
        <p:nvSpPr>
          <p:cNvPr id="5123" name="Rectangle 3"/>
          <p:cNvSpPr txBox="1">
            <a:spLocks noChangeArrowheads="1"/>
          </p:cNvSpPr>
          <p:nvPr/>
        </p:nvSpPr>
        <p:spPr bwMode="auto">
          <a:xfrm>
            <a:off x="381000" y="685800"/>
            <a:ext cx="8077200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zh-TW" altLang="en-US" b="1" dirty="0" smtClean="0">
                <a:solidFill>
                  <a:srgbClr val="3BA943"/>
                </a:solidFill>
                <a:latin typeface="Times New Roman" charset="0"/>
                <a:ea typeface="標楷體" pitchFamily="65" charset="-120"/>
              </a:rPr>
              <a:t>解法：</a:t>
            </a: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利用</a:t>
            </a:r>
            <a:r>
              <a:rPr lang="en-US" altLang="zh-TW" dirty="0" smtClean="0">
                <a:latin typeface="Times New Roman" charset="0"/>
                <a:ea typeface="標楷體" pitchFamily="65" charset="-120"/>
                <a:cs typeface="Times New Roman" charset="0"/>
              </a:rPr>
              <a:t>DP</a:t>
            </a: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公式，紀錄沿途最少花費。</a:t>
            </a:r>
            <a:endParaRPr lang="en-US" altLang="zh-TW" dirty="0" smtClean="0">
              <a:latin typeface="Times New Roman" charset="0"/>
              <a:ea typeface="標楷體" pitchFamily="65" charset="-120"/>
              <a:cs typeface="Times New Roman" charset="0"/>
            </a:endParaRP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TW" dirty="0" smtClean="0">
                <a:latin typeface="Times New Roman" charset="0"/>
                <a:ea typeface="標楷體" pitchFamily="65" charset="-120"/>
                <a:cs typeface="Times New Roman" charset="0"/>
              </a:rPr>
              <a:t>	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開到第一個加油站時，會先消耗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100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公升汽油</a:t>
            </a:r>
            <a:endParaRPr lang="en-US" altLang="zh-TW" b="1" dirty="0" smtClean="0">
              <a:latin typeface="Times New Roman" charset="0"/>
              <a:ea typeface="標楷體" pitchFamily="65" charset="-120"/>
              <a:cs typeface="Times New Roman" charset="0"/>
            </a:endParaRP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TW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			</a:t>
            </a:r>
            <a:r>
              <a:rPr lang="zh-TW" altLang="en-US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          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↓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500 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100 999 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150 888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200 777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300 999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400 1009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450 1019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500 1399</a:t>
            </a: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endParaRPr lang="zh-TW" altLang="zh-TW" b="1" dirty="0" smtClean="0">
              <a:solidFill>
                <a:srgbClr val="FF0000"/>
              </a:solidFill>
              <a:ea typeface="標楷體" pitchFamily="65" charset="-12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287984"/>
              </p:ext>
            </p:extLst>
          </p:nvPr>
        </p:nvGraphicFramePr>
        <p:xfrm>
          <a:off x="2362203" y="2132856"/>
          <a:ext cx="6095997" cy="40792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j\i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7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200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199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150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100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50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5D344325-6CE0-4934-AE41-E442D6249789}" type="slidenum">
              <a:rPr kumimoji="0" lang="zh-TW" altLang="en-US" sz="1400" smtClean="0">
                <a:solidFill>
                  <a:schemeClr val="accent1"/>
                </a:solidFill>
              </a:rPr>
              <a:pPr eaLnBrk="1" hangingPunct="1"/>
              <a:t>11</a:t>
            </a:fld>
            <a:endParaRPr kumimoji="0" lang="en-US" altLang="zh-TW" sz="1400" smtClean="0">
              <a:solidFill>
                <a:schemeClr val="accent1"/>
              </a:solidFill>
            </a:endParaRPr>
          </a:p>
        </p:txBody>
      </p:sp>
      <p:sp>
        <p:nvSpPr>
          <p:cNvPr id="5123" name="Rectangle 3"/>
          <p:cNvSpPr txBox="1">
            <a:spLocks noChangeArrowheads="1"/>
          </p:cNvSpPr>
          <p:nvPr/>
        </p:nvSpPr>
        <p:spPr bwMode="auto">
          <a:xfrm>
            <a:off x="381000" y="685800"/>
            <a:ext cx="8223448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zh-TW" altLang="en-US" b="1" dirty="0" smtClean="0">
                <a:solidFill>
                  <a:srgbClr val="3BA943"/>
                </a:solidFill>
                <a:latin typeface="Times New Roman" charset="0"/>
                <a:ea typeface="標楷體" pitchFamily="65" charset="-120"/>
              </a:rPr>
              <a:t>解法：</a:t>
            </a: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利用</a:t>
            </a:r>
            <a:r>
              <a:rPr lang="en-US" altLang="zh-TW" dirty="0" smtClean="0">
                <a:latin typeface="Times New Roman" charset="0"/>
                <a:ea typeface="標楷體" pitchFamily="65" charset="-120"/>
                <a:cs typeface="Times New Roman" charset="0"/>
              </a:rPr>
              <a:t>DP</a:t>
            </a: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公式，紀錄沿途最少花費。</a:t>
            </a:r>
            <a:endParaRPr lang="en-US" altLang="zh-TW" dirty="0" smtClean="0">
              <a:latin typeface="Times New Roman" charset="0"/>
              <a:ea typeface="標楷體" pitchFamily="65" charset="-120"/>
              <a:cs typeface="Times New Roman" charset="0"/>
            </a:endParaRP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zh-TW" altLang="en-US" dirty="0"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   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可能</a:t>
            </a:r>
            <a:r>
              <a:rPr lang="zh-TW" altLang="en-US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的最低油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量為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100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–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100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=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0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，待會就從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j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=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0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開始算</a:t>
            </a:r>
            <a:endParaRPr lang="en-US" altLang="zh-TW" b="1" dirty="0" smtClean="0">
              <a:solidFill>
                <a:srgbClr val="FF0000"/>
              </a:solidFill>
              <a:latin typeface="Times New Roman" charset="0"/>
              <a:ea typeface="標楷體" pitchFamily="65" charset="-120"/>
              <a:cs typeface="Times New Roman" charset="0"/>
            </a:endParaRP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TW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			</a:t>
            </a:r>
            <a:r>
              <a:rPr lang="zh-TW" altLang="en-US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          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↓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500 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100 999 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150 888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200 777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300 999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400 1009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450 1019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500 1399</a:t>
            </a: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endParaRPr lang="zh-TW" altLang="zh-TW" b="1" dirty="0" smtClean="0">
              <a:solidFill>
                <a:srgbClr val="FF0000"/>
              </a:solidFill>
              <a:ea typeface="標楷體" pitchFamily="65" charset="-12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206266"/>
              </p:ext>
            </p:extLst>
          </p:nvPr>
        </p:nvGraphicFramePr>
        <p:xfrm>
          <a:off x="2362203" y="2132856"/>
          <a:ext cx="6095997" cy="40792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j\i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7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200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199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150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100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50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5D344325-6CE0-4934-AE41-E442D6249789}" type="slidenum">
              <a:rPr kumimoji="0" lang="zh-TW" altLang="en-US" sz="1400" smtClean="0">
                <a:solidFill>
                  <a:schemeClr val="accent1"/>
                </a:solidFill>
              </a:rPr>
              <a:pPr eaLnBrk="1" hangingPunct="1"/>
              <a:t>12</a:t>
            </a:fld>
            <a:endParaRPr kumimoji="0" lang="en-US" altLang="zh-TW" sz="1400" smtClean="0">
              <a:solidFill>
                <a:schemeClr val="accent1"/>
              </a:solidFill>
            </a:endParaRPr>
          </a:p>
        </p:txBody>
      </p:sp>
      <p:sp>
        <p:nvSpPr>
          <p:cNvPr id="5123" name="Rectangle 3"/>
          <p:cNvSpPr txBox="1">
            <a:spLocks noChangeArrowheads="1"/>
          </p:cNvSpPr>
          <p:nvPr/>
        </p:nvSpPr>
        <p:spPr bwMode="auto">
          <a:xfrm>
            <a:off x="381000" y="685800"/>
            <a:ext cx="8223448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zh-TW" altLang="en-US" b="1" dirty="0" smtClean="0">
                <a:solidFill>
                  <a:srgbClr val="3BA943"/>
                </a:solidFill>
                <a:latin typeface="Times New Roman" charset="0"/>
                <a:ea typeface="標楷體" pitchFamily="65" charset="-120"/>
              </a:rPr>
              <a:t>解法：</a:t>
            </a: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利用</a:t>
            </a:r>
            <a:r>
              <a:rPr lang="en-US" altLang="zh-TW" dirty="0" smtClean="0">
                <a:latin typeface="Times New Roman" charset="0"/>
                <a:ea typeface="標楷體" pitchFamily="65" charset="-120"/>
                <a:cs typeface="Times New Roman" charset="0"/>
              </a:rPr>
              <a:t>DP</a:t>
            </a: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公式，紀錄沿途最少花費。</a:t>
            </a:r>
            <a:endParaRPr lang="en-US" altLang="zh-TW" dirty="0" smtClean="0">
              <a:latin typeface="Times New Roman" charset="0"/>
              <a:ea typeface="標楷體" pitchFamily="65" charset="-120"/>
              <a:cs typeface="Times New Roman" charset="0"/>
            </a:endParaRP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zh-TW" altLang="en-US" dirty="0"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   </a:t>
            </a:r>
            <a:r>
              <a:rPr lang="en-US" altLang="zh-TW" dirty="0" smtClean="0">
                <a:latin typeface="Times New Roman" charset="0"/>
                <a:ea typeface="標楷體" pitchFamily="65" charset="-120"/>
                <a:cs typeface="Times New Roman" charset="0"/>
              </a:rPr>
              <a:t>	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先把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DP[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0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][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100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]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的數值寫入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DP[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1 ][ 0 ]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裡</a:t>
            </a:r>
            <a:endParaRPr lang="en-US" altLang="zh-TW" b="1" dirty="0" smtClean="0">
              <a:solidFill>
                <a:srgbClr val="FF0000"/>
              </a:solidFill>
              <a:latin typeface="Times New Roman" charset="0"/>
              <a:ea typeface="標楷體" pitchFamily="65" charset="-120"/>
              <a:cs typeface="Times New Roman" charset="0"/>
            </a:endParaRP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TW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			</a:t>
            </a:r>
            <a:r>
              <a:rPr lang="zh-TW" altLang="en-US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          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↓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500 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100 999 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150 888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200 777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300 999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400 1009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450 1019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500 1399</a:t>
            </a: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endParaRPr lang="zh-TW" altLang="zh-TW" b="1" dirty="0" smtClean="0">
              <a:solidFill>
                <a:srgbClr val="FF0000"/>
              </a:solidFill>
              <a:ea typeface="標楷體" pitchFamily="65" charset="-12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531573"/>
              </p:ext>
            </p:extLst>
          </p:nvPr>
        </p:nvGraphicFramePr>
        <p:xfrm>
          <a:off x="2362203" y="2132856"/>
          <a:ext cx="6095997" cy="40792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j\i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7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200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199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150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100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i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0" i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i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0" i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50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i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0" i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i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0" i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i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0" i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i="0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1" i="0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向下箭號 1"/>
          <p:cNvSpPr/>
          <p:nvPr/>
        </p:nvSpPr>
        <p:spPr bwMode="auto">
          <a:xfrm rot="20908269">
            <a:off x="3580349" y="4294066"/>
            <a:ext cx="173592" cy="1623408"/>
          </a:xfrm>
          <a:prstGeom prst="down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785148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FE3E1530-51C0-4D37-B22D-87B10FF621CB}" type="slidenum">
              <a:rPr kumimoji="0" lang="zh-TW" altLang="en-US" sz="1400" smtClean="0">
                <a:solidFill>
                  <a:schemeClr val="accent1"/>
                </a:solidFill>
              </a:rPr>
              <a:pPr eaLnBrk="1" hangingPunct="1"/>
              <a:t>13</a:t>
            </a:fld>
            <a:endParaRPr kumimoji="0" lang="en-US" altLang="zh-TW" sz="1400" smtClean="0">
              <a:solidFill>
                <a:schemeClr val="accent1"/>
              </a:solidFill>
            </a:endParaRPr>
          </a:p>
        </p:txBody>
      </p:sp>
      <p:sp>
        <p:nvSpPr>
          <p:cNvPr id="5123" name="Rectangle 3"/>
          <p:cNvSpPr txBox="1">
            <a:spLocks noChangeArrowheads="1"/>
          </p:cNvSpPr>
          <p:nvPr/>
        </p:nvSpPr>
        <p:spPr bwMode="auto">
          <a:xfrm>
            <a:off x="381000" y="685800"/>
            <a:ext cx="8077200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zh-TW" altLang="en-US" b="1" dirty="0" smtClean="0">
                <a:solidFill>
                  <a:srgbClr val="3BA943"/>
                </a:solidFill>
                <a:latin typeface="Times New Roman" charset="0"/>
                <a:ea typeface="標楷體" pitchFamily="65" charset="-120"/>
              </a:rPr>
              <a:t>解法：</a:t>
            </a: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利用</a:t>
            </a:r>
            <a:r>
              <a:rPr lang="en-US" altLang="zh-TW" dirty="0" smtClean="0">
                <a:latin typeface="Times New Roman" charset="0"/>
                <a:ea typeface="標楷體" pitchFamily="65" charset="-120"/>
                <a:cs typeface="Times New Roman" charset="0"/>
              </a:rPr>
              <a:t>DP</a:t>
            </a: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公式，紀錄沿途最少花費。</a:t>
            </a:r>
            <a:endParaRPr lang="en-US" altLang="zh-TW" dirty="0" smtClean="0">
              <a:latin typeface="Times New Roman" charset="0"/>
              <a:ea typeface="標楷體" pitchFamily="65" charset="-120"/>
              <a:cs typeface="Times New Roman" charset="0"/>
            </a:endParaRP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	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再依序計算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DP[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1 ][ j + 1 ] = DP[ 1 ][ j ] + 999</a:t>
            </a: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TW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			</a:t>
            </a:r>
            <a:r>
              <a:rPr lang="zh-TW" altLang="en-US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          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↓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500 			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100 999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150 888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200 777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300 999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400 1009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450 1019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500 1399</a:t>
            </a: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endParaRPr lang="zh-TW" altLang="zh-TW" b="1" dirty="0" smtClean="0">
              <a:solidFill>
                <a:srgbClr val="FF0000"/>
              </a:solidFill>
              <a:ea typeface="標楷體" pitchFamily="65" charset="-12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1920565"/>
              </p:ext>
            </p:extLst>
          </p:nvPr>
        </p:nvGraphicFramePr>
        <p:xfrm>
          <a:off x="2362203" y="2132856"/>
          <a:ext cx="6095997" cy="40792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j\i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7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200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199800</a:t>
                      </a:r>
                      <a:endParaRPr lang="zh-TW" altLang="en-US" sz="1100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199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198801</a:t>
                      </a:r>
                      <a:endParaRPr lang="zh-TW" altLang="en-US" sz="1100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150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149850</a:t>
                      </a:r>
                      <a:endParaRPr lang="zh-TW" altLang="en-US" sz="1100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100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99900</a:t>
                      </a:r>
                      <a:endParaRPr lang="zh-TW" altLang="en-US" sz="1400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50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49950</a:t>
                      </a:r>
                      <a:endParaRPr lang="zh-TW" altLang="en-US" sz="1400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999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9B070F08-6B33-4261-BF8D-CF42298BF616}" type="slidenum">
              <a:rPr kumimoji="0" lang="zh-TW" altLang="en-US" sz="1400" smtClean="0">
                <a:solidFill>
                  <a:schemeClr val="accent1"/>
                </a:solidFill>
              </a:rPr>
              <a:pPr eaLnBrk="1" hangingPunct="1"/>
              <a:t>14</a:t>
            </a:fld>
            <a:endParaRPr kumimoji="0" lang="en-US" altLang="zh-TW" sz="1400" smtClean="0">
              <a:solidFill>
                <a:schemeClr val="accent1"/>
              </a:solidFill>
            </a:endParaRPr>
          </a:p>
        </p:txBody>
      </p:sp>
      <p:sp>
        <p:nvSpPr>
          <p:cNvPr id="5123" name="Rectangle 3"/>
          <p:cNvSpPr txBox="1">
            <a:spLocks noChangeArrowheads="1"/>
          </p:cNvSpPr>
          <p:nvPr/>
        </p:nvSpPr>
        <p:spPr bwMode="auto">
          <a:xfrm>
            <a:off x="381000" y="685800"/>
            <a:ext cx="8077200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zh-TW" altLang="en-US" b="1" dirty="0" smtClean="0">
                <a:solidFill>
                  <a:srgbClr val="3BA943"/>
                </a:solidFill>
                <a:latin typeface="Times New Roman" charset="0"/>
                <a:ea typeface="標楷體" pitchFamily="65" charset="-120"/>
              </a:rPr>
              <a:t>解法：</a:t>
            </a: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利用</a:t>
            </a:r>
            <a:r>
              <a:rPr lang="en-US" altLang="zh-TW" dirty="0" smtClean="0">
                <a:latin typeface="Times New Roman" charset="0"/>
                <a:ea typeface="標楷體" pitchFamily="65" charset="-120"/>
                <a:cs typeface="Times New Roman" charset="0"/>
              </a:rPr>
              <a:t>DP</a:t>
            </a: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公式，紀錄沿途最少花費。</a:t>
            </a:r>
            <a:endParaRPr lang="en-US" altLang="zh-TW" dirty="0" smtClean="0">
              <a:latin typeface="Times New Roman" charset="0"/>
              <a:ea typeface="標楷體" pitchFamily="65" charset="-120"/>
              <a:cs typeface="Times New Roman" charset="0"/>
            </a:endParaRP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  以此類推，到第二個加油站消耗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150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–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100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=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50</a:t>
            </a: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公升的汽油</a:t>
            </a:r>
            <a:endParaRPr lang="en-US" altLang="zh-TW" b="1" dirty="0" smtClean="0">
              <a:solidFill>
                <a:srgbClr val="FF0000"/>
              </a:solidFill>
              <a:latin typeface="Times New Roman" charset="0"/>
              <a:ea typeface="標楷體" pitchFamily="65" charset="-120"/>
              <a:cs typeface="Times New Roman" charset="0"/>
            </a:endParaRP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TW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			</a:t>
            </a:r>
            <a:r>
              <a:rPr lang="zh-TW" altLang="en-US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          </a:t>
            </a:r>
            <a:r>
              <a:rPr lang="en-US" altLang="zh-TW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	</a:t>
            </a:r>
            <a:r>
              <a:rPr lang="zh-TW" altLang="en-US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       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↓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500 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100 999 		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150 888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200 777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300 999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400 1009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450 1019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500 1399</a:t>
            </a: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endParaRPr lang="zh-TW" altLang="zh-TW" b="1" dirty="0" smtClean="0">
              <a:solidFill>
                <a:srgbClr val="FF0000"/>
              </a:solidFill>
              <a:ea typeface="標楷體" pitchFamily="65" charset="-12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731981"/>
              </p:ext>
            </p:extLst>
          </p:nvPr>
        </p:nvGraphicFramePr>
        <p:xfrm>
          <a:off x="2362203" y="2132856"/>
          <a:ext cx="6095997" cy="40792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j\i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2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7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200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199800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199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198801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150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149850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100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99900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50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49950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999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9B070F08-6B33-4261-BF8D-CF42298BF616}" type="slidenum">
              <a:rPr kumimoji="0" lang="zh-TW" altLang="en-US" sz="1400" smtClean="0">
                <a:solidFill>
                  <a:schemeClr val="accent1"/>
                </a:solidFill>
              </a:rPr>
              <a:pPr eaLnBrk="1" hangingPunct="1"/>
              <a:t>15</a:t>
            </a:fld>
            <a:endParaRPr kumimoji="0" lang="en-US" altLang="zh-TW" sz="1400" smtClean="0">
              <a:solidFill>
                <a:schemeClr val="accent1"/>
              </a:solidFill>
            </a:endParaRPr>
          </a:p>
        </p:txBody>
      </p:sp>
      <p:sp>
        <p:nvSpPr>
          <p:cNvPr id="5123" name="Rectangle 3"/>
          <p:cNvSpPr txBox="1">
            <a:spLocks noChangeArrowheads="1"/>
          </p:cNvSpPr>
          <p:nvPr/>
        </p:nvSpPr>
        <p:spPr bwMode="auto">
          <a:xfrm>
            <a:off x="381000" y="685800"/>
            <a:ext cx="8077200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zh-TW" altLang="en-US" b="1" dirty="0" smtClean="0">
                <a:solidFill>
                  <a:srgbClr val="3BA943"/>
                </a:solidFill>
                <a:latin typeface="Times New Roman" charset="0"/>
                <a:ea typeface="標楷體" pitchFamily="65" charset="-120"/>
              </a:rPr>
              <a:t>解法：</a:t>
            </a: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利用</a:t>
            </a:r>
            <a:r>
              <a:rPr lang="en-US" altLang="zh-TW" dirty="0" smtClean="0">
                <a:latin typeface="Times New Roman" charset="0"/>
                <a:ea typeface="標楷體" pitchFamily="65" charset="-120"/>
                <a:cs typeface="Times New Roman" charset="0"/>
              </a:rPr>
              <a:t>DP</a:t>
            </a: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公式，紀錄沿途最少花費。</a:t>
            </a:r>
            <a:endParaRPr lang="en-US" altLang="zh-TW" dirty="0" smtClean="0">
              <a:latin typeface="Times New Roman" charset="0"/>
              <a:ea typeface="標楷體" pitchFamily="65" charset="-120"/>
              <a:cs typeface="Times New Roman" charset="0"/>
            </a:endParaRP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  </a:t>
            </a:r>
            <a:r>
              <a:rPr lang="en-US" altLang="zh-TW" dirty="0" smtClean="0">
                <a:latin typeface="Times New Roman" charset="0"/>
                <a:ea typeface="標楷體" pitchFamily="65" charset="-120"/>
                <a:cs typeface="Times New Roman" charset="0"/>
              </a:rPr>
              <a:t>	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將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DP[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1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][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50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]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的數值寫入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DP[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2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][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0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]</a:t>
            </a: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TW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			</a:t>
            </a:r>
            <a:r>
              <a:rPr lang="zh-TW" altLang="en-US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          </a:t>
            </a:r>
            <a:r>
              <a:rPr lang="en-US" altLang="zh-TW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	</a:t>
            </a:r>
            <a:r>
              <a:rPr lang="zh-TW" altLang="en-US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       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↓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500 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100 999 		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150 888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200 777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300 999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400 1009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450 1019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500 1399</a:t>
            </a: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endParaRPr lang="zh-TW" altLang="zh-TW" b="1" dirty="0" smtClean="0">
              <a:solidFill>
                <a:srgbClr val="FF0000"/>
              </a:solidFill>
              <a:ea typeface="標楷體" pitchFamily="65" charset="-12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055124"/>
              </p:ext>
            </p:extLst>
          </p:nvPr>
        </p:nvGraphicFramePr>
        <p:xfrm>
          <a:off x="2362203" y="2132856"/>
          <a:ext cx="6095997" cy="40792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j\i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2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7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200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199800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199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198801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150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149850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100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99900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50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49950</a:t>
                      </a:r>
                      <a:endParaRPr lang="zh-TW" altLang="en-US" sz="1400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999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itchFamily="18" charset="0"/>
                          <a:ea typeface="+mn-ea"/>
                          <a:cs typeface="+mn-cs"/>
                        </a:rPr>
                        <a:t>49950</a:t>
                      </a:r>
                      <a:endParaRPr kumimoji="0" lang="zh-TW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49516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9B070F08-6B33-4261-BF8D-CF42298BF616}" type="slidenum">
              <a:rPr kumimoji="0" lang="zh-TW" altLang="en-US" sz="1400" smtClean="0">
                <a:solidFill>
                  <a:schemeClr val="accent1"/>
                </a:solidFill>
              </a:rPr>
              <a:pPr eaLnBrk="1" hangingPunct="1"/>
              <a:t>16</a:t>
            </a:fld>
            <a:endParaRPr kumimoji="0" lang="en-US" altLang="zh-TW" sz="1400" smtClean="0">
              <a:solidFill>
                <a:schemeClr val="accent1"/>
              </a:solidFill>
            </a:endParaRPr>
          </a:p>
        </p:txBody>
      </p:sp>
      <p:sp>
        <p:nvSpPr>
          <p:cNvPr id="5123" name="Rectangle 3"/>
          <p:cNvSpPr txBox="1">
            <a:spLocks noChangeArrowheads="1"/>
          </p:cNvSpPr>
          <p:nvPr/>
        </p:nvSpPr>
        <p:spPr bwMode="auto">
          <a:xfrm>
            <a:off x="381000" y="685800"/>
            <a:ext cx="8077200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zh-TW" altLang="en-US" b="1" dirty="0" smtClean="0">
                <a:solidFill>
                  <a:srgbClr val="3BA943"/>
                </a:solidFill>
                <a:latin typeface="Times New Roman" charset="0"/>
                <a:ea typeface="標楷體" pitchFamily="65" charset="-120"/>
              </a:rPr>
              <a:t>解法：</a:t>
            </a: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利用</a:t>
            </a:r>
            <a:r>
              <a:rPr lang="en-US" altLang="zh-TW" dirty="0" smtClean="0">
                <a:latin typeface="Times New Roman" charset="0"/>
                <a:ea typeface="標楷體" pitchFamily="65" charset="-120"/>
                <a:cs typeface="Times New Roman" charset="0"/>
              </a:rPr>
              <a:t>DP</a:t>
            </a: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公式，紀錄沿途最少花費。</a:t>
            </a:r>
            <a:endParaRPr lang="en-US" altLang="zh-TW" dirty="0" smtClean="0">
              <a:latin typeface="Times New Roman" charset="0"/>
              <a:ea typeface="標楷體" pitchFamily="65" charset="-120"/>
              <a:cs typeface="Times New Roman" charset="0"/>
            </a:endParaRP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  </a:t>
            </a:r>
            <a:r>
              <a:rPr lang="en-US" altLang="zh-TW" dirty="0" smtClean="0">
                <a:latin typeface="Times New Roman" charset="0"/>
                <a:ea typeface="標楷體" pitchFamily="65" charset="-120"/>
                <a:cs typeface="Times New Roman" charset="0"/>
              </a:rPr>
              <a:t>	</a:t>
            </a:r>
            <a:r>
              <a:rPr lang="zh-TW" altLang="en-US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再依序計算</a:t>
            </a:r>
            <a:r>
              <a:rPr lang="en-US" altLang="zh-TW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DP[</a:t>
            </a:r>
            <a:r>
              <a:rPr lang="zh-TW" altLang="en-US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2 </a:t>
            </a:r>
            <a:r>
              <a:rPr lang="en-US" altLang="zh-TW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][ j + 1 ] = DP[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2 </a:t>
            </a:r>
            <a:r>
              <a:rPr lang="en-US" altLang="zh-TW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][ j ] +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888 </a:t>
            </a:r>
            <a:r>
              <a:rPr lang="en-US" altLang="zh-TW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			</a:t>
            </a:r>
            <a:r>
              <a:rPr lang="zh-TW" altLang="en-US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          </a:t>
            </a:r>
            <a:r>
              <a:rPr lang="en-US" altLang="zh-TW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	</a:t>
            </a:r>
            <a:r>
              <a:rPr lang="zh-TW" altLang="en-US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      </a:t>
            </a:r>
            <a:r>
              <a:rPr lang="en-US" altLang="zh-TW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	</a:t>
            </a:r>
            <a:r>
              <a:rPr lang="zh-TW" altLang="en-US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       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↓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500 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100 999 		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150 888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200 777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300 999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400 1009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450 1019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500 1399</a:t>
            </a: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endParaRPr lang="zh-TW" altLang="zh-TW" b="1" dirty="0" smtClean="0">
              <a:solidFill>
                <a:srgbClr val="FF0000"/>
              </a:solidFill>
              <a:ea typeface="標楷體" pitchFamily="65" charset="-12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442338"/>
              </p:ext>
            </p:extLst>
          </p:nvPr>
        </p:nvGraphicFramePr>
        <p:xfrm>
          <a:off x="2362203" y="2132856"/>
          <a:ext cx="6095997" cy="40792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j\i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2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7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200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199800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227550</a:t>
                      </a:r>
                      <a:endParaRPr lang="zh-TW" altLang="en-US" sz="1100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199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198801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226662</a:t>
                      </a:r>
                      <a:endParaRPr lang="zh-TW" altLang="en-US" sz="1100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150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149850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183150</a:t>
                      </a:r>
                      <a:endParaRPr lang="zh-TW" altLang="en-US" sz="1100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sz="1100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100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99900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138750</a:t>
                      </a:r>
                      <a:endParaRPr lang="zh-TW" altLang="en-US" sz="1100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sz="1400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50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49950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94350</a:t>
                      </a:r>
                      <a:endParaRPr lang="zh-TW" altLang="en-US" sz="1400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sz="1400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999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50838</a:t>
                      </a:r>
                      <a:endParaRPr lang="zh-TW" altLang="en-US" sz="1400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itchFamily="18" charset="0"/>
                          <a:ea typeface="+mn-ea"/>
                          <a:cs typeface="+mn-cs"/>
                        </a:rPr>
                        <a:t>49950</a:t>
                      </a:r>
                      <a:endParaRPr kumimoji="0" lang="zh-TW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81649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9B070F08-6B33-4261-BF8D-CF42298BF616}" type="slidenum">
              <a:rPr kumimoji="0" lang="zh-TW" altLang="en-US" sz="1400" smtClean="0">
                <a:solidFill>
                  <a:schemeClr val="accent1"/>
                </a:solidFill>
              </a:rPr>
              <a:pPr eaLnBrk="1" hangingPunct="1"/>
              <a:t>17</a:t>
            </a:fld>
            <a:endParaRPr kumimoji="0" lang="en-US" altLang="zh-TW" sz="1400" smtClean="0">
              <a:solidFill>
                <a:schemeClr val="accent1"/>
              </a:solidFill>
            </a:endParaRPr>
          </a:p>
        </p:txBody>
      </p:sp>
      <p:sp>
        <p:nvSpPr>
          <p:cNvPr id="5123" name="Rectangle 3"/>
          <p:cNvSpPr txBox="1">
            <a:spLocks noChangeArrowheads="1"/>
          </p:cNvSpPr>
          <p:nvPr/>
        </p:nvSpPr>
        <p:spPr bwMode="auto">
          <a:xfrm>
            <a:off x="381000" y="685800"/>
            <a:ext cx="8077200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zh-TW" altLang="en-US" b="1" dirty="0" smtClean="0">
                <a:solidFill>
                  <a:srgbClr val="3BA943"/>
                </a:solidFill>
                <a:latin typeface="Times New Roman" charset="0"/>
                <a:ea typeface="標楷體" pitchFamily="65" charset="-120"/>
              </a:rPr>
              <a:t>解法：</a:t>
            </a: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利用</a:t>
            </a:r>
            <a:r>
              <a:rPr lang="en-US" altLang="zh-TW" dirty="0" smtClean="0">
                <a:latin typeface="Times New Roman" charset="0"/>
                <a:ea typeface="標楷體" pitchFamily="65" charset="-120"/>
                <a:cs typeface="Times New Roman" charset="0"/>
              </a:rPr>
              <a:t>DP</a:t>
            </a: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公式，紀錄沿途最少花費。</a:t>
            </a:r>
            <a:endParaRPr lang="en-US" altLang="zh-TW" dirty="0" smtClean="0">
              <a:latin typeface="Times New Roman" charset="0"/>
              <a:ea typeface="標楷體" pitchFamily="65" charset="-120"/>
              <a:cs typeface="Times New Roman" charset="0"/>
            </a:endParaRP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  </a:t>
            </a:r>
            <a:r>
              <a:rPr lang="en-US" altLang="zh-TW" dirty="0" smtClean="0">
                <a:latin typeface="Times New Roman" charset="0"/>
                <a:ea typeface="標楷體" pitchFamily="65" charset="-120"/>
                <a:cs typeface="Times New Roman" charset="0"/>
              </a:rPr>
              <a:t>	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最後再比較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DP[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1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][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j + 50 ]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和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DP[ 2 ][ j ]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，</a:t>
            </a:r>
            <a:r>
              <a:rPr lang="zh-TW" altLang="en-US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取最小值</a:t>
            </a:r>
            <a:endParaRPr lang="en-US" altLang="zh-TW" b="1" dirty="0" smtClean="0">
              <a:solidFill>
                <a:srgbClr val="FF0000"/>
              </a:solidFill>
              <a:latin typeface="Times New Roman" charset="0"/>
              <a:ea typeface="標楷體" pitchFamily="65" charset="-120"/>
              <a:cs typeface="Times New Roman" charset="0"/>
            </a:endParaRP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TW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			</a:t>
            </a:r>
            <a:r>
              <a:rPr lang="zh-TW" altLang="en-US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          </a:t>
            </a:r>
            <a:r>
              <a:rPr lang="en-US" altLang="zh-TW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	</a:t>
            </a:r>
            <a:r>
              <a:rPr lang="zh-TW" altLang="en-US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     </a:t>
            </a:r>
            <a:r>
              <a:rPr lang="zh-TW" altLang="en-US" b="1" dirty="0"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↓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500 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100 999 		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150 888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200 777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300 999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400 1009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450 1019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500 1399</a:t>
            </a: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endParaRPr lang="zh-TW" altLang="zh-TW" b="1" dirty="0" smtClean="0">
              <a:solidFill>
                <a:srgbClr val="FF0000"/>
              </a:solidFill>
              <a:ea typeface="標楷體" pitchFamily="65" charset="-12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057299"/>
              </p:ext>
            </p:extLst>
          </p:nvPr>
        </p:nvGraphicFramePr>
        <p:xfrm>
          <a:off x="2362203" y="2132856"/>
          <a:ext cx="6095997" cy="40792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j\i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2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7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200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199800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227550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199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198801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226662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150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149850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183150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100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99900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138750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50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49950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94350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999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50838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itchFamily="18" charset="0"/>
                          <a:ea typeface="+mn-ea"/>
                          <a:cs typeface="+mn-cs"/>
                        </a:rPr>
                        <a:t>49950</a:t>
                      </a:r>
                      <a:endParaRPr kumimoji="0" lang="zh-TW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27356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9B070F08-6B33-4261-BF8D-CF42298BF616}" type="slidenum">
              <a:rPr kumimoji="0" lang="zh-TW" altLang="en-US" sz="1400" smtClean="0">
                <a:solidFill>
                  <a:schemeClr val="accent1"/>
                </a:solidFill>
              </a:rPr>
              <a:pPr eaLnBrk="1" hangingPunct="1"/>
              <a:t>18</a:t>
            </a:fld>
            <a:endParaRPr kumimoji="0" lang="en-US" altLang="zh-TW" sz="1400" smtClean="0">
              <a:solidFill>
                <a:schemeClr val="accent1"/>
              </a:solidFill>
            </a:endParaRPr>
          </a:p>
        </p:txBody>
      </p:sp>
      <p:sp>
        <p:nvSpPr>
          <p:cNvPr id="5123" name="Rectangle 3"/>
          <p:cNvSpPr txBox="1">
            <a:spLocks noChangeArrowheads="1"/>
          </p:cNvSpPr>
          <p:nvPr/>
        </p:nvSpPr>
        <p:spPr bwMode="auto">
          <a:xfrm>
            <a:off x="381000" y="685800"/>
            <a:ext cx="8077200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zh-TW" altLang="en-US" b="1" dirty="0" smtClean="0">
                <a:solidFill>
                  <a:srgbClr val="3BA943"/>
                </a:solidFill>
                <a:latin typeface="Times New Roman" charset="0"/>
                <a:ea typeface="標楷體" pitchFamily="65" charset="-120"/>
              </a:rPr>
              <a:t>解法：</a:t>
            </a: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利用</a:t>
            </a:r>
            <a:r>
              <a:rPr lang="en-US" altLang="zh-TW" dirty="0" smtClean="0">
                <a:latin typeface="Times New Roman" charset="0"/>
                <a:ea typeface="標楷體" pitchFamily="65" charset="-120"/>
                <a:cs typeface="Times New Roman" charset="0"/>
              </a:rPr>
              <a:t>DP</a:t>
            </a: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公式，紀錄沿途最少花費。</a:t>
            </a:r>
            <a:endParaRPr lang="en-US" altLang="zh-TW" dirty="0" smtClean="0">
              <a:latin typeface="Times New Roman" charset="0"/>
              <a:ea typeface="標楷體" pitchFamily="65" charset="-120"/>
              <a:cs typeface="Times New Roman" charset="0"/>
            </a:endParaRP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  </a:t>
            </a:r>
            <a:r>
              <a:rPr lang="en-US" altLang="zh-TW" dirty="0" smtClean="0">
                <a:latin typeface="Times New Roman" charset="0"/>
                <a:ea typeface="標楷體" pitchFamily="65" charset="-120"/>
                <a:cs typeface="Times New Roman" charset="0"/>
              </a:rPr>
              <a:t>	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DP[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2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][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j ] = min ( DP[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1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][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j + 50 ] , DP[ 2 ][ j ] )</a:t>
            </a: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TW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			</a:t>
            </a:r>
            <a:r>
              <a:rPr lang="zh-TW" altLang="en-US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          </a:t>
            </a:r>
            <a:r>
              <a:rPr lang="en-US" altLang="zh-TW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	</a:t>
            </a:r>
            <a:r>
              <a:rPr lang="zh-TW" altLang="en-US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     </a:t>
            </a:r>
            <a:r>
              <a:rPr lang="zh-TW" altLang="en-US" b="1" dirty="0"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↓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500 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100 999 		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150 888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200 777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300 999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400 1009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450 1019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500 1399</a:t>
            </a: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endParaRPr lang="zh-TW" altLang="zh-TW" b="1" dirty="0" smtClean="0">
              <a:solidFill>
                <a:srgbClr val="FF0000"/>
              </a:solidFill>
              <a:ea typeface="標楷體" pitchFamily="65" charset="-12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427204"/>
              </p:ext>
            </p:extLst>
          </p:nvPr>
        </p:nvGraphicFramePr>
        <p:xfrm>
          <a:off x="2362203" y="2132856"/>
          <a:ext cx="6095997" cy="40792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j\i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2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7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200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199800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227550</a:t>
                      </a:r>
                      <a:endParaRPr lang="zh-TW" altLang="en-US" sz="1100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199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198801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226662</a:t>
                      </a:r>
                      <a:endParaRPr lang="zh-TW" altLang="en-US" sz="1100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150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149850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183150</a:t>
                      </a:r>
                      <a:endParaRPr lang="zh-TW" altLang="en-US" sz="1100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sz="1100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100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99900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138750</a:t>
                      </a:r>
                      <a:endParaRPr lang="zh-TW" altLang="en-US" sz="1100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sz="1400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50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49950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94350</a:t>
                      </a:r>
                      <a:endParaRPr lang="zh-TW" altLang="en-US" sz="1400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sz="1400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999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50838</a:t>
                      </a:r>
                      <a:endParaRPr lang="zh-TW" altLang="en-US" sz="1400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itchFamily="18" charset="0"/>
                          <a:ea typeface="+mn-ea"/>
                          <a:cs typeface="+mn-cs"/>
                        </a:rPr>
                        <a:t>49950</a:t>
                      </a:r>
                      <a:endParaRPr kumimoji="0" lang="zh-TW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50893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9B070F08-6B33-4261-BF8D-CF42298BF616}" type="slidenum">
              <a:rPr kumimoji="0" lang="zh-TW" altLang="en-US" sz="1400" smtClean="0">
                <a:solidFill>
                  <a:schemeClr val="accent1"/>
                </a:solidFill>
              </a:rPr>
              <a:pPr eaLnBrk="1" hangingPunct="1"/>
              <a:t>19</a:t>
            </a:fld>
            <a:endParaRPr kumimoji="0" lang="en-US" altLang="zh-TW" sz="1400" smtClean="0">
              <a:solidFill>
                <a:schemeClr val="accent1"/>
              </a:solidFill>
            </a:endParaRPr>
          </a:p>
        </p:txBody>
      </p:sp>
      <p:sp>
        <p:nvSpPr>
          <p:cNvPr id="5123" name="Rectangle 3"/>
          <p:cNvSpPr txBox="1">
            <a:spLocks noChangeArrowheads="1"/>
          </p:cNvSpPr>
          <p:nvPr/>
        </p:nvSpPr>
        <p:spPr bwMode="auto">
          <a:xfrm>
            <a:off x="381000" y="685800"/>
            <a:ext cx="8077200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zh-TW" altLang="en-US" b="1" dirty="0" smtClean="0">
                <a:solidFill>
                  <a:srgbClr val="3BA943"/>
                </a:solidFill>
                <a:latin typeface="Times New Roman" charset="0"/>
                <a:ea typeface="標楷體" pitchFamily="65" charset="-120"/>
              </a:rPr>
              <a:t>解法：</a:t>
            </a: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利用</a:t>
            </a:r>
            <a:r>
              <a:rPr lang="en-US" altLang="zh-TW" dirty="0" smtClean="0">
                <a:latin typeface="Times New Roman" charset="0"/>
                <a:ea typeface="標楷體" pitchFamily="65" charset="-120"/>
                <a:cs typeface="Times New Roman" charset="0"/>
              </a:rPr>
              <a:t>DP</a:t>
            </a: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公式，紀錄沿途最少花費。</a:t>
            </a:r>
            <a:endParaRPr lang="en-US" altLang="zh-TW" dirty="0" smtClean="0">
              <a:latin typeface="Times New Roman" charset="0"/>
              <a:ea typeface="標楷體" pitchFamily="65" charset="-120"/>
              <a:cs typeface="Times New Roman" charset="0"/>
            </a:endParaRP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  以此類推</a:t>
            </a:r>
            <a:r>
              <a:rPr lang="zh-TW" altLang="en-US" dirty="0">
                <a:latin typeface="Times New Roman" charset="0"/>
                <a:ea typeface="標楷體" pitchFamily="65" charset="-120"/>
                <a:cs typeface="Times New Roman" charset="0"/>
              </a:rPr>
              <a:t>，到</a:t>
            </a: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第三個</a:t>
            </a:r>
            <a:r>
              <a:rPr lang="zh-TW" altLang="en-US" dirty="0">
                <a:latin typeface="Times New Roman" charset="0"/>
                <a:ea typeface="標楷體" pitchFamily="65" charset="-120"/>
                <a:cs typeface="Times New Roman" charset="0"/>
              </a:rPr>
              <a:t>加油站</a:t>
            </a: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消耗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200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–</a:t>
            </a:r>
            <a:r>
              <a:rPr lang="zh-TW" altLang="en-US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150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=</a:t>
            </a:r>
            <a:r>
              <a:rPr lang="zh-TW" altLang="en-US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50</a:t>
            </a:r>
            <a:r>
              <a:rPr lang="zh-TW" altLang="en-US" dirty="0">
                <a:latin typeface="Times New Roman" charset="0"/>
                <a:ea typeface="標楷體" pitchFamily="65" charset="-120"/>
                <a:cs typeface="Times New Roman" charset="0"/>
              </a:rPr>
              <a:t>公升的汽油</a:t>
            </a:r>
            <a:endParaRPr lang="en-US" altLang="zh-TW" b="1" dirty="0" smtClean="0">
              <a:solidFill>
                <a:srgbClr val="FF0000"/>
              </a:solidFill>
              <a:latin typeface="Times New Roman" charset="0"/>
              <a:ea typeface="標楷體" pitchFamily="65" charset="-120"/>
              <a:cs typeface="Times New Roman" charset="0"/>
            </a:endParaRP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TW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			</a:t>
            </a:r>
            <a:r>
              <a:rPr lang="zh-TW" altLang="en-US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          </a:t>
            </a:r>
            <a:r>
              <a:rPr lang="en-US" altLang="zh-TW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	</a:t>
            </a:r>
            <a:r>
              <a:rPr lang="zh-TW" altLang="en-US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     </a:t>
            </a:r>
            <a:r>
              <a:rPr lang="zh-TW" altLang="en-US" b="1" dirty="0"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zh-TW" altLang="en-US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          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↓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500 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100 999 		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150 888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200 777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300 999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400 1009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450 1019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500 1399</a:t>
            </a: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endParaRPr lang="zh-TW" altLang="zh-TW" b="1" dirty="0" smtClean="0">
              <a:solidFill>
                <a:srgbClr val="FF0000"/>
              </a:solidFill>
              <a:ea typeface="標楷體" pitchFamily="65" charset="-12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509524"/>
              </p:ext>
            </p:extLst>
          </p:nvPr>
        </p:nvGraphicFramePr>
        <p:xfrm>
          <a:off x="2362203" y="2132856"/>
          <a:ext cx="6095997" cy="40792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j\i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2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7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200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199800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227550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199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198801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226662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150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149850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183150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100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99900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138750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50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49950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94350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999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50838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itchFamily="18" charset="0"/>
                          <a:ea typeface="+mn-ea"/>
                          <a:cs typeface="+mn-cs"/>
                        </a:rPr>
                        <a:t>49950</a:t>
                      </a:r>
                      <a:endParaRPr kumimoji="0" lang="zh-TW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1522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E1A55B6F-A86C-4AB4-AC6E-B62813DCE2F8}" type="slidenum">
              <a:rPr kumimoji="0" lang="zh-TW" altLang="en-US" sz="1400" smtClean="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 smtClean="0">
              <a:solidFill>
                <a:schemeClr val="accent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>
              <a:defRPr/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題意範例：</a:t>
            </a:r>
            <a:r>
              <a:rPr lang="zh-TW" altLang="en-US" sz="2400" dirty="0" smtClean="0">
                <a:solidFill>
                  <a:srgbClr val="3BA943"/>
                </a:solidFill>
                <a:latin typeface="Times New Roman" charset="0"/>
              </a:rPr>
              <a:t>  </a:t>
            </a:r>
            <a:endParaRPr lang="en-US" altLang="zh-TW" sz="2400" dirty="0" smtClean="0">
              <a:solidFill>
                <a:srgbClr val="3BA943"/>
              </a:solidFill>
              <a:latin typeface="Times New Roman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zh-TW" altLang="en-US" sz="2400" dirty="0" smtClean="0"/>
              <a:t>輸入：</a:t>
            </a:r>
            <a:endParaRPr lang="en-US" altLang="zh-TW" sz="2400" dirty="0" smtClean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TW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TW" altLang="en-US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zh-TW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← </a:t>
            </a:r>
            <a:r>
              <a:rPr lang="zh-TW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有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zh-TW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組</a:t>
            </a:r>
            <a:r>
              <a:rPr lang="zh-TW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測資</a:t>
            </a:r>
            <a:endParaRPr lang="en-US" altLang="zh-TW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zh-TW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500</a:t>
            </a:r>
            <a:r>
              <a:rPr lang="en-US" altLang="zh-TW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TW" altLang="en-US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zh-TW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← 要</a:t>
            </a:r>
            <a:r>
              <a:rPr lang="zh-TW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行駛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500</a:t>
            </a:r>
            <a:r>
              <a:rPr lang="zh-TW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距離</a:t>
            </a:r>
            <a:endParaRPr lang="en-US" altLang="zh-TW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100 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999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150 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888 </a:t>
            </a: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200 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777 </a:t>
            </a: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300 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999 </a:t>
            </a: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400 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1009 </a:t>
            </a: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450 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1019 </a:t>
            </a: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500 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1399</a:t>
            </a:r>
            <a:endParaRPr lang="en-US" altLang="zh-TW" sz="2400" b="1" dirty="0" smtClean="0">
              <a:solidFill>
                <a:srgbClr val="3BA94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9B070F08-6B33-4261-BF8D-CF42298BF616}" type="slidenum">
              <a:rPr kumimoji="0" lang="zh-TW" altLang="en-US" sz="1400" smtClean="0">
                <a:solidFill>
                  <a:schemeClr val="accent1"/>
                </a:solidFill>
              </a:rPr>
              <a:pPr eaLnBrk="1" hangingPunct="1"/>
              <a:t>20</a:t>
            </a:fld>
            <a:endParaRPr kumimoji="0" lang="en-US" altLang="zh-TW" sz="1400" smtClean="0">
              <a:solidFill>
                <a:schemeClr val="accent1"/>
              </a:solidFill>
            </a:endParaRPr>
          </a:p>
        </p:txBody>
      </p:sp>
      <p:sp>
        <p:nvSpPr>
          <p:cNvPr id="5123" name="Rectangle 3"/>
          <p:cNvSpPr txBox="1">
            <a:spLocks noChangeArrowheads="1"/>
          </p:cNvSpPr>
          <p:nvPr/>
        </p:nvSpPr>
        <p:spPr bwMode="auto">
          <a:xfrm>
            <a:off x="381000" y="685800"/>
            <a:ext cx="8077200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zh-TW" altLang="en-US" b="1" dirty="0" smtClean="0">
                <a:solidFill>
                  <a:srgbClr val="3BA943"/>
                </a:solidFill>
                <a:latin typeface="Times New Roman" charset="0"/>
                <a:ea typeface="標楷體" pitchFamily="65" charset="-120"/>
              </a:rPr>
              <a:t>解法：</a:t>
            </a: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利用</a:t>
            </a:r>
            <a:r>
              <a:rPr lang="en-US" altLang="zh-TW" dirty="0" smtClean="0">
                <a:latin typeface="Times New Roman" charset="0"/>
                <a:ea typeface="標楷體" pitchFamily="65" charset="-120"/>
                <a:cs typeface="Times New Roman" charset="0"/>
              </a:rPr>
              <a:t>DP</a:t>
            </a: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公式，紀錄沿途最少花費。</a:t>
            </a:r>
            <a:endParaRPr lang="en-US" altLang="zh-TW" dirty="0" smtClean="0">
              <a:latin typeface="Times New Roman" charset="0"/>
              <a:ea typeface="標楷體" pitchFamily="65" charset="-120"/>
              <a:cs typeface="Times New Roman" charset="0"/>
            </a:endParaRP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		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將</a:t>
            </a:r>
            <a:r>
              <a:rPr lang="en-US" altLang="zh-TW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DP[</a:t>
            </a:r>
            <a:r>
              <a:rPr lang="zh-TW" altLang="en-US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2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][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50</a:t>
            </a:r>
            <a:r>
              <a:rPr lang="zh-TW" altLang="en-US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]</a:t>
            </a:r>
            <a:r>
              <a:rPr lang="zh-TW" altLang="en-US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的數值寫入</a:t>
            </a:r>
            <a:r>
              <a:rPr lang="en-US" altLang="zh-TW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DP[</a:t>
            </a:r>
            <a:r>
              <a:rPr lang="zh-TW" altLang="en-US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3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][</a:t>
            </a:r>
            <a:r>
              <a:rPr lang="zh-TW" altLang="en-US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0</a:t>
            </a:r>
            <a:r>
              <a:rPr lang="zh-TW" altLang="en-US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]</a:t>
            </a: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TW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			</a:t>
            </a:r>
            <a:r>
              <a:rPr lang="zh-TW" altLang="en-US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          </a:t>
            </a:r>
            <a:r>
              <a:rPr lang="en-US" altLang="zh-TW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	</a:t>
            </a:r>
            <a:r>
              <a:rPr lang="zh-TW" altLang="en-US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     </a:t>
            </a:r>
            <a:r>
              <a:rPr lang="zh-TW" altLang="en-US" b="1" dirty="0"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zh-TW" altLang="en-US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          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↓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500 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100 999 		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150 888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200 777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300 999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400 1009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450 1019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500 1399</a:t>
            </a: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endParaRPr lang="zh-TW" altLang="zh-TW" b="1" dirty="0" smtClean="0">
              <a:solidFill>
                <a:srgbClr val="FF0000"/>
              </a:solidFill>
              <a:ea typeface="標楷體" pitchFamily="65" charset="-12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719223"/>
              </p:ext>
            </p:extLst>
          </p:nvPr>
        </p:nvGraphicFramePr>
        <p:xfrm>
          <a:off x="2362203" y="2132856"/>
          <a:ext cx="6095997" cy="40792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j\i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2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7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200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199800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227550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199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198801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226662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150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149850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183150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100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99900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138750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50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49950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94350</a:t>
                      </a:r>
                      <a:endParaRPr lang="zh-TW" altLang="en-US" sz="1400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999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50838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itchFamily="18" charset="0"/>
                          <a:ea typeface="+mn-ea"/>
                          <a:cs typeface="+mn-cs"/>
                        </a:rPr>
                        <a:t>49950</a:t>
                      </a:r>
                      <a:endParaRPr kumimoji="0" lang="zh-TW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itchFamily="18" charset="0"/>
                          <a:ea typeface="+mn-ea"/>
                          <a:cs typeface="+mn-cs"/>
                        </a:rPr>
                        <a:t>94350</a:t>
                      </a:r>
                      <a:endParaRPr kumimoji="0" lang="zh-TW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90836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9B070F08-6B33-4261-BF8D-CF42298BF616}" type="slidenum">
              <a:rPr kumimoji="0" lang="zh-TW" altLang="en-US" sz="1400" smtClean="0">
                <a:solidFill>
                  <a:schemeClr val="accent1"/>
                </a:solidFill>
              </a:rPr>
              <a:pPr eaLnBrk="1" hangingPunct="1"/>
              <a:t>21</a:t>
            </a:fld>
            <a:endParaRPr kumimoji="0" lang="en-US" altLang="zh-TW" sz="1400" smtClean="0">
              <a:solidFill>
                <a:schemeClr val="accent1"/>
              </a:solidFill>
            </a:endParaRPr>
          </a:p>
        </p:txBody>
      </p:sp>
      <p:sp>
        <p:nvSpPr>
          <p:cNvPr id="5123" name="Rectangle 3"/>
          <p:cNvSpPr txBox="1">
            <a:spLocks noChangeArrowheads="1"/>
          </p:cNvSpPr>
          <p:nvPr/>
        </p:nvSpPr>
        <p:spPr bwMode="auto">
          <a:xfrm>
            <a:off x="381000" y="685800"/>
            <a:ext cx="8077200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zh-TW" altLang="en-US" b="1" dirty="0" smtClean="0">
                <a:solidFill>
                  <a:srgbClr val="3BA943"/>
                </a:solidFill>
                <a:latin typeface="Times New Roman" charset="0"/>
                <a:ea typeface="標楷體" pitchFamily="65" charset="-120"/>
              </a:rPr>
              <a:t>解法：</a:t>
            </a: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利用</a:t>
            </a:r>
            <a:r>
              <a:rPr lang="en-US" altLang="zh-TW" dirty="0" smtClean="0">
                <a:latin typeface="Times New Roman" charset="0"/>
                <a:ea typeface="標楷體" pitchFamily="65" charset="-120"/>
                <a:cs typeface="Times New Roman" charset="0"/>
              </a:rPr>
              <a:t>DP</a:t>
            </a: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公式，紀錄沿途最少花費。</a:t>
            </a:r>
            <a:endParaRPr lang="en-US" altLang="zh-TW" dirty="0" smtClean="0">
              <a:latin typeface="Times New Roman" charset="0"/>
              <a:ea typeface="標楷體" pitchFamily="65" charset="-120"/>
              <a:cs typeface="Times New Roman" charset="0"/>
            </a:endParaRP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	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再</a:t>
            </a:r>
            <a:r>
              <a:rPr lang="zh-TW" altLang="en-US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依序計算</a:t>
            </a:r>
            <a:r>
              <a:rPr lang="en-US" altLang="zh-TW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DP[</a:t>
            </a:r>
            <a:r>
              <a:rPr lang="zh-TW" altLang="en-US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3 ][ </a:t>
            </a:r>
            <a:r>
              <a:rPr lang="en-US" altLang="zh-TW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j + 1 ] = DP[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3 </a:t>
            </a:r>
            <a:r>
              <a:rPr lang="en-US" altLang="zh-TW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][ j ] +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777 </a:t>
            </a:r>
            <a:r>
              <a:rPr lang="en-US" altLang="zh-TW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			</a:t>
            </a:r>
            <a:r>
              <a:rPr lang="zh-TW" altLang="en-US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          </a:t>
            </a:r>
            <a:r>
              <a:rPr lang="en-US" altLang="zh-TW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	</a:t>
            </a:r>
            <a:r>
              <a:rPr lang="zh-TW" altLang="en-US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     </a:t>
            </a:r>
            <a:r>
              <a:rPr lang="zh-TW" altLang="en-US" b="1" dirty="0"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zh-TW" altLang="en-US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          </a:t>
            </a:r>
            <a:r>
              <a:rPr lang="en-US" altLang="zh-TW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	</a:t>
            </a:r>
            <a:r>
              <a:rPr lang="zh-TW" altLang="en-US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    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↓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500 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100 999 		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150 888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200 777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300 999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400 1009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450 1019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500 1399</a:t>
            </a: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endParaRPr lang="zh-TW" altLang="zh-TW" b="1" dirty="0" smtClean="0">
              <a:solidFill>
                <a:srgbClr val="FF0000"/>
              </a:solidFill>
              <a:ea typeface="標楷體" pitchFamily="65" charset="-12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530758"/>
              </p:ext>
            </p:extLst>
          </p:nvPr>
        </p:nvGraphicFramePr>
        <p:xfrm>
          <a:off x="2362203" y="2132856"/>
          <a:ext cx="6095997" cy="40792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j\i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2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7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200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199800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227550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249750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199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198801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226662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248973</a:t>
                      </a:r>
                      <a:endParaRPr lang="zh-TW" altLang="en-US" sz="1100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150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149850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183150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210900</a:t>
                      </a:r>
                      <a:endParaRPr lang="zh-TW" altLang="en-US" sz="1100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sz="1100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100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99900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138750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172050</a:t>
                      </a:r>
                      <a:endParaRPr lang="zh-TW" altLang="en-US" sz="1100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sz="1100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50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49950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94350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133200</a:t>
                      </a:r>
                      <a:endParaRPr lang="zh-TW" altLang="en-US" sz="1100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sz="1100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999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50838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95127</a:t>
                      </a:r>
                      <a:endParaRPr lang="zh-TW" altLang="en-US" sz="1400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itchFamily="18" charset="0"/>
                          <a:ea typeface="+mn-ea"/>
                          <a:cs typeface="+mn-cs"/>
                        </a:rPr>
                        <a:t>49950</a:t>
                      </a:r>
                      <a:endParaRPr kumimoji="0" lang="zh-TW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itchFamily="18" charset="0"/>
                          <a:ea typeface="+mn-ea"/>
                          <a:cs typeface="+mn-cs"/>
                        </a:rPr>
                        <a:t>94350</a:t>
                      </a:r>
                      <a:endParaRPr kumimoji="0" lang="zh-TW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3838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9B070F08-6B33-4261-BF8D-CF42298BF616}" type="slidenum">
              <a:rPr kumimoji="0" lang="zh-TW" altLang="en-US" sz="1400" smtClean="0">
                <a:solidFill>
                  <a:schemeClr val="accent1"/>
                </a:solidFill>
              </a:rPr>
              <a:pPr eaLnBrk="1" hangingPunct="1"/>
              <a:t>22</a:t>
            </a:fld>
            <a:endParaRPr kumimoji="0" lang="en-US" altLang="zh-TW" sz="1400" smtClean="0">
              <a:solidFill>
                <a:schemeClr val="accent1"/>
              </a:solidFill>
            </a:endParaRPr>
          </a:p>
        </p:txBody>
      </p:sp>
      <p:sp>
        <p:nvSpPr>
          <p:cNvPr id="5123" name="Rectangle 3"/>
          <p:cNvSpPr txBox="1">
            <a:spLocks noChangeArrowheads="1"/>
          </p:cNvSpPr>
          <p:nvPr/>
        </p:nvSpPr>
        <p:spPr bwMode="auto">
          <a:xfrm>
            <a:off x="381000" y="685800"/>
            <a:ext cx="8077200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zh-TW" altLang="en-US" b="1" dirty="0" smtClean="0">
                <a:solidFill>
                  <a:srgbClr val="3BA943"/>
                </a:solidFill>
                <a:latin typeface="Times New Roman" charset="0"/>
                <a:ea typeface="標楷體" pitchFamily="65" charset="-120"/>
              </a:rPr>
              <a:t>解法：</a:t>
            </a: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利用</a:t>
            </a:r>
            <a:r>
              <a:rPr lang="en-US" altLang="zh-TW" dirty="0" smtClean="0">
                <a:latin typeface="Times New Roman" charset="0"/>
                <a:ea typeface="標楷體" pitchFamily="65" charset="-120"/>
                <a:cs typeface="Times New Roman" charset="0"/>
              </a:rPr>
              <a:t>DP</a:t>
            </a: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公式，紀錄沿途最少花費。</a:t>
            </a:r>
            <a:endParaRPr lang="en-US" altLang="zh-TW" dirty="0" smtClean="0">
              <a:latin typeface="Times New Roman" charset="0"/>
              <a:ea typeface="標楷體" pitchFamily="65" charset="-120"/>
              <a:cs typeface="Times New Roman" charset="0"/>
            </a:endParaRP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	</a:t>
            </a:r>
            <a:r>
              <a:rPr lang="zh-TW" altLang="en-US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最後再比較</a:t>
            </a:r>
            <a:r>
              <a:rPr lang="en-US" altLang="zh-TW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DP[</a:t>
            </a:r>
            <a:r>
              <a:rPr lang="zh-TW" altLang="en-US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2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][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j + 50 ]</a:t>
            </a:r>
            <a:r>
              <a:rPr lang="zh-TW" altLang="en-US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和</a:t>
            </a:r>
            <a:r>
              <a:rPr lang="en-US" altLang="zh-TW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DP[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3 </a:t>
            </a:r>
            <a:r>
              <a:rPr lang="en-US" altLang="zh-TW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][ j ]</a:t>
            </a:r>
            <a:r>
              <a:rPr lang="zh-TW" altLang="en-US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，取最小值</a:t>
            </a:r>
            <a:endParaRPr lang="en-US" altLang="zh-TW" b="1" dirty="0">
              <a:solidFill>
                <a:srgbClr val="FF0000"/>
              </a:solidFill>
              <a:latin typeface="Times New Roman" charset="0"/>
              <a:ea typeface="標楷體" pitchFamily="65" charset="-120"/>
              <a:cs typeface="Times New Roman" charset="0"/>
            </a:endParaRP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TW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			</a:t>
            </a:r>
            <a:r>
              <a:rPr lang="zh-TW" altLang="en-US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          </a:t>
            </a:r>
            <a:r>
              <a:rPr lang="en-US" altLang="zh-TW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	</a:t>
            </a:r>
            <a:r>
              <a:rPr lang="zh-TW" altLang="en-US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     </a:t>
            </a:r>
            <a:r>
              <a:rPr lang="zh-TW" altLang="en-US" b="1" dirty="0"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zh-TW" altLang="en-US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          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↓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500 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100 999 		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150 888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200 777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300 999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400 1009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450 1019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500 1399</a:t>
            </a: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endParaRPr lang="zh-TW" altLang="zh-TW" b="1" dirty="0" smtClean="0">
              <a:solidFill>
                <a:srgbClr val="FF0000"/>
              </a:solidFill>
              <a:ea typeface="標楷體" pitchFamily="65" charset="-12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329980"/>
              </p:ext>
            </p:extLst>
          </p:nvPr>
        </p:nvGraphicFramePr>
        <p:xfrm>
          <a:off x="2362203" y="2132856"/>
          <a:ext cx="6095997" cy="40792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j\i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2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7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200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199800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227550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249750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199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198801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226662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248973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150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149850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183150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210900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100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99900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138750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172050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50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49950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94350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133200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999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50838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95127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itchFamily="18" charset="0"/>
                          <a:ea typeface="+mn-ea"/>
                          <a:cs typeface="+mn-cs"/>
                        </a:rPr>
                        <a:t>49950</a:t>
                      </a:r>
                      <a:endParaRPr kumimoji="0" lang="zh-TW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itchFamily="18" charset="0"/>
                          <a:ea typeface="+mn-ea"/>
                          <a:cs typeface="+mn-cs"/>
                        </a:rPr>
                        <a:t>94350</a:t>
                      </a:r>
                      <a:endParaRPr kumimoji="0" lang="zh-TW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80615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9B070F08-6B33-4261-BF8D-CF42298BF616}" type="slidenum">
              <a:rPr kumimoji="0" lang="zh-TW" altLang="en-US" sz="1400" smtClean="0">
                <a:solidFill>
                  <a:schemeClr val="accent1"/>
                </a:solidFill>
              </a:rPr>
              <a:pPr eaLnBrk="1" hangingPunct="1"/>
              <a:t>23</a:t>
            </a:fld>
            <a:endParaRPr kumimoji="0" lang="en-US" altLang="zh-TW" sz="1400" smtClean="0">
              <a:solidFill>
                <a:schemeClr val="accent1"/>
              </a:solidFill>
            </a:endParaRPr>
          </a:p>
        </p:txBody>
      </p:sp>
      <p:sp>
        <p:nvSpPr>
          <p:cNvPr id="5123" name="Rectangle 3"/>
          <p:cNvSpPr txBox="1">
            <a:spLocks noChangeArrowheads="1"/>
          </p:cNvSpPr>
          <p:nvPr/>
        </p:nvSpPr>
        <p:spPr bwMode="auto">
          <a:xfrm>
            <a:off x="381000" y="685800"/>
            <a:ext cx="8077200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zh-TW" altLang="en-US" b="1" dirty="0" smtClean="0">
                <a:solidFill>
                  <a:srgbClr val="3BA943"/>
                </a:solidFill>
                <a:latin typeface="Times New Roman" charset="0"/>
                <a:ea typeface="標楷體" pitchFamily="65" charset="-120"/>
              </a:rPr>
              <a:t>解法：</a:t>
            </a: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利用</a:t>
            </a:r>
            <a:r>
              <a:rPr lang="en-US" altLang="zh-TW" dirty="0" smtClean="0">
                <a:latin typeface="Times New Roman" charset="0"/>
                <a:ea typeface="標楷體" pitchFamily="65" charset="-120"/>
                <a:cs typeface="Times New Roman" charset="0"/>
              </a:rPr>
              <a:t>DP</a:t>
            </a: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公式，紀錄沿途最少花費。</a:t>
            </a:r>
            <a:endParaRPr lang="en-US" altLang="zh-TW" dirty="0" smtClean="0">
              <a:latin typeface="Times New Roman" charset="0"/>
              <a:ea typeface="標楷體" pitchFamily="65" charset="-120"/>
              <a:cs typeface="Times New Roman" charset="0"/>
            </a:endParaRP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	</a:t>
            </a:r>
            <a:r>
              <a:rPr lang="en-US" altLang="zh-TW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DP[</a:t>
            </a:r>
            <a:r>
              <a:rPr lang="zh-TW" altLang="en-US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3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][</a:t>
            </a:r>
            <a:r>
              <a:rPr lang="zh-TW" altLang="en-US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j ] = min ( DP[</a:t>
            </a:r>
            <a:r>
              <a:rPr lang="zh-TW" altLang="en-US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2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][</a:t>
            </a:r>
            <a:r>
              <a:rPr lang="zh-TW" altLang="en-US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j + 50 ] , DP[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3 </a:t>
            </a:r>
            <a:r>
              <a:rPr lang="en-US" altLang="zh-TW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][ j ]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)</a:t>
            </a:r>
            <a:endParaRPr lang="en-US" altLang="zh-TW" b="1" dirty="0">
              <a:solidFill>
                <a:srgbClr val="FF0000"/>
              </a:solidFill>
              <a:latin typeface="Times New Roman" charset="0"/>
              <a:ea typeface="標楷體" pitchFamily="65" charset="-120"/>
              <a:cs typeface="Times New Roman" charset="0"/>
            </a:endParaRP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TW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			</a:t>
            </a:r>
            <a:r>
              <a:rPr lang="zh-TW" altLang="en-US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          </a:t>
            </a:r>
            <a:r>
              <a:rPr lang="en-US" altLang="zh-TW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	</a:t>
            </a:r>
            <a:r>
              <a:rPr lang="zh-TW" altLang="en-US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     </a:t>
            </a:r>
            <a:r>
              <a:rPr lang="zh-TW" altLang="en-US" b="1" dirty="0"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zh-TW" altLang="en-US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          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↓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500 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100 999 		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150 888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200 777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300 999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400 1009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450 1019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500 1399</a:t>
            </a: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endParaRPr lang="zh-TW" altLang="zh-TW" b="1" dirty="0" smtClean="0">
              <a:solidFill>
                <a:srgbClr val="FF0000"/>
              </a:solidFill>
              <a:ea typeface="標楷體" pitchFamily="65" charset="-12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271709"/>
              </p:ext>
            </p:extLst>
          </p:nvPr>
        </p:nvGraphicFramePr>
        <p:xfrm>
          <a:off x="2362203" y="2132856"/>
          <a:ext cx="6095997" cy="40792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j\i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2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7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200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199800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227550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249750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199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198801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226662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248973</a:t>
                      </a:r>
                      <a:endParaRPr lang="zh-TW" altLang="en-US" sz="1100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150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149850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183150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210900</a:t>
                      </a:r>
                      <a:endParaRPr lang="zh-TW" altLang="en-US" sz="1100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sz="1100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100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99900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138750</a:t>
                      </a:r>
                      <a:endParaRPr lang="zh-TW" altLang="en-US" sz="11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172050</a:t>
                      </a:r>
                      <a:endParaRPr lang="zh-TW" altLang="en-US" sz="1100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sz="1100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50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49950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94350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133200</a:t>
                      </a:r>
                      <a:endParaRPr lang="zh-TW" altLang="en-US" sz="1100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sz="1100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999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50838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95127</a:t>
                      </a:r>
                      <a:endParaRPr lang="zh-TW" altLang="en-US" sz="1400" b="1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itchFamily="18" charset="0"/>
                          <a:ea typeface="+mn-ea"/>
                          <a:cs typeface="+mn-cs"/>
                        </a:rPr>
                        <a:t>49950</a:t>
                      </a:r>
                      <a:endParaRPr kumimoji="0" lang="zh-TW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itchFamily="18" charset="0"/>
                          <a:ea typeface="+mn-ea"/>
                          <a:cs typeface="+mn-cs"/>
                        </a:rPr>
                        <a:t>94350</a:t>
                      </a:r>
                      <a:endParaRPr kumimoji="0" lang="zh-TW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28420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4D333B02-FBB8-4954-88F6-4CA9EF87639C}" type="slidenum">
              <a:rPr kumimoji="0" lang="zh-TW" altLang="en-US" sz="1400" smtClean="0">
                <a:solidFill>
                  <a:schemeClr val="accent1"/>
                </a:solidFill>
              </a:rPr>
              <a:pPr eaLnBrk="1" hangingPunct="1"/>
              <a:t>24</a:t>
            </a:fld>
            <a:endParaRPr kumimoji="0" lang="en-US" altLang="zh-TW" sz="1400" smtClean="0">
              <a:solidFill>
                <a:schemeClr val="accent1"/>
              </a:solidFill>
            </a:endParaRPr>
          </a:p>
        </p:txBody>
      </p:sp>
      <p:sp>
        <p:nvSpPr>
          <p:cNvPr id="5123" name="Rectangle 3"/>
          <p:cNvSpPr txBox="1">
            <a:spLocks noChangeArrowheads="1"/>
          </p:cNvSpPr>
          <p:nvPr/>
        </p:nvSpPr>
        <p:spPr bwMode="auto">
          <a:xfrm>
            <a:off x="381000" y="685800"/>
            <a:ext cx="8077200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zh-TW" altLang="en-US" b="1" dirty="0" smtClean="0">
                <a:solidFill>
                  <a:srgbClr val="3BA943"/>
                </a:solidFill>
                <a:latin typeface="Times New Roman" charset="0"/>
                <a:ea typeface="標楷體" pitchFamily="65" charset="-120"/>
              </a:rPr>
              <a:t>解法：</a:t>
            </a: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利用</a:t>
            </a:r>
            <a:r>
              <a:rPr lang="en-US" altLang="zh-TW" dirty="0" smtClean="0">
                <a:latin typeface="Times New Roman" charset="0"/>
                <a:ea typeface="標楷體" pitchFamily="65" charset="-120"/>
                <a:cs typeface="Times New Roman" charset="0"/>
              </a:rPr>
              <a:t>DP</a:t>
            </a: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公式，紀錄沿途最少花費。</a:t>
            </a:r>
            <a:endParaRPr lang="en-US" altLang="zh-TW" dirty="0" smtClean="0">
              <a:latin typeface="Times New Roman" charset="0"/>
              <a:ea typeface="標楷體" pitchFamily="65" charset="-120"/>
              <a:cs typeface="Times New Roman" charset="0"/>
            </a:endParaRP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   不難推導，最後取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DP[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7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][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100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+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3BA943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500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–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500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]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做為答案</a:t>
            </a:r>
            <a:endParaRPr lang="en-US" altLang="zh-TW" b="1" dirty="0" smtClean="0">
              <a:solidFill>
                <a:srgbClr val="FF0000"/>
              </a:solidFill>
              <a:latin typeface="Times New Roman" charset="0"/>
              <a:ea typeface="標楷體" pitchFamily="65" charset="-120"/>
              <a:cs typeface="Times New Roman" charset="0"/>
            </a:endParaRP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							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      ↓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b="1" dirty="0" smtClean="0">
                <a:solidFill>
                  <a:srgbClr val="3BA943"/>
                </a:solidFill>
                <a:latin typeface="Times New Roman" pitchFamily="18" charset="0"/>
                <a:cs typeface="Times New Roman" pitchFamily="18" charset="0"/>
              </a:rPr>
              <a:t>500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100 999 		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150 888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200 777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300 999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400 1009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450 1019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500 1399</a:t>
            </a: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endParaRPr lang="zh-TW" altLang="zh-TW" b="1" dirty="0" smtClean="0">
              <a:solidFill>
                <a:srgbClr val="FF0000"/>
              </a:solidFill>
              <a:ea typeface="標楷體" pitchFamily="65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6588224" y="2060848"/>
          <a:ext cx="1108364" cy="408644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54182"/>
                <a:gridCol w="55418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j</a:t>
                      </a:r>
                      <a:r>
                        <a:rPr lang="zh-TW" altLang="en-US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\</a:t>
                      </a:r>
                      <a:r>
                        <a:rPr lang="zh-TW" altLang="en-US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i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7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200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/>
                    </a:p>
                  </a:txBody>
                  <a:tcPr anchor="ctr">
                    <a:blipFill rotWithShape="1">
                      <a:blip r:embed="rId2"/>
                      <a:stretch>
                        <a:fillRect l="-101099" t="-101639" b="-913115"/>
                      </a:stretch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…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/>
                    </a:p>
                  </a:txBody>
                  <a:tcPr anchor="ctr">
                    <a:blipFill rotWithShape="1">
                      <a:blip r:embed="rId2"/>
                      <a:stretch>
                        <a:fillRect l="-101099" t="-205000" b="-828333"/>
                      </a:stretch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…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/>
                    </a:p>
                  </a:txBody>
                  <a:tcPr anchor="ctr">
                    <a:blipFill rotWithShape="1">
                      <a:blip r:embed="rId2"/>
                      <a:stretch>
                        <a:fillRect l="-101099" t="-300000" b="-714754"/>
                      </a:stretch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…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/>
                    </a:p>
                  </a:txBody>
                  <a:tcPr anchor="ctr">
                    <a:blipFill rotWithShape="1">
                      <a:blip r:embed="rId2"/>
                      <a:stretch>
                        <a:fillRect l="-101099" t="-400000" b="-614754"/>
                      </a:stretch>
                    </a:blipFill>
                  </a:tcPr>
                </a:tc>
              </a:tr>
              <a:tr h="37804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…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/>
                    </a:p>
                  </a:txBody>
                  <a:tcPr anchor="ctr">
                    <a:blipFill rotWithShape="1">
                      <a:blip r:embed="rId2"/>
                      <a:stretch>
                        <a:fillRect l="-101099" t="-491935" b="-504839"/>
                      </a:stretch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100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/>
                    </a:p>
                  </a:txBody>
                  <a:tcPr anchor="ctr">
                    <a:blipFill rotWithShape="1">
                      <a:blip r:embed="rId2"/>
                      <a:stretch>
                        <a:fillRect l="-101099" t="-601639" b="-413115"/>
                      </a:stretch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…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/>
                    </a:p>
                  </a:txBody>
                  <a:tcPr anchor="ctr">
                    <a:blipFill rotWithShape="1">
                      <a:blip r:embed="rId2"/>
                      <a:stretch>
                        <a:fillRect l="-101099" t="-701639" b="-313115"/>
                      </a:stretch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…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/>
                    </a:p>
                  </a:txBody>
                  <a:tcPr anchor="ctr">
                    <a:blipFill rotWithShape="1">
                      <a:blip r:embed="rId2"/>
                      <a:stretch>
                        <a:fillRect l="-101099" t="-815000" b="-218333"/>
                      </a:stretch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…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/>
                    </a:p>
                  </a:txBody>
                  <a:tcPr anchor="ctr">
                    <a:blipFill rotWithShape="1">
                      <a:blip r:embed="rId2"/>
                      <a:stretch>
                        <a:fillRect l="-101099" t="-900000" b="-114754"/>
                      </a:stretch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0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/>
                    </a:p>
                  </a:txBody>
                  <a:tcPr anchor="ctr">
                    <a:blipFill rotWithShape="1">
                      <a:blip r:embed="rId2"/>
                      <a:stretch>
                        <a:fillRect l="-101099" t="-1000000" b="-14754"/>
                      </a:stretch>
                    </a:blip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E99E87DA-E6C7-45C4-863D-1FED8B28C2F1}" type="slidenum">
              <a:rPr kumimoji="0" lang="zh-TW" altLang="en-US" sz="1400" smtClean="0">
                <a:solidFill>
                  <a:schemeClr val="accent1"/>
                </a:solidFill>
              </a:rPr>
              <a:pPr eaLnBrk="1" hangingPunct="1"/>
              <a:t>25</a:t>
            </a:fld>
            <a:endParaRPr kumimoji="0" lang="en-US" altLang="zh-TW" sz="1400" smtClean="0">
              <a:solidFill>
                <a:schemeClr val="accent1"/>
              </a:solidFill>
            </a:endParaRPr>
          </a:p>
        </p:txBody>
      </p:sp>
      <p:sp>
        <p:nvSpPr>
          <p:cNvPr id="5123" name="Rectangle 3"/>
          <p:cNvSpPr txBox="1">
            <a:spLocks noChangeArrowheads="1"/>
          </p:cNvSpPr>
          <p:nvPr/>
        </p:nvSpPr>
        <p:spPr bwMode="auto">
          <a:xfrm>
            <a:off x="381000" y="685800"/>
            <a:ext cx="8077200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zh-TW" altLang="en-US" b="1" dirty="0" smtClean="0">
                <a:solidFill>
                  <a:srgbClr val="3BA943"/>
                </a:solidFill>
                <a:latin typeface="Times New Roman" charset="0"/>
                <a:ea typeface="標楷體" pitchFamily="65" charset="-120"/>
              </a:rPr>
              <a:t>解法：</a:t>
            </a: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利用</a:t>
            </a:r>
            <a:r>
              <a:rPr lang="en-US" altLang="zh-TW" dirty="0" smtClean="0">
                <a:latin typeface="Times New Roman" charset="0"/>
                <a:ea typeface="標楷體" pitchFamily="65" charset="-120"/>
                <a:cs typeface="Times New Roman" charset="0"/>
              </a:rPr>
              <a:t>DP</a:t>
            </a: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公式，紀錄沿途最少花費。</a:t>
            </a:r>
            <a:endParaRPr lang="en-US" altLang="zh-TW" dirty="0" smtClean="0">
              <a:latin typeface="Times New Roman" charset="0"/>
              <a:ea typeface="標楷體" pitchFamily="65" charset="-120"/>
              <a:cs typeface="Times New Roman" charset="0"/>
            </a:endParaRP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   </a:t>
            </a: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不難推導，最後取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DP[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7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][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100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+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500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–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500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]</a:t>
            </a: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做為答案</a:t>
            </a:r>
            <a:endParaRPr lang="en-US" altLang="zh-TW" dirty="0" smtClean="0">
              <a:latin typeface="Times New Roman" charset="0"/>
              <a:ea typeface="標楷體" pitchFamily="65" charset="-120"/>
              <a:cs typeface="Times New Roman" charset="0"/>
            </a:endParaRP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							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       ↓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500 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100 999 		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150 888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200 777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300 999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400 1009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450 1019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500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1399</a:t>
            </a:r>
          </a:p>
          <a:p>
            <a:pPr marL="0" indent="0" eaLnBrk="1" hangingPunct="1">
              <a:lnSpc>
                <a:spcPct val="90000"/>
              </a:lnSpc>
              <a:defRPr/>
            </a:pPr>
            <a:endParaRPr lang="en-US" altLang="zh-TW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zh-TW" altLang="en-US" b="1" dirty="0" smtClean="0">
                <a:solidFill>
                  <a:srgbClr val="FF0000"/>
                </a:solidFill>
                <a:latin typeface="+mj-ea"/>
                <a:ea typeface="+mj-ea"/>
                <a:cs typeface="Times New Roman" pitchFamily="18" charset="0"/>
              </a:rPr>
              <a:t>輸出：  </a:t>
            </a:r>
            <a:r>
              <a:rPr lang="en-US" altLang="zh-TW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450550</a:t>
            </a:r>
            <a:endParaRPr lang="en-US" altLang="zh-TW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endParaRPr lang="en-US" altLang="zh-TW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endParaRPr lang="zh-TW" altLang="zh-TW" b="1" dirty="0" smtClean="0">
              <a:solidFill>
                <a:srgbClr val="FF0000"/>
              </a:solidFill>
              <a:ea typeface="標楷體" pitchFamily="65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6588224" y="2060848"/>
          <a:ext cx="1108364" cy="408644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54182"/>
                <a:gridCol w="55418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j</a:t>
                      </a:r>
                      <a:r>
                        <a:rPr lang="zh-TW" altLang="en-US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\</a:t>
                      </a:r>
                      <a:r>
                        <a:rPr lang="zh-TW" altLang="en-US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i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7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200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/>
                    </a:p>
                  </a:txBody>
                  <a:tcPr anchor="ctr">
                    <a:blipFill rotWithShape="1">
                      <a:blip r:embed="rId2"/>
                      <a:stretch>
                        <a:fillRect l="-101099" t="-101639" b="-913115"/>
                      </a:stretch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…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/>
                    </a:p>
                  </a:txBody>
                  <a:tcPr anchor="ctr">
                    <a:blipFill rotWithShape="1">
                      <a:blip r:embed="rId2"/>
                      <a:stretch>
                        <a:fillRect l="-101099" t="-205000" b="-828333"/>
                      </a:stretch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…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/>
                    </a:p>
                  </a:txBody>
                  <a:tcPr anchor="ctr">
                    <a:blipFill rotWithShape="1">
                      <a:blip r:embed="rId2"/>
                      <a:stretch>
                        <a:fillRect l="-101099" t="-300000" b="-714754"/>
                      </a:stretch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…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/>
                    </a:p>
                  </a:txBody>
                  <a:tcPr anchor="ctr">
                    <a:blipFill rotWithShape="1">
                      <a:blip r:embed="rId2"/>
                      <a:stretch>
                        <a:fillRect l="-101099" t="-400000" b="-614754"/>
                      </a:stretch>
                    </a:blipFill>
                  </a:tcPr>
                </a:tc>
              </a:tr>
              <a:tr h="37804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…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/>
                    </a:p>
                  </a:txBody>
                  <a:tcPr anchor="ctr">
                    <a:blipFill rotWithShape="1">
                      <a:blip r:embed="rId2"/>
                      <a:stretch>
                        <a:fillRect l="-101099" t="-491935" b="-504839"/>
                      </a:stretch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100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/>
                    </a:p>
                  </a:txBody>
                  <a:tcPr anchor="ctr">
                    <a:blipFill rotWithShape="1">
                      <a:blip r:embed="rId2"/>
                      <a:stretch>
                        <a:fillRect l="-101099" t="-601639" b="-413115"/>
                      </a:stretch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…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/>
                    </a:p>
                  </a:txBody>
                  <a:tcPr anchor="ctr">
                    <a:blipFill rotWithShape="1">
                      <a:blip r:embed="rId2"/>
                      <a:stretch>
                        <a:fillRect l="-101099" t="-701639" b="-313115"/>
                      </a:stretch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…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/>
                    </a:p>
                  </a:txBody>
                  <a:tcPr anchor="ctr">
                    <a:blipFill rotWithShape="1">
                      <a:blip r:embed="rId2"/>
                      <a:stretch>
                        <a:fillRect l="-101099" t="-815000" b="-218333"/>
                      </a:stretch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…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/>
                    </a:p>
                  </a:txBody>
                  <a:tcPr anchor="ctr">
                    <a:blipFill rotWithShape="1">
                      <a:blip r:embed="rId2"/>
                      <a:stretch>
                        <a:fillRect l="-101099" t="-900000" b="-114754"/>
                      </a:stretch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0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/>
                    </a:p>
                  </a:txBody>
                  <a:tcPr anchor="ctr">
                    <a:blipFill rotWithShape="1">
                      <a:blip r:embed="rId2"/>
                      <a:stretch>
                        <a:fillRect l="-101099" t="-1000000" b="-14754"/>
                      </a:stretch>
                    </a:blip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DA84479F-B3B4-4A93-86B4-54EA1A6B218F}" type="slidenum">
              <a:rPr kumimoji="0" lang="zh-TW" altLang="en-US" sz="1400" smtClean="0">
                <a:solidFill>
                  <a:schemeClr val="accent1"/>
                </a:solidFill>
              </a:rPr>
              <a:pPr eaLnBrk="1" hangingPunct="1"/>
              <a:t>26</a:t>
            </a:fld>
            <a:endParaRPr kumimoji="0" lang="en-US" altLang="zh-TW" sz="1400" smtClean="0">
              <a:solidFill>
                <a:schemeClr val="accent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>
              <a:defRPr/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解法：</a:t>
            </a:r>
            <a:r>
              <a:rPr lang="zh-TW" altLang="en-US" sz="2400" dirty="0" smtClean="0">
                <a:solidFill>
                  <a:srgbClr val="3BA943"/>
                </a:solidFill>
                <a:latin typeface="Times New Roman" charset="0"/>
              </a:rPr>
              <a:t> </a:t>
            </a:r>
            <a:endParaRPr lang="en-US" altLang="zh-TW" sz="2400" dirty="0">
              <a:solidFill>
                <a:srgbClr val="3BA943"/>
              </a:solidFill>
              <a:latin typeface="Times New Roman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zh-TW" altLang="en-US" sz="2400" dirty="0" smtClean="0">
                <a:solidFill>
                  <a:srgbClr val="3BA943"/>
                </a:solidFill>
                <a:latin typeface="Times New Roman" charset="0"/>
              </a:rPr>
              <a:t> </a:t>
            </a:r>
            <a:endParaRPr lang="en-US" altLang="zh-TW" sz="2400" dirty="0" smtClean="0">
              <a:solidFill>
                <a:srgbClr val="3BA943"/>
              </a:solidFill>
              <a:latin typeface="Times New Roman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zh-TW" sz="2400" dirty="0">
                <a:solidFill>
                  <a:srgbClr val="3BA943"/>
                </a:solidFill>
                <a:latin typeface="Times New Roman" charset="0"/>
              </a:rPr>
              <a:t>	</a:t>
            </a:r>
            <a:r>
              <a:rPr lang="zh-TW" altLang="en-US" sz="2400" b="1" dirty="0" smtClean="0">
                <a:latin typeface="Times New Roman" charset="0"/>
              </a:rPr>
              <a:t>建立</a:t>
            </a:r>
            <a:r>
              <a:rPr lang="en-US" altLang="zh-TW" sz="2400" b="1" dirty="0" smtClean="0">
                <a:latin typeface="Times New Roman" charset="0"/>
              </a:rPr>
              <a:t>DP</a:t>
            </a:r>
            <a:r>
              <a:rPr lang="zh-TW" altLang="en-US" sz="2400" b="1" dirty="0" smtClean="0">
                <a:latin typeface="Times New Roman" charset="0"/>
              </a:rPr>
              <a:t>陣列</a:t>
            </a:r>
            <a:endParaRPr lang="en-US" altLang="zh-TW" sz="2400" b="1" dirty="0" smtClean="0">
              <a:latin typeface="Times New Roman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zh-TW" sz="2400" dirty="0">
                <a:latin typeface="Times New Roman" charset="0"/>
              </a:rPr>
              <a:t>	</a:t>
            </a:r>
            <a:r>
              <a:rPr lang="zh-TW" altLang="en-US" sz="2400" dirty="0">
                <a:latin typeface="Times New Roman" charset="0"/>
              </a:rPr>
              <a:t>↓</a:t>
            </a:r>
            <a:endParaRPr lang="en-US" altLang="zh-TW" sz="2400" dirty="0">
              <a:latin typeface="Times New Roman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zh-TW" sz="2400" dirty="0">
                <a:latin typeface="Times New Roman" charset="0"/>
              </a:rPr>
              <a:t>	</a:t>
            </a:r>
            <a:r>
              <a:rPr lang="en-US" altLang="zh-TW" sz="2400" b="1" dirty="0" smtClean="0">
                <a:latin typeface="Times New Roman" charset="0"/>
              </a:rPr>
              <a:t>DP[</a:t>
            </a:r>
            <a:r>
              <a:rPr lang="zh-TW" altLang="en-US" sz="2400" b="1" dirty="0" smtClean="0">
                <a:latin typeface="Times New Roman" charset="0"/>
              </a:rPr>
              <a:t> </a:t>
            </a:r>
            <a:r>
              <a:rPr lang="en-US" altLang="zh-TW" sz="2400" b="1" dirty="0" smtClean="0">
                <a:latin typeface="Times New Roman" charset="0"/>
              </a:rPr>
              <a:t>i</a:t>
            </a:r>
            <a:r>
              <a:rPr lang="zh-TW" altLang="en-US" sz="2400" b="1" dirty="0" smtClean="0">
                <a:latin typeface="Times New Roman" charset="0"/>
              </a:rPr>
              <a:t> </a:t>
            </a:r>
            <a:r>
              <a:rPr lang="en-US" altLang="zh-TW" sz="2400" b="1" dirty="0" smtClean="0">
                <a:latin typeface="Times New Roman" charset="0"/>
              </a:rPr>
              <a:t>][ j ]</a:t>
            </a:r>
            <a:r>
              <a:rPr lang="zh-TW" altLang="en-US" sz="2400" b="1" dirty="0" smtClean="0">
                <a:latin typeface="Times New Roman" charset="0"/>
              </a:rPr>
              <a:t>裡，</a:t>
            </a:r>
            <a:r>
              <a:rPr lang="en-US" altLang="zh-TW" sz="2400" b="1" dirty="0" smtClean="0">
                <a:latin typeface="Times New Roman" charset="0"/>
              </a:rPr>
              <a:t>i</a:t>
            </a:r>
            <a:r>
              <a:rPr lang="zh-TW" altLang="en-US" sz="2400" b="1" dirty="0" smtClean="0">
                <a:latin typeface="Times New Roman" charset="0"/>
              </a:rPr>
              <a:t>為第 </a:t>
            </a:r>
            <a:r>
              <a:rPr lang="en-US" altLang="zh-TW" sz="2400" b="1" dirty="0" smtClean="0">
                <a:latin typeface="Times New Roman" charset="0"/>
              </a:rPr>
              <a:t>i</a:t>
            </a:r>
            <a:r>
              <a:rPr lang="zh-TW" altLang="en-US" sz="2400" b="1" dirty="0" smtClean="0">
                <a:latin typeface="Times New Roman" charset="0"/>
              </a:rPr>
              <a:t> 個加油站，</a:t>
            </a:r>
            <a:r>
              <a:rPr lang="en-US" altLang="zh-TW" sz="2400" b="1" dirty="0" smtClean="0">
                <a:latin typeface="Times New Roman" charset="0"/>
              </a:rPr>
              <a:t>j</a:t>
            </a:r>
            <a:r>
              <a:rPr lang="zh-TW" altLang="en-US" sz="2400" b="1" dirty="0" smtClean="0">
                <a:latin typeface="Times New Roman" charset="0"/>
              </a:rPr>
              <a:t>為油箱剩 </a:t>
            </a:r>
            <a:r>
              <a:rPr lang="en-US" altLang="zh-TW" sz="2400" b="1" dirty="0" smtClean="0">
                <a:latin typeface="Times New Roman" charset="0"/>
              </a:rPr>
              <a:t>j</a:t>
            </a:r>
            <a:r>
              <a:rPr lang="zh-TW" altLang="en-US" sz="2400" b="1" dirty="0" smtClean="0">
                <a:latin typeface="Times New Roman" charset="0"/>
              </a:rPr>
              <a:t> 公升</a:t>
            </a:r>
            <a:endParaRPr lang="en-US" altLang="zh-TW" sz="2400" b="1" dirty="0" smtClean="0">
              <a:latin typeface="Times New Roman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zh-TW" sz="2400" dirty="0">
                <a:latin typeface="Times New Roman" charset="0"/>
              </a:rPr>
              <a:t>	</a:t>
            </a:r>
            <a:r>
              <a:rPr lang="zh-TW" altLang="en-US" sz="2400" dirty="0">
                <a:latin typeface="Times New Roman" charset="0"/>
              </a:rPr>
              <a:t>↓</a:t>
            </a:r>
            <a:endParaRPr lang="en-US" altLang="zh-TW" sz="2400" dirty="0">
              <a:latin typeface="Times New Roman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zh-TW" sz="2400" dirty="0" smtClean="0">
                <a:latin typeface="Times New Roman" charset="0"/>
              </a:rPr>
              <a:t>	</a:t>
            </a:r>
            <a:r>
              <a:rPr lang="zh-TW" altLang="en-US" sz="2400" b="1" dirty="0" smtClean="0">
                <a:latin typeface="Times New Roman" charset="0"/>
              </a:rPr>
              <a:t>依序計算並比較，取最小值</a:t>
            </a:r>
            <a:endParaRPr lang="sv-SE" altLang="zh-TW" sz="2400" b="1" dirty="0">
              <a:latin typeface="Times New Roman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zh-TW" sz="2400" dirty="0" smtClean="0">
                <a:latin typeface="Times New Roman" charset="0"/>
              </a:rPr>
              <a:t>	</a:t>
            </a:r>
            <a:r>
              <a:rPr lang="zh-TW" altLang="en-US" sz="2400" dirty="0">
                <a:latin typeface="Times New Roman" charset="0"/>
              </a:rPr>
              <a:t>↓</a:t>
            </a:r>
            <a:endParaRPr lang="en-US" altLang="zh-TW" sz="2400" dirty="0">
              <a:latin typeface="Times New Roman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zh-TW" sz="2400" dirty="0" smtClean="0">
                <a:latin typeface="Times New Roman" charset="0"/>
              </a:rPr>
              <a:t>	</a:t>
            </a:r>
            <a:r>
              <a:rPr lang="zh-TW" altLang="en-US" sz="2400" b="1" dirty="0" smtClean="0">
                <a:latin typeface="Times New Roman" charset="0"/>
              </a:rPr>
              <a:t>輸出結果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666125C2-75B2-451B-908B-8180E6AC6ADF}" type="slidenum">
              <a:rPr kumimoji="0" lang="zh-TW" altLang="en-US" sz="1400" smtClean="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 smtClean="0">
              <a:solidFill>
                <a:schemeClr val="accent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>
              <a:defRPr/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題意範例：</a:t>
            </a:r>
            <a:r>
              <a:rPr lang="zh-TW" altLang="en-US" sz="2400" dirty="0" smtClean="0">
                <a:solidFill>
                  <a:srgbClr val="3BA943"/>
                </a:solidFill>
                <a:latin typeface="Times New Roman" charset="0"/>
              </a:rPr>
              <a:t>  </a:t>
            </a:r>
            <a:endParaRPr lang="en-US" altLang="zh-TW" sz="2400" dirty="0" smtClean="0">
              <a:solidFill>
                <a:srgbClr val="3BA943"/>
              </a:solidFill>
              <a:latin typeface="Times New Roman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zh-TW" altLang="en-US" sz="2400" dirty="0" smtClean="0"/>
              <a:t>輸入：</a:t>
            </a:r>
            <a:endParaRPr lang="en-US" altLang="zh-TW" sz="2400" dirty="0" smtClean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1 	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zh-TW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每間加油站的距離</a:t>
            </a:r>
            <a:endParaRPr lang="en-US" altLang="zh-TW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TW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↙</a:t>
            </a: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500 			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999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150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888 </a:t>
            </a: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200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777 </a:t>
            </a: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300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999 </a:t>
            </a: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400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1009 </a:t>
            </a: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450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1019 </a:t>
            </a: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500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1399</a:t>
            </a:r>
            <a:endParaRPr lang="en-US" altLang="zh-TW" sz="2400" b="1" dirty="0" smtClean="0">
              <a:solidFill>
                <a:srgbClr val="3BA94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4152AD1E-62C0-4E8F-A6B8-730C589D2920}" type="slidenum">
              <a:rPr kumimoji="0" lang="zh-TW" altLang="en-US" sz="1400" smtClean="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 smtClean="0">
              <a:solidFill>
                <a:schemeClr val="accent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>
              <a:defRPr/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題意範例：</a:t>
            </a:r>
            <a:r>
              <a:rPr lang="zh-TW" altLang="en-US" sz="2400" dirty="0" smtClean="0">
                <a:solidFill>
                  <a:srgbClr val="3BA943"/>
                </a:solidFill>
                <a:latin typeface="Times New Roman" charset="0"/>
              </a:rPr>
              <a:t>  </a:t>
            </a:r>
            <a:endParaRPr lang="en-US" altLang="zh-TW" sz="2400" dirty="0" smtClean="0">
              <a:solidFill>
                <a:srgbClr val="3BA943"/>
              </a:solidFill>
              <a:latin typeface="Times New Roman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zh-TW" altLang="en-US" sz="2400" dirty="0" smtClean="0"/>
              <a:t>輸入：</a:t>
            </a:r>
            <a:endParaRPr lang="en-US" altLang="zh-TW" sz="2400" dirty="0" smtClean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1 	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zh-TW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每間加油站的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zh-TW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公升油價</a:t>
            </a:r>
            <a:endParaRPr lang="en-US" altLang="zh-TW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zh-TW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↙</a:t>
            </a: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500 			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100 </a:t>
            </a:r>
            <a:r>
              <a:rPr lang="en-US" altLang="zh-TW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999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150 </a:t>
            </a:r>
            <a:r>
              <a:rPr lang="en-US" altLang="zh-TW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888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200 </a:t>
            </a:r>
            <a:r>
              <a:rPr lang="en-US" altLang="zh-TW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777 </a:t>
            </a:r>
            <a:endParaRPr lang="en-US" altLang="zh-TW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300 </a:t>
            </a:r>
            <a:r>
              <a:rPr lang="en-US" altLang="zh-TW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999 </a:t>
            </a:r>
            <a:endParaRPr lang="en-US" altLang="zh-TW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400 </a:t>
            </a:r>
            <a:r>
              <a:rPr lang="en-US" altLang="zh-TW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1009 </a:t>
            </a:r>
            <a:endParaRPr lang="en-US" altLang="zh-TW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450 </a:t>
            </a:r>
            <a:r>
              <a:rPr lang="en-US" altLang="zh-TW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1019 </a:t>
            </a:r>
            <a:endParaRPr lang="en-US" altLang="zh-TW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500 </a:t>
            </a:r>
            <a:r>
              <a:rPr lang="en-US" altLang="zh-TW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1399</a:t>
            </a:r>
            <a:endParaRPr lang="en-US" altLang="zh-TW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D8FFC9F4-9138-403B-9870-4B6E794645A4}" type="slidenum">
              <a:rPr kumimoji="0" lang="zh-TW" altLang="en-US" sz="1400" smtClean="0">
                <a:solidFill>
                  <a:schemeClr val="accent1"/>
                </a:solidFill>
              </a:rPr>
              <a:pPr eaLnBrk="1" hangingPunct="1"/>
              <a:t>5</a:t>
            </a:fld>
            <a:endParaRPr kumimoji="0" lang="en-US" altLang="zh-TW" sz="1400" smtClean="0">
              <a:solidFill>
                <a:schemeClr val="accent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>
              <a:defRPr/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題意範例：</a:t>
            </a:r>
            <a:r>
              <a:rPr lang="zh-TW" altLang="en-US" sz="2400" dirty="0" smtClean="0">
                <a:solidFill>
                  <a:srgbClr val="3BA943"/>
                </a:solidFill>
                <a:latin typeface="Times New Roman" charset="0"/>
              </a:rPr>
              <a:t>  </a:t>
            </a:r>
            <a:endParaRPr lang="en-US" altLang="zh-TW" sz="2400" dirty="0" smtClean="0">
              <a:solidFill>
                <a:srgbClr val="3BA943"/>
              </a:solidFill>
              <a:latin typeface="Times New Roman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zh-TW" altLang="en-US" sz="2400" dirty="0" smtClean="0"/>
              <a:t>輸出：</a:t>
            </a:r>
            <a:endParaRPr lang="en-US" altLang="zh-TW" sz="2400" dirty="0" smtClean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zh-TW" sz="2400" dirty="0" smtClean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			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500 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			</a:t>
            </a:r>
            <a:endParaRPr lang="en-US" altLang="zh-TW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100 </a:t>
            </a:r>
            <a:r>
              <a:rPr lang="en-US" altLang="zh-TW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999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zh-TW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買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zh-TW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公升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999</a:t>
            </a:r>
            <a:r>
              <a:rPr lang="zh-TW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×</a:t>
            </a:r>
            <a:r>
              <a:rPr lang="zh-TW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TW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150 </a:t>
            </a:r>
            <a:r>
              <a:rPr lang="en-US" altLang="zh-TW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888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TW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買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zh-TW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公升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888</a:t>
            </a:r>
            <a:r>
              <a:rPr lang="zh-TW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×</a:t>
            </a:r>
            <a:r>
              <a:rPr lang="zh-TW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 </a:t>
            </a:r>
            <a:endParaRPr lang="en-US" altLang="zh-TW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200 </a:t>
            </a:r>
            <a:r>
              <a:rPr lang="en-US" altLang="zh-TW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777 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TW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買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200</a:t>
            </a:r>
            <a:r>
              <a:rPr lang="zh-TW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公升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777 × 200 </a:t>
            </a:r>
            <a:endParaRPr lang="en-US" altLang="zh-TW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300 </a:t>
            </a:r>
            <a:r>
              <a:rPr lang="en-US" altLang="zh-TW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999 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TW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買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zh-TW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公升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999 </a:t>
            </a:r>
            <a:r>
              <a:rPr lang="en-US" altLang="zh-TW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× 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 </a:t>
            </a:r>
            <a:endParaRPr lang="en-US" altLang="zh-TW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400 </a:t>
            </a:r>
            <a:r>
              <a:rPr lang="en-US" altLang="zh-TW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1009 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TW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買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zh-TW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公升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1009 </a:t>
            </a:r>
            <a:r>
              <a:rPr lang="en-US" altLang="zh-TW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× 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 </a:t>
            </a:r>
            <a:endParaRPr lang="en-US" altLang="zh-TW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450 </a:t>
            </a:r>
            <a:r>
              <a:rPr lang="en-US" altLang="zh-TW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1019 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TW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不買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	1019 </a:t>
            </a:r>
            <a:r>
              <a:rPr lang="en-US" altLang="zh-TW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× 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endParaRPr lang="en-US" altLang="zh-TW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500 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1399	</a:t>
            </a:r>
            <a:r>
              <a:rPr lang="zh-TW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不買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       +	1399 </a:t>
            </a:r>
            <a:r>
              <a:rPr lang="en-US" altLang="zh-TW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× 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altLang="zh-TW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=	450550</a:t>
            </a:r>
            <a:endParaRPr lang="en-US" altLang="zh-TW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zh-TW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34EA0AE6-915E-41FF-8193-60A614EA3D82}" type="slidenum">
              <a:rPr kumimoji="0" lang="zh-TW" altLang="en-US" sz="1400" smtClean="0">
                <a:solidFill>
                  <a:schemeClr val="accent1"/>
                </a:solidFill>
              </a:rPr>
              <a:pPr eaLnBrk="1" hangingPunct="1"/>
              <a:t>6</a:t>
            </a:fld>
            <a:endParaRPr kumimoji="0" lang="en-US" altLang="zh-TW" sz="1400" smtClean="0">
              <a:solidFill>
                <a:schemeClr val="accent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>
              <a:defRPr/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題意範例：</a:t>
            </a:r>
            <a:r>
              <a:rPr lang="zh-TW" altLang="en-US" sz="2400" dirty="0" smtClean="0">
                <a:solidFill>
                  <a:srgbClr val="3BA943"/>
                </a:solidFill>
                <a:latin typeface="Times New Roman" charset="0"/>
              </a:rPr>
              <a:t>  </a:t>
            </a:r>
            <a:endParaRPr lang="en-US" altLang="zh-TW" sz="2400" dirty="0" smtClean="0">
              <a:solidFill>
                <a:srgbClr val="3BA943"/>
              </a:solidFill>
              <a:latin typeface="Times New Roman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zh-TW" altLang="en-US" sz="2400" dirty="0" smtClean="0"/>
              <a:t>輸出：</a:t>
            </a:r>
            <a:endParaRPr lang="en-US" altLang="zh-TW" sz="2400" dirty="0" smtClean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zh-TW" sz="2400" dirty="0" smtClean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450550   </a:t>
            </a:r>
            <a:r>
              <a:rPr lang="zh-TW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TW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← </a:t>
            </a:r>
            <a:r>
              <a:rPr lang="zh-TW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到達終點時的最少花費</a:t>
            </a:r>
            <a:endParaRPr lang="en-US" altLang="zh-TW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BF57531C-08FD-40C6-B70A-179D17447EF5}" type="slidenum">
              <a:rPr kumimoji="0" lang="zh-TW" altLang="en-US" sz="1400" smtClean="0">
                <a:solidFill>
                  <a:schemeClr val="accent1"/>
                </a:solidFill>
              </a:rPr>
              <a:pPr eaLnBrk="1" hangingPunct="1"/>
              <a:t>7</a:t>
            </a:fld>
            <a:endParaRPr kumimoji="0" lang="en-US" altLang="zh-TW" sz="1400" smtClean="0">
              <a:solidFill>
                <a:schemeClr val="accent1"/>
              </a:solidFill>
            </a:endParaRPr>
          </a:p>
        </p:txBody>
      </p:sp>
      <p:sp>
        <p:nvSpPr>
          <p:cNvPr id="5123" name="Rectangle 3"/>
          <p:cNvSpPr txBox="1">
            <a:spLocks noChangeArrowheads="1"/>
          </p:cNvSpPr>
          <p:nvPr/>
        </p:nvSpPr>
        <p:spPr bwMode="auto">
          <a:xfrm>
            <a:off x="381000" y="685800"/>
            <a:ext cx="8077200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zh-TW" altLang="en-US" b="1" dirty="0" smtClean="0">
                <a:solidFill>
                  <a:srgbClr val="3BA943"/>
                </a:solidFill>
                <a:latin typeface="Times New Roman" charset="0"/>
                <a:ea typeface="標楷體" pitchFamily="65" charset="-120"/>
              </a:rPr>
              <a:t>解法：</a:t>
            </a: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利用</a:t>
            </a:r>
            <a:r>
              <a:rPr lang="en-US" altLang="zh-TW" dirty="0" smtClean="0">
                <a:latin typeface="Times New Roman" charset="0"/>
                <a:ea typeface="標楷體" pitchFamily="65" charset="-120"/>
                <a:cs typeface="Times New Roman" charset="0"/>
              </a:rPr>
              <a:t>DP</a:t>
            </a: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公式，紀錄沿途最少花費。</a:t>
            </a:r>
            <a:endParaRPr lang="en-US" altLang="zh-TW" dirty="0" smtClean="0">
              <a:latin typeface="Times New Roman" charset="0"/>
              <a:ea typeface="標楷體" pitchFamily="65" charset="-120"/>
              <a:cs typeface="Times New Roman" charset="0"/>
            </a:endParaRP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TW" dirty="0" smtClean="0">
                <a:latin typeface="Times New Roman" charset="0"/>
                <a:ea typeface="標楷體" pitchFamily="65" charset="-120"/>
                <a:cs typeface="Times New Roman" charset="0"/>
              </a:rPr>
              <a:t>	</a:t>
            </a:r>
            <a:r>
              <a:rPr lang="en-US" altLang="zh-TW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DP[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i</a:t>
            </a:r>
            <a:r>
              <a:rPr lang="en-US" altLang="zh-TW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 ][ j ]	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← 第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i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個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加油站</a:t>
            </a:r>
            <a:endParaRPr lang="en-US" altLang="zh-TW" b="1" dirty="0" smtClean="0">
              <a:solidFill>
                <a:srgbClr val="FF0000"/>
              </a:solidFill>
              <a:latin typeface="Times New Roman" charset="0"/>
              <a:ea typeface="標楷體" pitchFamily="65" charset="-120"/>
              <a:cs typeface="Times New Roman" charset="0"/>
            </a:endParaRP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TW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	</a:t>
            </a:r>
            <a:r>
              <a:rPr lang="en-US" altLang="zh-TW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DP</a:t>
            </a:r>
            <a:r>
              <a:rPr lang="en-US" altLang="zh-TW" b="1" dirty="0">
                <a:latin typeface="Times New Roman" charset="0"/>
                <a:ea typeface="標楷體" pitchFamily="65" charset="-120"/>
                <a:cs typeface="Times New Roman" charset="0"/>
              </a:rPr>
              <a:t>[ i ][ </a:t>
            </a:r>
            <a:r>
              <a:rPr lang="en-US" altLang="zh-TW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j</a:t>
            </a:r>
            <a:r>
              <a:rPr lang="en-US" altLang="zh-TW" b="1" dirty="0">
                <a:latin typeface="Times New Roman" charset="0"/>
                <a:ea typeface="標楷體" pitchFamily="65" charset="-120"/>
                <a:cs typeface="Times New Roman" charset="0"/>
              </a:rPr>
              <a:t> ]	</a:t>
            </a:r>
            <a:r>
              <a:rPr lang="zh-TW" altLang="en-US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← 油箱裡有</a:t>
            </a:r>
            <a:r>
              <a:rPr lang="en-US" altLang="zh-TW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j</a:t>
            </a:r>
            <a:r>
              <a:rPr lang="zh-TW" altLang="en-US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公升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汽油</a:t>
            </a:r>
            <a:endParaRPr lang="en-US" altLang="zh-TW" b="1" dirty="0" smtClean="0">
              <a:solidFill>
                <a:srgbClr val="FF0000"/>
              </a:solidFill>
              <a:latin typeface="Times New Roman" charset="0"/>
              <a:ea typeface="標楷體" pitchFamily="65" charset="-120"/>
              <a:cs typeface="Times New Roman" charset="0"/>
            </a:endParaRP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TW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	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DP</a:t>
            </a:r>
            <a:r>
              <a:rPr lang="en-US" altLang="zh-TW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[ i ][ j ] </a:t>
            </a:r>
            <a:r>
              <a:rPr lang="en-US" altLang="zh-TW" b="1" dirty="0">
                <a:latin typeface="Times New Roman" charset="0"/>
                <a:ea typeface="標楷體" pitchFamily="65" charset="-120"/>
                <a:cs typeface="Times New Roman" charset="0"/>
              </a:rPr>
              <a:t>	</a:t>
            </a:r>
            <a:r>
              <a:rPr lang="zh-TW" altLang="en-US" b="1" dirty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← 這種情形的最少花費</a:t>
            </a:r>
            <a:endParaRPr lang="zh-TW" altLang="zh-TW" b="1" dirty="0" smtClean="0">
              <a:solidFill>
                <a:srgbClr val="FF0000"/>
              </a:solidFill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37EC8D12-BACA-4338-96CE-3B0D02D6AB93}" type="slidenum">
              <a:rPr kumimoji="0" lang="zh-TW" altLang="en-US" sz="1400" smtClean="0">
                <a:solidFill>
                  <a:schemeClr val="accent1"/>
                </a:solidFill>
              </a:rPr>
              <a:pPr eaLnBrk="1" hangingPunct="1"/>
              <a:t>8</a:t>
            </a:fld>
            <a:endParaRPr kumimoji="0" lang="en-US" altLang="zh-TW" sz="1400" smtClean="0">
              <a:solidFill>
                <a:schemeClr val="accent1"/>
              </a:solidFill>
            </a:endParaRPr>
          </a:p>
        </p:txBody>
      </p:sp>
      <p:sp>
        <p:nvSpPr>
          <p:cNvPr id="5123" name="Rectangle 3"/>
          <p:cNvSpPr txBox="1">
            <a:spLocks noChangeArrowheads="1"/>
          </p:cNvSpPr>
          <p:nvPr/>
        </p:nvSpPr>
        <p:spPr bwMode="auto">
          <a:xfrm>
            <a:off x="381000" y="685800"/>
            <a:ext cx="8077200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zh-TW" altLang="en-US" b="1" dirty="0" smtClean="0">
                <a:solidFill>
                  <a:srgbClr val="3BA943"/>
                </a:solidFill>
                <a:latin typeface="Times New Roman" charset="0"/>
                <a:ea typeface="標楷體" pitchFamily="65" charset="-120"/>
              </a:rPr>
              <a:t>解法：</a:t>
            </a: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利用</a:t>
            </a:r>
            <a:r>
              <a:rPr lang="en-US" altLang="zh-TW" dirty="0" smtClean="0">
                <a:latin typeface="Times New Roman" charset="0"/>
                <a:ea typeface="標楷體" pitchFamily="65" charset="-120"/>
                <a:cs typeface="Times New Roman" charset="0"/>
              </a:rPr>
              <a:t>DP</a:t>
            </a: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公式，紀錄沿途最少花費。</a:t>
            </a:r>
            <a:endParaRPr lang="en-US" altLang="zh-TW" dirty="0" smtClean="0">
              <a:latin typeface="Times New Roman" charset="0"/>
              <a:ea typeface="標楷體" pitchFamily="65" charset="-120"/>
              <a:cs typeface="Times New Roman" charset="0"/>
            </a:endParaRP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TW" dirty="0" smtClean="0">
                <a:latin typeface="Times New Roman" charset="0"/>
                <a:ea typeface="標楷體" pitchFamily="65" charset="-120"/>
                <a:cs typeface="Times New Roman" charset="0"/>
              </a:rPr>
              <a:t>	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DP[ i ][ j ] </a:t>
            </a:r>
            <a:r>
              <a:rPr lang="en-US" altLang="zh-TW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	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← 這種情形的最少花費</a:t>
            </a:r>
            <a:endParaRPr lang="zh-TW" altLang="zh-TW" b="1" dirty="0" smtClean="0">
              <a:solidFill>
                <a:srgbClr val="FF0000"/>
              </a:solidFill>
              <a:ea typeface="標楷體" pitchFamily="65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476375" y="2060575"/>
          <a:ext cx="4986342" cy="407987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54038"/>
                <a:gridCol w="554038"/>
                <a:gridCol w="554038"/>
                <a:gridCol w="554038"/>
                <a:gridCol w="554038"/>
                <a:gridCol w="554038"/>
                <a:gridCol w="554038"/>
                <a:gridCol w="554038"/>
                <a:gridCol w="554038"/>
              </a:tblGrid>
              <a:tr h="37089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j</a:t>
                      </a:r>
                      <a:r>
                        <a:rPr lang="zh-TW" altLang="en-US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\</a:t>
                      </a:r>
                      <a:r>
                        <a:rPr lang="zh-TW" altLang="en-US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i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0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1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2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3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4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5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6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7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>
                    <a:solidFill>
                      <a:schemeClr val="bg2">
                        <a:lumMod val="10000"/>
                        <a:lumOff val="90000"/>
                      </a:schemeClr>
                    </a:solidFill>
                  </a:tcPr>
                </a:tc>
              </a:tr>
              <a:tr h="37089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200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</a:tr>
              <a:tr h="37089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199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</a:tr>
              <a:tr h="37089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198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</a:tr>
              <a:tr h="37089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…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</a:tr>
              <a:tr h="37089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100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</a:tr>
              <a:tr h="37089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99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</a:tr>
              <a:tr h="37089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…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</a:tr>
              <a:tr h="37089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2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</a:tr>
              <a:tr h="37089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1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</a:tr>
              <a:tr h="37089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a:t>0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Cambria Math" pitchFamily="18" charset="0"/>
                        <a:cs typeface="Times New Roman" pitchFamily="18" charset="0"/>
                      </a:endParaRPr>
                    </a:p>
                  </a:txBody>
                  <a:tcPr marL="91416" marR="91416" marT="45727" marB="45727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B8B5EF6A-B9F7-4698-9E05-2B9C1BBD978D}" type="slidenum">
              <a:rPr kumimoji="0" lang="zh-TW" altLang="en-US" sz="1400" smtClean="0">
                <a:solidFill>
                  <a:schemeClr val="accent1"/>
                </a:solidFill>
              </a:rPr>
              <a:pPr eaLnBrk="1" hangingPunct="1"/>
              <a:t>9</a:t>
            </a:fld>
            <a:endParaRPr kumimoji="0" lang="en-US" altLang="zh-TW" sz="1400" smtClean="0">
              <a:solidFill>
                <a:schemeClr val="accent1"/>
              </a:solidFill>
            </a:endParaRPr>
          </a:p>
        </p:txBody>
      </p:sp>
      <p:sp>
        <p:nvSpPr>
          <p:cNvPr id="5123" name="Rectangle 3"/>
          <p:cNvSpPr txBox="1">
            <a:spLocks noChangeArrowheads="1"/>
          </p:cNvSpPr>
          <p:nvPr/>
        </p:nvSpPr>
        <p:spPr bwMode="auto">
          <a:xfrm>
            <a:off x="381000" y="685800"/>
            <a:ext cx="8077200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zh-TW" altLang="en-US" b="1" dirty="0" smtClean="0">
                <a:solidFill>
                  <a:srgbClr val="3BA943"/>
                </a:solidFill>
                <a:latin typeface="Times New Roman" charset="0"/>
                <a:ea typeface="標楷體" pitchFamily="65" charset="-120"/>
              </a:rPr>
              <a:t>解法：</a:t>
            </a: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利用</a:t>
            </a:r>
            <a:r>
              <a:rPr lang="en-US" altLang="zh-TW" dirty="0" smtClean="0">
                <a:latin typeface="Times New Roman" charset="0"/>
                <a:ea typeface="標楷體" pitchFamily="65" charset="-120"/>
                <a:cs typeface="Times New Roman" charset="0"/>
              </a:rPr>
              <a:t>DP</a:t>
            </a:r>
            <a:r>
              <a:rPr lang="zh-TW" altLang="en-US" dirty="0" smtClean="0">
                <a:latin typeface="Times New Roman" charset="0"/>
                <a:ea typeface="標楷體" pitchFamily="65" charset="-120"/>
                <a:cs typeface="Times New Roman" charset="0"/>
              </a:rPr>
              <a:t>公式，紀錄沿途最少花費。</a:t>
            </a:r>
            <a:endParaRPr lang="en-US" altLang="zh-TW" dirty="0" smtClean="0">
              <a:latin typeface="Times New Roman" charset="0"/>
              <a:ea typeface="標楷體" pitchFamily="65" charset="-120"/>
              <a:cs typeface="Times New Roman" charset="0"/>
            </a:endParaRP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TW" dirty="0" smtClean="0">
                <a:latin typeface="Times New Roman" charset="0"/>
                <a:ea typeface="標楷體" pitchFamily="65" charset="-120"/>
                <a:cs typeface="Times New Roman" charset="0"/>
              </a:rPr>
              <a:t>	</a:t>
            </a:r>
            <a:r>
              <a:rPr lang="en-US" altLang="zh-TW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	</a:t>
            </a: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TW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	DP[ i ][ j ] 	</a:t>
            </a:r>
            <a:r>
              <a:rPr lang="zh-TW" altLang="en-US" b="1" dirty="0" smtClean="0">
                <a:latin typeface="Times New Roman" charset="0"/>
                <a:ea typeface="標楷體" pitchFamily="65" charset="-120"/>
                <a:cs typeface="Times New Roman" charset="0"/>
              </a:rPr>
              <a:t>  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charset="0"/>
                <a:ea typeface="標楷體" pitchFamily="65" charset="-120"/>
                <a:cs typeface="Times New Roman" charset="0"/>
              </a:rPr>
              <a:t>↓ 預設起點與其他情況的花費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endParaRPr lang="en-US" altLang="zh-TW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500 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100 999 		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150 888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200 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777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300 999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400 1009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450 1019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500 1399</a:t>
            </a:r>
          </a:p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endParaRPr lang="zh-TW" altLang="zh-TW" b="1" dirty="0" smtClean="0">
              <a:solidFill>
                <a:srgbClr val="FF0000"/>
              </a:solidFill>
              <a:ea typeface="標楷體" pitchFamily="65" charset="-12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132499"/>
              </p:ext>
            </p:extLst>
          </p:nvPr>
        </p:nvGraphicFramePr>
        <p:xfrm>
          <a:off x="2362203" y="2132856"/>
          <a:ext cx="6095997" cy="40792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j\i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7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200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199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150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100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50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…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Cambria Math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Cambria Math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3348</TotalTime>
  <Words>2059</Words>
  <Application>Microsoft Office PowerPoint</Application>
  <PresentationFormat>如螢幕大小 (4:3)</PresentationFormat>
  <Paragraphs>1824</Paragraphs>
  <Slides>26</Slides>
  <Notes>7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26</vt:i4>
      </vt:variant>
    </vt:vector>
  </HeadingPairs>
  <TitlesOfParts>
    <vt:vector size="27" baseType="lpstr">
      <vt:lpstr>Blends</vt:lpstr>
      <vt:lpstr>10201: Adventures in Moving - Part IV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Windows User</cp:lastModifiedBy>
  <cp:revision>159</cp:revision>
  <dcterms:created xsi:type="dcterms:W3CDTF">1601-01-01T00:00:00Z</dcterms:created>
  <dcterms:modified xsi:type="dcterms:W3CDTF">2021-05-15T08:14:39Z</dcterms:modified>
</cp:coreProperties>
</file>