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307" r:id="rId2"/>
    <p:sldId id="309" r:id="rId3"/>
    <p:sldId id="338" r:id="rId4"/>
    <p:sldId id="341" r:id="rId5"/>
    <p:sldId id="339" r:id="rId6"/>
    <p:sldId id="345" r:id="rId7"/>
    <p:sldId id="346" r:id="rId8"/>
    <p:sldId id="348" r:id="rId9"/>
    <p:sldId id="349" r:id="rId10"/>
    <p:sldId id="350" r:id="rId11"/>
    <p:sldId id="351" r:id="rId12"/>
    <p:sldId id="352" r:id="rId13"/>
    <p:sldId id="340" r:id="rId14"/>
    <p:sldId id="347" r:id="rId15"/>
    <p:sldId id="353" r:id="rId16"/>
    <p:sldId id="354" r:id="rId17"/>
    <p:sldId id="355" r:id="rId18"/>
    <p:sldId id="356" r:id="rId19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99"/>
    <a:srgbClr val="3BA943"/>
    <a:srgbClr val="996633"/>
    <a:srgbClr val="FFFF00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9" d="100"/>
          <a:sy n="79" d="100"/>
        </p:scale>
        <p:origin x="12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2104904-C25E-43F6-BA35-E10A13B70B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48BC51A8-1BFE-438F-AF07-F734BF0E0B1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2D2793C-6399-42CC-AEF9-6026F00D2CA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928DE9DA-EE4F-4F79-A008-F1892689816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90DEBB70-448D-4BCC-BB01-9FE6188C888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DFA4D818-0C68-4E7D-80A2-9861062EAE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13EE387-7A22-45C5-AA96-217CCB25BE1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1752E3B-1246-4C73-A6F2-D6886F5F1D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A492535-D0F4-4683-A68D-51076E5A3189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067B0F9-2E9B-4F49-83B4-42EDF76751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E4EACCC-7492-453E-B900-F67C694278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535D2AA-6A53-4619-9934-70BB091FA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BF6CC4D-D664-477B-9D42-3EC419408F0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BE7564-E3A6-4277-BC6B-DBE8BD0DF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343A08-567D-4CAC-9325-9D22F3E84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0576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535D2AA-6A53-4619-9934-70BB091FA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BF6CC4D-D664-477B-9D42-3EC419408F0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BE7564-E3A6-4277-BC6B-DBE8BD0DF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343A08-567D-4CAC-9325-9D22F3E84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6438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535D2AA-6A53-4619-9934-70BB091FA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BF6CC4D-D664-477B-9D42-3EC419408F0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BE7564-E3A6-4277-BC6B-DBE8BD0DF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343A08-567D-4CAC-9325-9D22F3E84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1699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535D2AA-6A53-4619-9934-70BB091FA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BF6CC4D-D664-477B-9D42-3EC419408F0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BE7564-E3A6-4277-BC6B-DBE8BD0DF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343A08-567D-4CAC-9325-9D22F3E84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9564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535D2AA-6A53-4619-9934-70BB091FA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BF6CC4D-D664-477B-9D42-3EC419408F0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BE7564-E3A6-4277-BC6B-DBE8BD0DF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343A08-567D-4CAC-9325-9D22F3E84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9931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535D2AA-6A53-4619-9934-70BB091FA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BF6CC4D-D664-477B-9D42-3EC419408F0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BE7564-E3A6-4277-BC6B-DBE8BD0DF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343A08-567D-4CAC-9325-9D22F3E84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1567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535D2AA-6A53-4619-9934-70BB091FA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BF6CC4D-D664-477B-9D42-3EC419408F0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BE7564-E3A6-4277-BC6B-DBE8BD0DF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343A08-567D-4CAC-9325-9D22F3E84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8288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535D2AA-6A53-4619-9934-70BB091FA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BF6CC4D-D664-477B-9D42-3EC419408F0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BE7564-E3A6-4277-BC6B-DBE8BD0DF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343A08-567D-4CAC-9325-9D22F3E84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0262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535D2AA-6A53-4619-9934-70BB091FA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BF6CC4D-D664-477B-9D42-3EC419408F0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BE7564-E3A6-4277-BC6B-DBE8BD0DF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343A08-567D-4CAC-9325-9D22F3E84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397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52693F2-727E-4DDA-8B3F-3D06DB5648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2B26C2D-F2ED-4C4E-B7CB-5F70F11B34F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21984C7-CF17-4CAB-A2ED-DF868D5EAA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F820B69C-4268-4F89-B8FA-1D3DAEE93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535D2AA-6A53-4619-9934-70BB091FA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BF6CC4D-D664-477B-9D42-3EC419408F0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BE7564-E3A6-4277-BC6B-DBE8BD0DF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343A08-567D-4CAC-9325-9D22F3E84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777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535D2AA-6A53-4619-9934-70BB091FA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BF6CC4D-D664-477B-9D42-3EC419408F0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BE7564-E3A6-4277-BC6B-DBE8BD0DF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343A08-567D-4CAC-9325-9D22F3E84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725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535D2AA-6A53-4619-9934-70BB091FA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BF6CC4D-D664-477B-9D42-3EC419408F0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BE7564-E3A6-4277-BC6B-DBE8BD0DF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343A08-567D-4CAC-9325-9D22F3E84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604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535D2AA-6A53-4619-9934-70BB091FA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BF6CC4D-D664-477B-9D42-3EC419408F0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BE7564-E3A6-4277-BC6B-DBE8BD0DF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343A08-567D-4CAC-9325-9D22F3E84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816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535D2AA-6A53-4619-9934-70BB091FA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BF6CC4D-D664-477B-9D42-3EC419408F0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BE7564-E3A6-4277-BC6B-DBE8BD0DF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343A08-567D-4CAC-9325-9D22F3E84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244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535D2AA-6A53-4619-9934-70BB091FA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BF6CC4D-D664-477B-9D42-3EC419408F0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BE7564-E3A6-4277-BC6B-DBE8BD0DF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343A08-567D-4CAC-9325-9D22F3E84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256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535D2AA-6A53-4619-9934-70BB091FA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BF6CC4D-D664-477B-9D42-3EC419408F0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BE7564-E3A6-4277-BC6B-DBE8BD0DF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343A08-567D-4CAC-9325-9D22F3E84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30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2DF08D35-045F-4527-9F2D-D1BBBA771FCA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9C767721-4C9D-4C5F-B84D-BC72535222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C6D8113B-96A2-4C5C-A8A2-23A746F63B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5F653256-8D9F-45DF-ACA4-4B393DD99F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EFD4003C-00E6-449E-B373-93FE506EDE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08C84FA8-E245-4E2F-AFE0-F1F65DD621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52725882-13E3-4A93-996F-A4DC2E0F23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F5BB0CD1-2E4E-4CB8-8E7B-2BABACC0B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EA5A6322-BD59-4BEA-9F3B-5FA79BDF8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67FE66DF-CC04-46AC-B37F-9AFB91B4055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87021E08-092F-4791-BCFA-049B1C1293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F74E8-47E0-4D82-8401-DAE78D927993}" type="datetime1">
              <a:rPr lang="zh-TW" altLang="en-US"/>
              <a:pPr>
                <a:defRPr/>
              </a:pPr>
              <a:t>2021/5/13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ED08BE04-5DD8-4BAD-AA7A-D431F3590A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8FC999A4-4726-407B-AC67-5DFD8DFC98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E92B8-1B53-4F0B-8BAD-72FCA42425E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907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AEE107B-6156-4F3E-A5CF-B4EA92FECC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7CE42-0FDD-4A11-BBCF-66BA6D3ACC90}" type="datetime1">
              <a:rPr lang="zh-TW" altLang="en-US"/>
              <a:pPr>
                <a:defRPr/>
              </a:pPr>
              <a:t>2021/5/13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469E00E-5580-4225-85E4-33C520CB5F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FEB8906-F0F4-47ED-9477-AA5C1AAE64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70BDD-7397-47BF-B247-A51025A1385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3250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732A511-76CF-48A0-8BBB-7CF95C7168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EDD6C-6CCA-40BD-942D-C8D9D6138F15}" type="datetime1">
              <a:rPr lang="zh-TW" altLang="en-US"/>
              <a:pPr>
                <a:defRPr/>
              </a:pPr>
              <a:t>2021/5/13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9CA1A0F-DA81-4DEF-BFCF-6836E02523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B0B8F9A-BA41-478C-8BD6-47E3D8F431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64996-9D47-4953-A849-A41E7433A7E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353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13FFAF1-7344-4409-B9DA-286DAB3E83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14950-9BB8-459F-8DE5-9E4A3F88EA9F}" type="datetime1">
              <a:rPr lang="zh-TW" altLang="en-US"/>
              <a:pPr>
                <a:defRPr/>
              </a:pPr>
              <a:t>2021/5/13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471A011-9B18-46FB-B3EE-C25A2B87CC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F7CE210-2E30-4CED-8D74-B05CF5949E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F3395-A5BD-427F-9AF7-01EDE03FBF6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45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5CB30A5-9870-445C-AABB-CEF1416CBE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8E2F6-99DF-4100-9F50-A120809037C6}" type="datetime1">
              <a:rPr lang="zh-TW" altLang="en-US"/>
              <a:pPr>
                <a:defRPr/>
              </a:pPr>
              <a:t>2021/5/13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6381FEF-2756-46FB-B984-F2B5CB7A6E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EB97E31-57C2-42C5-87A2-6785D61CCA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20B58-2BBD-4494-956F-F68ECC2F486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894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531E15F-5010-413D-9C7D-56FBE2FB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245E9-423B-4FD9-865D-B5680C7386E8}" type="datetime1">
              <a:rPr lang="zh-TW" altLang="en-US"/>
              <a:pPr>
                <a:defRPr/>
              </a:pPr>
              <a:t>2021/5/13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CCF694A-7A62-4C8B-B5A0-EE4FC63F41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6249990-1EEA-49AF-9958-8043EC8605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5675C-6837-45AB-B44B-507D9F29C6B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7397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4A60AA09-1D7A-4165-B921-62B9304C52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793BB-42BD-4723-A35D-73C9F99E1FD2}" type="datetime1">
              <a:rPr lang="zh-TW" altLang="en-US"/>
              <a:pPr>
                <a:defRPr/>
              </a:pPr>
              <a:t>2021/5/13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779B2441-AE89-42B3-8625-A490FAD7F7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8A0230F7-1ACC-400A-97CD-8E7CE6087F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EFF02-B82A-42E9-BBD6-19D97BD5A70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372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2FC3AAB9-2A29-48DE-B424-4F5765ED10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E9CC5-4FF5-4989-998C-7B147FE2C4B8}" type="datetime1">
              <a:rPr lang="zh-TW" altLang="en-US"/>
              <a:pPr>
                <a:defRPr/>
              </a:pPr>
              <a:t>2021/5/13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1D0B792E-C963-4667-9A5B-05E5831ED4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7B3823BB-C58B-4514-A1BB-565F6AD284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A0B61-7678-413A-9700-65700918784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05488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6DBEEAF2-3C0B-43FA-BCC5-41CCB02ABC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22E9B-3C35-402A-97DF-600B8B35039B}" type="datetime1">
              <a:rPr lang="zh-TW" altLang="en-US"/>
              <a:pPr>
                <a:defRPr/>
              </a:pPr>
              <a:t>2021/5/13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079D21A2-1225-4F7A-8F5D-58B0D73B4E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2519A430-CD32-4F8A-A276-D82EB5F6F3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527C5-B350-4F25-8A45-5E7D7F23DCD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019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F68FC07-AEB2-4D76-8CA8-714C43BF80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B027D-2F4E-44A6-98A4-4B4368F555B0}" type="datetime1">
              <a:rPr lang="zh-TW" altLang="en-US"/>
              <a:pPr>
                <a:defRPr/>
              </a:pPr>
              <a:t>2021/5/13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A93B401-8E38-460D-A364-18F39664B7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6CE4CCE-3898-4892-92AE-2F563DA7EA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ACC76-9DF5-4E34-9548-DF7A3FB2044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6003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AB6FD53-73C0-46EC-8878-BD68B4C9C8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BFD16-BD08-4006-8DC6-8EAA7EFAD7AC}" type="datetime1">
              <a:rPr lang="zh-TW" altLang="en-US"/>
              <a:pPr>
                <a:defRPr/>
              </a:pPr>
              <a:t>2021/5/13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82FAA06-E9C9-440F-9562-FB8BC3F594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5FD2358-E762-4AE3-BB3F-29CCEC6037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C81B3-037B-46E7-AD2C-814F7C4A5FE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9195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7D4F896E-B623-44E5-94DB-624A7D6C6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BFCE84D9-157D-46AC-B3A2-8DC0E5E1F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9E81C1DF-B611-48EF-915B-3DA2106D24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54ABEAB-E13F-47CD-99B1-18541AE65606}" type="datetime1">
              <a:rPr lang="zh-TW" altLang="en-US"/>
              <a:pPr>
                <a:defRPr/>
              </a:pPr>
              <a:t>2021/5/13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BE3513BC-CB6D-4AF4-B3CF-ACD790417A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58E4EA12-2065-48B1-BDD7-76A9F75074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0DCD7DE-4646-44B9-B28A-8D1996D94D2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0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0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0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0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0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20D63C63-3F33-4B96-8E42-85E8781F4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D0723B-615D-4D80-AD11-222161657201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D5141A2-FDC5-48D6-8CE8-251D0E03FA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10990: Another New Function</a:t>
            </a:r>
            <a:endParaRPr lang="en-US" altLang="zh-TW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00" name="Rectangle 3">
                <a:extLst>
                  <a:ext uri="{FF2B5EF4-FFF2-40B4-BE49-F238E27FC236}">
                    <a16:creationId xmlns:a16="http://schemas.microsoft.com/office/drawing/2014/main" id="{79C584F5-DC8B-40E3-89DD-290D1D4DAED4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447800"/>
                <a:ext cx="8077200" cy="4789488"/>
              </a:xfrm>
            </p:spPr>
            <p:txBody>
              <a:bodyPr/>
              <a:lstStyle/>
              <a:p>
                <a:pPr eaLnBrk="1" hangingPunct="1"/>
                <a:r>
                  <a:rPr lang="zh-TW" altLang="en-US" sz="2400" dirty="0">
                    <a:solidFill>
                      <a:schemeClr val="hlink"/>
                    </a:solidFill>
                    <a:latin typeface="Times New Roman" panose="02020603050405020304" pitchFamily="18" charset="0"/>
                  </a:rPr>
                  <a:t>★★★★☆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題組：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Contest Archive with Online Judge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題號：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10990: Another New Function</a:t>
                </a:r>
                <a:endParaRPr lang="en-US" altLang="zh-TW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解題者：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陳忠義</a:t>
                </a:r>
                <a:endParaRPr lang="zh-TW" altLang="en-US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解題日期：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20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21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年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5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月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13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日</a:t>
                </a:r>
                <a:endParaRPr lang="zh-TW" altLang="en-US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以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𝑑𝑒𝑝𝑡h𝑝h𝑖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 表示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經過取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次歐拉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 函數後，值會變為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，舉例來說因 </a:t>
                </a:r>
                <a14:m>
                  <m:oMath xmlns:m="http://schemas.openxmlformats.org/officeDocument/2006/math">
                    <m:r>
                      <a:rPr lang="zh-TW" altLang="en-US" sz="2400" b="0" i="1" smtClean="0">
                        <a:latin typeface="Cambria Math" panose="02040503050406030204" pitchFamily="18" charset="0"/>
                      </a:rPr>
                      <m:t>𝜙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sz="24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d>
                          <m:d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d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zh-TW" altLang="en-US" sz="2400" b="0" i="1" smtClean="0">
                        <a:latin typeface="Cambria Math" panose="02040503050406030204" pitchFamily="18" charset="0"/>
                      </a:rPr>
                      <m:t>𝜙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，故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𝑑𝑒𝑝𝑡h𝑝h𝑖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。給定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 和 </a:t>
                </a:r>
                <a14:m>
                  <m:oMath xmlns:m="http://schemas.openxmlformats.org/officeDocument/2006/math">
                    <m:r>
                      <a:rPr lang="en-US" altLang="zh-TW" sz="24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zh-TW" sz="2400" b="0" i="1" dirty="0" smtClean="0">
                        <a:latin typeface="Cambria Math" panose="02040503050406030204" pitchFamily="18" charset="0"/>
                      </a:rPr>
                      <m:t>2≤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</a:rPr>
                      <m:t>≤2×</m:t>
                    </m:r>
                    <m:sSup>
                      <m:sSupPr>
                        <m:ctrlPr>
                          <a:rPr lang="en-US" altLang="zh-TW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，求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𝑑𝑒𝑝𝑡h𝑝h𝑖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zh-TW" alt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之值。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100" name="Rectangle 3">
                <a:extLst>
                  <a:ext uri="{FF2B5EF4-FFF2-40B4-BE49-F238E27FC236}">
                    <a16:creationId xmlns:a16="http://schemas.microsoft.com/office/drawing/2014/main" id="{79C584F5-DC8B-40E3-89DD-290D1D4DAE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447800"/>
                <a:ext cx="8077200" cy="4789488"/>
              </a:xfrm>
              <a:blipFill>
                <a:blip r:embed="rId3"/>
                <a:stretch>
                  <a:fillRect l="-151" t="-101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AB8EE0-5093-4306-9D69-F65F708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DF655-289C-4B91-9881-8C4C1FFD35E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2, 5</m:t>
                        </m:r>
                      </m:e>
                    </m:d>
                  </m:oMath>
                </a14:m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4	</a:t>
                </a:r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到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2×</m:t>
                    </m:r>
                    <m:sSup>
                      <m:sSup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5		</a:t>
                </a:r>
                <a:r>
                  <a:rPr lang="zh-TW" altLang="en-US" sz="2400" dirty="0">
                    <a:solidFill>
                      <a:srgbClr val="7030A0"/>
                    </a:solidFill>
                    <a:sym typeface="Wingdings" panose="05000000000000000000" pitchFamily="2" charset="2"/>
                  </a:rPr>
                  <a:t>求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𝑑𝑒𝑝𝑡h𝑝h𝑖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並儲存</a:t>
                </a:r>
                <a: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				</a:t>
                </a:r>
                <a:endParaRPr lang="en-US" altLang="zh-TW" sz="2400" b="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8065" r="-90566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109836" r="-90566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50676464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50676464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8065" r="-90566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109836" r="-90566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99932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AB8EE0-5093-4306-9D69-F65F708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DF655-289C-4B91-9881-8C4C1FFD35E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2, 5</m:t>
                        </m:r>
                      </m:e>
                    </m:d>
                  </m:oMath>
                </a14:m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4	</a:t>
                </a:r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到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2×</m:t>
                    </m:r>
                    <m:sSup>
                      <m:sSup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5		</a:t>
                </a:r>
                <a:r>
                  <a:rPr lang="zh-TW" altLang="en-US" sz="2400" dirty="0">
                    <a:solidFill>
                      <a:srgbClr val="7030A0"/>
                    </a:solidFill>
                    <a:sym typeface="Wingdings" panose="05000000000000000000" pitchFamily="2" charset="2"/>
                  </a:rPr>
                  <a:t>求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𝑑𝑒𝑝𝑡h𝑝h𝑖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並儲存</a:t>
                </a:r>
                <a: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				</a:t>
                </a:r>
                <a:endParaRPr lang="en-US" altLang="zh-TW" sz="2400" b="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8065" r="-90566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109836" r="-90566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3437800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3437800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8065" r="-90566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109836" r="-90566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26027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AB8EE0-5093-4306-9D69-F65F708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DF655-289C-4B91-9881-8C4C1FFD35E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2, 5</m:t>
                        </m:r>
                      </m:e>
                    </m:d>
                  </m:oMath>
                </a14:m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7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對每組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</m:t>
                        </m:r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8	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𝑇𝑛</m:t>
                        </m:r>
                      </m:e>
                    </m:d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      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2, 5</m:t>
                        </m:r>
                      </m:e>
                    </m:d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zh-TW" altLang="el-G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altLang="zh-TW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zh-TW" altLang="el-G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zh-TW" alt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US" altLang="zh-TW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zh-TW" altLang="el-G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br>
                  <a:rPr lang="en-US" altLang="zh-TW" sz="24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=1+2+2+</m:t>
                    </m:r>
                    <m:r>
                      <a:rPr lang="en-US" altLang="zh-TW" sz="240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      </m:t>
                    </m:r>
                  </m:oMath>
                </a14:m>
                <a:br>
                  <a:rPr lang="en-US" altLang="zh-TW" sz="24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				</a:t>
                </a:r>
                <a:endParaRPr lang="en-US" altLang="zh-TW" sz="2400" b="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 b="-86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8065" r="-90566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109836" r="-90566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3610256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3610256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8065" r="-90566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109836" r="-90566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79243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AB8EE0-5093-4306-9D69-F65F708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DF655-289C-4B91-9881-8C4C1FFD35E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Optimized</a:t>
                </a: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1	</a:t>
                </a:r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solidFill>
                          <a:srgbClr val="FF3399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altLang="zh-TW" sz="2400" b="0" i="1" smtClean="0">
                        <a:solidFill>
                          <a:srgbClr val="FF3399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到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solidFill>
                          <a:srgbClr val="FF3399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altLang="zh-TW" sz="2400" b="0" i="1" smtClean="0">
                        <a:solidFill>
                          <a:srgbClr val="FF3399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×</m:t>
                    </m:r>
                    <m:sSup>
                      <m:sSupPr>
                        <m:ctrlPr>
                          <a:rPr lang="en-US" altLang="zh-TW" sz="2400" b="0" i="1" smtClean="0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b="0" i="1" smtClean="0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2		</a:t>
                </a:r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14:m>
                  <m:oMath xmlns:m="http://schemas.openxmlformats.org/officeDocument/2006/math">
                    <m:r>
                      <a:rPr lang="zh-TW" altLang="en-US" sz="2400" i="1">
                        <a:solidFill>
                          <a:srgbClr val="FF3399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並儲存</a:t>
                </a:r>
                <a:r>
                  <a:rPr lang="en-US" altLang="zh-TW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FF3399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3</a:t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4	</a:t>
                </a:r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到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2×</m:t>
                    </m:r>
                    <m:sSup>
                      <m:sSup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5		</a:t>
                </a:r>
                <a:r>
                  <a:rPr lang="zh-TW" altLang="en-US" sz="2400" dirty="0">
                    <a:solidFill>
                      <a:srgbClr val="7030A0"/>
                    </a:solidFill>
                    <a:sym typeface="Wingdings" panose="05000000000000000000" pitchFamily="2" charset="2"/>
                  </a:rPr>
                  <a:t>求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𝑑𝑒𝑝𝑡h𝑝h𝑖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並儲存</a:t>
                </a:r>
                <a: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b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6</a:t>
                </a:r>
                <a:b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7</a:t>
                </a:r>
                <a: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altLang="zh-TW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到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altLang="zh-TW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×</m:t>
                    </m:r>
                    <m:sSup>
                      <m:sSupPr>
                        <m:ctrlP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8	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</m:t>
                        </m:r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</m:e>
                    </m:d>
                    <m:r>
                      <a:rPr lang="zh-TW" alt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並儲存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9</a:t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10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</a:t>
                </a:r>
                <a:r>
                  <a:rPr lang="zh-TW" altLang="en-US" sz="2400" dirty="0">
                    <a:solidFill>
                      <a:srgbClr val="00B0F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對每組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</m:t>
                        </m:r>
                        <m:r>
                          <a:rPr lang="en-US" altLang="zh-TW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altLang="zh-TW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00B0F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solidFill>
                      <a:srgbClr val="00B0F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11		</a:t>
                </a:r>
                <a:r>
                  <a:rPr lang="zh-TW" altLang="en-US" sz="2400" dirty="0">
                    <a:solidFill>
                      <a:srgbClr val="00B0F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rgbClr val="00B0F0"/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TW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altLang="zh-TW" sz="2400" dirty="0">
                    <a:solidFill>
                      <a:srgbClr val="00B0F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SODF</a:t>
                </a:r>
                <a14:m>
                  <m:oMath xmlns:m="http://schemas.openxmlformats.org/officeDocument/2006/math">
                    <m:r>
                      <a:rPr lang="en-US" altLang="zh-TW" sz="2400" i="1" dirty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altLang="zh-TW" sz="2400" b="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1,</m:t>
                    </m:r>
                    <m:r>
                      <a:rPr lang="en-US" altLang="zh-TW" sz="2400" b="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  <m:r>
                      <a:rPr lang="en-US" altLang="zh-TW" sz="2400" b="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−1)</m:t>
                    </m:r>
                  </m:oMath>
                </a14:m>
                <a:r>
                  <a:rPr lang="en-US" altLang="zh-TW" sz="2400" i="1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r>
                      <a:rPr lang="en-US" altLang="zh-TW" sz="24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altLang="zh-TW" sz="240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r>
                      <a:rPr lang="en-US" altLang="zh-TW" sz="24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US" altLang="zh-TW" sz="2400" b="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0936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AB8EE0-5093-4306-9D69-F65F708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DF655-289C-4B91-9881-8C4C1FFD35E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2, 5</m:t>
                        </m:r>
                      </m:e>
                    </m:d>
                  </m:oMath>
                </a14:m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7</a:t>
                </a:r>
                <a: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到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2×</m:t>
                    </m:r>
                    <m:sSup>
                      <m:sSup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8	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</m:t>
                        </m:r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</m:e>
                    </m:d>
                    <m:r>
                      <a:rPr lang="zh-TW" alt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並儲存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				</a:t>
                </a:r>
                <a:endParaRPr lang="en-US" altLang="zh-TW" sz="2400" b="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4954994"/>
                  </p:ext>
                </p:extLst>
              </p:nvPr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4954994"/>
                  </p:ext>
                </p:extLst>
              </p:nvPr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8065" r="-90566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109836" r="-90566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92611691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92611691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8065" r="-90566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109836" r="-90566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261FA693-828A-4D1A-AA8F-F9640676FA0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7084319"/>
                  </p:ext>
                </p:extLst>
              </p:nvPr>
            </p:nvGraphicFramePr>
            <p:xfrm>
              <a:off x="1339002" y="5315754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b="1" i="1" smtClean="0">
                                    <a:latin typeface="Cambria Math" panose="02040503050406030204" pitchFamily="18" charset="0"/>
                                  </a:rPr>
                                  <m:t>𝚺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261FA693-828A-4D1A-AA8F-F9640676FA0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7084319"/>
                  </p:ext>
                </p:extLst>
              </p:nvPr>
            </p:nvGraphicFramePr>
            <p:xfrm>
              <a:off x="1339002" y="5315754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6"/>
                          <a:stretch>
                            <a:fillRect l="-943" t="-8197" r="-90566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6"/>
                          <a:stretch>
                            <a:fillRect l="-943" t="-108197" r="-90566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21540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AB8EE0-5093-4306-9D69-F65F708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DF655-289C-4B91-9881-8C4C1FFD35E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2, 5</m:t>
                        </m:r>
                      </m:e>
                    </m:d>
                  </m:oMath>
                </a14:m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7</a:t>
                </a:r>
                <a: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到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2×</m:t>
                    </m:r>
                    <m:sSup>
                      <m:sSup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8	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</m:t>
                        </m:r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</m:e>
                    </m:d>
                    <m:r>
                      <a:rPr lang="zh-TW" alt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並儲存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				</a:t>
                </a:r>
                <a:endParaRPr lang="en-US" altLang="zh-TW" sz="2400" b="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8065" r="-90566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109836" r="-90566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83191873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83191873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8065" r="-90566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109836" r="-90566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261FA693-828A-4D1A-AA8F-F9640676FA0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2622404"/>
                  </p:ext>
                </p:extLst>
              </p:nvPr>
            </p:nvGraphicFramePr>
            <p:xfrm>
              <a:off x="1339002" y="5315754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b="1" i="1" smtClean="0">
                                    <a:latin typeface="Cambria Math" panose="02040503050406030204" pitchFamily="18" charset="0"/>
                                  </a:rPr>
                                  <m:t>𝚺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261FA693-828A-4D1A-AA8F-F9640676FA0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2622404"/>
                  </p:ext>
                </p:extLst>
              </p:nvPr>
            </p:nvGraphicFramePr>
            <p:xfrm>
              <a:off x="1339002" y="5315754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6"/>
                          <a:stretch>
                            <a:fillRect l="-943" t="-8197" r="-90566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6"/>
                          <a:stretch>
                            <a:fillRect l="-943" t="-108197" r="-90566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53396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AB8EE0-5093-4306-9D69-F65F708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DF655-289C-4B91-9881-8C4C1FFD35E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2, 5</m:t>
                        </m:r>
                      </m:e>
                    </m:d>
                  </m:oMath>
                </a14:m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7</a:t>
                </a:r>
                <a: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到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2×</m:t>
                    </m:r>
                    <m:sSup>
                      <m:sSup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8	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</m:t>
                        </m:r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</m:e>
                    </m:d>
                    <m:r>
                      <a:rPr lang="zh-TW" alt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並儲存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				</a:t>
                </a:r>
                <a:endParaRPr lang="en-US" altLang="zh-TW" sz="2400" b="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8065" r="-90566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109836" r="-90566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87123352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87123352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8065" r="-90566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109836" r="-90566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261FA693-828A-4D1A-AA8F-F9640676FA0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6166914"/>
                  </p:ext>
                </p:extLst>
              </p:nvPr>
            </p:nvGraphicFramePr>
            <p:xfrm>
              <a:off x="1339002" y="5315754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b="1" i="1" smtClean="0">
                                    <a:latin typeface="Cambria Math" panose="02040503050406030204" pitchFamily="18" charset="0"/>
                                  </a:rPr>
                                  <m:t>𝚺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261FA693-828A-4D1A-AA8F-F9640676FA0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6166914"/>
                  </p:ext>
                </p:extLst>
              </p:nvPr>
            </p:nvGraphicFramePr>
            <p:xfrm>
              <a:off x="1339002" y="5315754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6"/>
                          <a:stretch>
                            <a:fillRect l="-943" t="-8197" r="-90566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6"/>
                          <a:stretch>
                            <a:fillRect l="-943" t="-108197" r="-90566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00433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AB8EE0-5093-4306-9D69-F65F708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DF655-289C-4B91-9881-8C4C1FFD35E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2, 5</m:t>
                        </m:r>
                      </m:e>
                    </m:d>
                  </m:oMath>
                </a14:m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7</a:t>
                </a:r>
                <a: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到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2×</m:t>
                    </m:r>
                    <m:sSup>
                      <m:sSup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8	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</m:t>
                        </m:r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</m:e>
                    </m:d>
                    <m:r>
                      <a:rPr lang="zh-TW" alt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並儲存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				</a:t>
                </a:r>
                <a:endParaRPr lang="en-US" altLang="zh-TW" sz="2400" b="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8065" r="-90566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109836" r="-90566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0430867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0430867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8065" r="-90566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109836" r="-90566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261FA693-828A-4D1A-AA8F-F9640676FA0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8374973"/>
                  </p:ext>
                </p:extLst>
              </p:nvPr>
            </p:nvGraphicFramePr>
            <p:xfrm>
              <a:off x="1339002" y="5315754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b="1" i="1" smtClean="0">
                                    <a:latin typeface="Cambria Math" panose="02040503050406030204" pitchFamily="18" charset="0"/>
                                  </a:rPr>
                                  <m:t>𝚺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261FA693-828A-4D1A-AA8F-F9640676FA0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8374973"/>
                  </p:ext>
                </p:extLst>
              </p:nvPr>
            </p:nvGraphicFramePr>
            <p:xfrm>
              <a:off x="1339002" y="5315754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6"/>
                          <a:stretch>
                            <a:fillRect l="-943" t="-8197" r="-90566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6"/>
                          <a:stretch>
                            <a:fillRect l="-943" t="-108197" r="-90566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23873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AB8EE0-5093-4306-9D69-F65F708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DF655-289C-4B91-9881-8C4C1FFD35E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2, 5</m:t>
                        </m:r>
                      </m:e>
                    </m:d>
                  </m:oMath>
                </a14:m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10	</a:t>
                </a:r>
                <a:r>
                  <a:rPr lang="zh-TW" altLang="en-US" sz="2400" dirty="0">
                    <a:solidFill>
                      <a:srgbClr val="00B0F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對每組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</m:t>
                        </m:r>
                        <m:r>
                          <a:rPr lang="en-US" altLang="zh-TW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altLang="zh-TW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00B0F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solidFill>
                      <a:srgbClr val="00B0F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11		</a:t>
                </a:r>
                <a:r>
                  <a:rPr lang="zh-TW" altLang="en-US" sz="2400" dirty="0">
                    <a:solidFill>
                      <a:srgbClr val="00B0F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rgbClr val="00B0F0"/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a:rPr lang="en-US" altLang="zh-TW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TW" sz="24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altLang="zh-TW" sz="2400" dirty="0">
                    <a:solidFill>
                      <a:srgbClr val="00B0F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SODF</a:t>
                </a:r>
                <a14:m>
                  <m:oMath xmlns:m="http://schemas.openxmlformats.org/officeDocument/2006/math">
                    <m:r>
                      <a:rPr lang="en-US" altLang="zh-TW" sz="2400" i="1" dirty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(1,</m:t>
                    </m:r>
                    <m:r>
                      <a:rPr lang="en-US" altLang="zh-TW" sz="2400" b="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  <m:r>
                      <a:rPr lang="en-US" altLang="zh-TW" sz="2400" i="1" dirty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−1)</m:t>
                    </m:r>
                  </m:oMath>
                </a14:m>
                <a:r>
                  <a:rPr lang="en-US" altLang="zh-TW" sz="2400" i="1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r>
                      <a:rPr lang="en-US" altLang="zh-TW" sz="24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altLang="zh-TW" sz="24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r>
                      <a:rPr lang="en-US" altLang="zh-TW" sz="24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400" dirty="0">
                        <a:latin typeface="Times New Roman" panose="02020603050405020304" pitchFamily="18" charset="0"/>
                      </a:rPr>
                      <m:t>SODF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2, 5</m:t>
                        </m:r>
                      </m:e>
                    </m:d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US" altLang="zh-TW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</m:t>
                        </m:r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2−1</m:t>
                        </m:r>
                      </m:e>
                    </m:d>
                  </m:oMath>
                </a14:m>
                <a:br>
                  <a:rPr lang="en-US" altLang="zh-TW" sz="2400" b="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14:m>
                  <m:oMath xmlns:m="http://schemas.openxmlformats.org/officeDocument/2006/math">
                    <m:r>
                      <a:rPr lang="en-US" altLang="zh-TW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        </m:t>
                    </m:r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m:rPr>
                        <m:nor/>
                      </m:rPr>
                      <a:rPr lang="en-US" altLang="zh-TW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</a:rPr>
                      <m:t>SODF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US" altLang="zh-TW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r>
                      <m:rPr>
                        <m:nor/>
                      </m:rPr>
                      <a:rPr lang="en-US" altLang="zh-TW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sym typeface="Wingdings" panose="05000000000000000000" pitchFamily="2" charset="2"/>
                      </a:rPr>
                      <m:t>SODF</m:t>
                    </m:r>
                    <m:d>
                      <m:dPr>
                        <m:ctrlP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1,</m:t>
                        </m:r>
                        <m:r>
                          <a:rPr lang="en-US" altLang="zh-TW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e>
                    </m:d>
                  </m:oMath>
                </a14:m>
                <a:br>
                  <a:rPr lang="en-US" altLang="zh-TW" sz="2400" b="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14:m>
                  <m:oMath xmlns:m="http://schemas.openxmlformats.org/officeDocument/2006/math">
                    <m:r>
                      <a:rPr lang="en-US" altLang="zh-TW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        </m:t>
                    </m:r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8</m:t>
                    </m:r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</m:t>
                    </m:r>
                  </m:oMath>
                </a14:m>
                <a:br>
                  <a:rPr lang="en-US" altLang="zh-TW" sz="2400" b="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14:m>
                  <m:oMath xmlns:m="http://schemas.openxmlformats.org/officeDocument/2006/math">
                    <m:r>
                      <a:rPr lang="en-US" altLang="zh-TW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        </m:t>
                    </m:r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=8</m:t>
                    </m:r>
                  </m:oMath>
                </a14:m>
                <a:endParaRPr lang="en-US" altLang="zh-TW" sz="2400" b="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6849216"/>
                  </p:ext>
                </p:extLst>
              </p:nvPr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b="1" i="1" smtClean="0">
                                    <a:latin typeface="Cambria Math" panose="02040503050406030204" pitchFamily="18" charset="0"/>
                                  </a:rPr>
                                  <m:t>𝚺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6849216"/>
                  </p:ext>
                </p:extLst>
              </p:nvPr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8065" r="-90566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109836" r="-90566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7231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C9A6DC5E-65B9-46B5-A3E7-9909613BD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90E91BF-70E2-41C0-AB54-A20FCCE8089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Rectangle 3">
                <a:extLst>
                  <a:ext uri="{FF2B5EF4-FFF2-40B4-BE49-F238E27FC236}">
                    <a16:creationId xmlns:a16="http://schemas.microsoft.com/office/drawing/2014/main" id="{247686CA-42ED-4352-82C3-997656257CC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題意範例： 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	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	</a:t>
                </a: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輸入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		</a:t>
                </a:r>
                <a: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1</a:t>
                </a:r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       </a:t>
                </a:r>
                <a: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#</a:t>
                </a:r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 共一筆測資</a:t>
                </a:r>
                <a:b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solidFill>
                      <a:srgbClr val="FF3399"/>
                    </a:solidFill>
                    <a:latin typeface="Times New Roman" panose="02020603050405020304" pitchFamily="18" charset="0"/>
                  </a:rPr>
                  <a:t>		2 5</a:t>
                </a:r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</a:rPr>
                  <a:t>    </a:t>
                </a:r>
                <a:r>
                  <a:rPr lang="en-US" altLang="zh-TW" sz="2400" dirty="0">
                    <a:solidFill>
                      <a:srgbClr val="FF3399"/>
                    </a:solidFill>
                    <a:latin typeface="Times New Roman" panose="02020603050405020304" pitchFamily="18" charset="0"/>
                  </a:rPr>
                  <a:t>#</a:t>
                </a:r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solidFill>
                          <a:srgbClr val="FF3399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2400" b="0" i="1" smtClean="0">
                        <a:solidFill>
                          <a:srgbClr val="FF3399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</a:rPr>
                  <a:t>、</a:t>
                </a:r>
                <a14:m>
                  <m:oMath xmlns:m="http://schemas.openxmlformats.org/officeDocument/2006/math">
                    <m:r>
                      <a:rPr lang="en-US" altLang="zh-TW" sz="2400" b="0" i="1" dirty="0" smtClean="0">
                        <a:solidFill>
                          <a:srgbClr val="FF3399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400" b="0" i="1" dirty="0" smtClean="0">
                        <a:solidFill>
                          <a:srgbClr val="FF3399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br>
                  <a:rPr lang="en-US" altLang="zh-TW" sz="2400" dirty="0">
                    <a:solidFill>
                      <a:srgbClr val="FF3399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solidFill>
                      <a:srgbClr val="00B0F0"/>
                    </a:solidFill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solidFill>
                      <a:srgbClr val="00B0F0"/>
                    </a:solidFill>
                    <a:latin typeface="Times New Roman" panose="02020603050405020304" pitchFamily="18" charset="0"/>
                  </a:rPr>
                  <a:t>	</a:t>
                </a: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輸出</a:t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</a:rPr>
                  <a:t>		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8       #</a:t>
                </a:r>
                <a:r>
                  <a:rPr lang="en-US" altLang="zh-TW" sz="2400" dirty="0">
                    <a:solidFill>
                      <a:srgbClr val="FF3399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2, 5</m:t>
                        </m:r>
                      </m:e>
                    </m:d>
                  </m:oMath>
                </a14:m>
                <a:br>
                  <a:rPr lang="en-US" altLang="zh-TW" sz="2400" dirty="0">
                    <a:solidFill>
                      <a:srgbClr val="FF3399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solidFill>
                      <a:srgbClr val="FF3399"/>
                    </a:solidFill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solidFill>
                      <a:srgbClr val="FF3399"/>
                    </a:solidFill>
                    <a:latin typeface="Times New Roman" panose="02020603050405020304" pitchFamily="18" charset="0"/>
                  </a:rPr>
                  <a:t>	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# 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2, 5</m:t>
                        </m:r>
                      </m:e>
                    </m:d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𝑑𝑒𝑝𝑡h𝑝h𝑖</m:t>
                    </m:r>
                    <m:d>
                      <m:dPr>
                        <m:ctrlP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𝑑𝑒𝑝𝑡h𝑝h𝑖</m:t>
                    </m:r>
                    <m:d>
                      <m:dPr>
                        <m:ctrlP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br>
                  <a:rPr lang="en-US" altLang="zh-TW" sz="240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                    + </m:t>
                    </m:r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𝑑𝑒𝑝𝑡h𝑝h𝑖</m:t>
                    </m:r>
                    <m:d>
                      <m:dPr>
                        <m:ctrlP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𝑑𝑒𝑝𝑡h𝑝h𝑖</m:t>
                    </m:r>
                    <m:d>
                      <m:dPr>
                        <m:ctrlP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br>
                  <a:rPr lang="en-US" altLang="zh-TW" sz="240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                    =1+2+2+3</m:t>
                    </m:r>
                  </m:oMath>
                </a14:m>
                <a:br>
                  <a:rPr lang="en-US" altLang="zh-TW" sz="240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                    =8</m:t>
                    </m:r>
                  </m:oMath>
                </a14:m>
                <a:br>
                  <a:rPr lang="en-US" altLang="zh-TW" sz="2000" b="1" i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endParaRPr lang="en-US" altLang="zh-TW" sz="2000" i="1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147" name="Rectangle 3">
                <a:extLst>
                  <a:ext uri="{FF2B5EF4-FFF2-40B4-BE49-F238E27FC236}">
                    <a16:creationId xmlns:a16="http://schemas.microsoft.com/office/drawing/2014/main" id="{247686CA-42ED-4352-82C3-997656257C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表格 4">
                <a:extLst>
                  <a:ext uri="{FF2B5EF4-FFF2-40B4-BE49-F238E27FC236}">
                    <a16:creationId xmlns:a16="http://schemas.microsoft.com/office/drawing/2014/main" id="{7BD7FC82-AE82-446D-89A7-0A3C2EA4B8A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5292335"/>
                  </p:ext>
                </p:extLst>
              </p:nvPr>
            </p:nvGraphicFramePr>
            <p:xfrm>
              <a:off x="1331640" y="530120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  <m:d>
                                  <m:dPr>
                                    <m:ctrlPr>
                                      <a:rPr lang="en-US" altLang="zh-TW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表格 4">
                <a:extLst>
                  <a:ext uri="{FF2B5EF4-FFF2-40B4-BE49-F238E27FC236}">
                    <a16:creationId xmlns:a16="http://schemas.microsoft.com/office/drawing/2014/main" id="{7BD7FC82-AE82-446D-89A7-0A3C2EA4B8A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5292335"/>
                  </p:ext>
                </p:extLst>
              </p:nvPr>
            </p:nvGraphicFramePr>
            <p:xfrm>
              <a:off x="1331640" y="530120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8065" r="-90566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9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10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109836" r="-90566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AB8EE0-5093-4306-9D69-F65F708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DF655-289C-4B91-9881-8C4C1FFD35E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15144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TLE</a:t>
                </a: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1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對每組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</m:t>
                        </m:r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2	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×</m:t>
                    </m:r>
                    <m:sSup>
                      <m:sSup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  <m:sup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1.5</m:t>
                        </m:r>
                      </m:sup>
                    </m:sSup>
                    <m:func>
                      <m:func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24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log</m:t>
                        </m:r>
                      </m:fName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func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endParaRPr lang="en-US" altLang="zh-TW" sz="2400" b="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151440" cy="5622925"/>
              </a:xfrm>
              <a:blipFill>
                <a:blip r:embed="rId3"/>
                <a:stretch>
                  <a:fillRect l="-150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143E129C-090D-4DA0-87ED-0C6BB04EBB20}"/>
                  </a:ext>
                </a:extLst>
              </p:cNvPr>
              <p:cNvSpPr/>
              <p:nvPr/>
            </p:nvSpPr>
            <p:spPr bwMode="auto">
              <a:xfrm>
                <a:off x="3239489" y="3176972"/>
                <a:ext cx="2434462" cy="50405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SODF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(2,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𝑛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)</m:t>
                    </m:r>
                  </m:oMath>
                </a14:m>
                <a:endParaRPr kumimoji="1" lang="zh-TW" altLang="en-US" sz="24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143E129C-090D-4DA0-87ED-0C6BB04EBB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9489" y="3176972"/>
                <a:ext cx="2434462" cy="504056"/>
              </a:xfrm>
              <a:prstGeom prst="rect">
                <a:avLst/>
              </a:prstGeom>
              <a:blipFill>
                <a:blip r:embed="rId4"/>
                <a:stretch>
                  <a:fillRect t="-6897" b="-14943"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63017CC5-AC2F-4A2E-B7D5-4FCA51AC923C}"/>
                  </a:ext>
                </a:extLst>
              </p:cNvPr>
              <p:cNvSpPr/>
              <p:nvPr/>
            </p:nvSpPr>
            <p:spPr bwMode="auto">
              <a:xfrm rot="16200000">
                <a:off x="761427" y="4983444"/>
                <a:ext cx="2448272" cy="50405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𝑑𝑒𝑝𝑡h𝑝h𝑖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(2)</m:t>
                      </m:r>
                    </m:oMath>
                  </m:oMathPara>
                </a14:m>
                <a:endParaRPr kumimoji="1" lang="zh-TW" altLang="en-US" sz="2400" b="0" i="1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63017CC5-AC2F-4A2E-B7D5-4FCA51AC92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6200000">
                <a:off x="761427" y="4983444"/>
                <a:ext cx="2448272" cy="504056"/>
              </a:xfrm>
              <a:prstGeom prst="rect">
                <a:avLst/>
              </a:prstGeom>
              <a:blipFill>
                <a:blip r:embed="rId5"/>
                <a:stretch>
                  <a:fillRect r="-5747"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63BF6601-E68F-4AFF-8DA1-C52021D3F39A}"/>
                  </a:ext>
                </a:extLst>
              </p:cNvPr>
              <p:cNvSpPr/>
              <p:nvPr/>
            </p:nvSpPr>
            <p:spPr bwMode="auto">
              <a:xfrm rot="16200000">
                <a:off x="1712066" y="4983444"/>
                <a:ext cx="2448272" cy="50405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𝑑𝑒𝑝𝑡h𝑝h𝑖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(3)</m:t>
                      </m:r>
                    </m:oMath>
                  </m:oMathPara>
                </a14:m>
                <a:endParaRPr kumimoji="1" lang="zh-TW" altLang="en-US" sz="2400" b="0" i="1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63BF6601-E68F-4AFF-8DA1-C52021D3F3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6200000">
                <a:off x="1712066" y="4983444"/>
                <a:ext cx="2448272" cy="504056"/>
              </a:xfrm>
              <a:prstGeom prst="rect">
                <a:avLst/>
              </a:prstGeom>
              <a:blipFill>
                <a:blip r:embed="rId6"/>
                <a:stretch>
                  <a:fillRect r="-5747"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F17C4CAD-58A3-4593-893C-BB9D77BCC8A9}"/>
                  </a:ext>
                </a:extLst>
              </p:cNvPr>
              <p:cNvSpPr/>
              <p:nvPr/>
            </p:nvSpPr>
            <p:spPr bwMode="auto">
              <a:xfrm rot="16200000">
                <a:off x="4797367" y="4983444"/>
                <a:ext cx="2448272" cy="50405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𝑑𝑒𝑝𝑡h𝑝h𝑖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(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𝑛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−1)</m:t>
                      </m:r>
                    </m:oMath>
                  </m:oMathPara>
                </a14:m>
                <a:endParaRPr kumimoji="1" lang="zh-TW" altLang="en-US" sz="2400" b="0" i="1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F17C4CAD-58A3-4593-893C-BB9D77BCC8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6200000">
                <a:off x="4797367" y="4983444"/>
                <a:ext cx="2448272" cy="504056"/>
              </a:xfrm>
              <a:prstGeom prst="rect">
                <a:avLst/>
              </a:prstGeom>
              <a:blipFill>
                <a:blip r:embed="rId7"/>
                <a:stretch>
                  <a:fillRect r="-5747" b="-1478"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92262E6-76AE-4715-8089-BE27258125D3}"/>
                  </a:ext>
                </a:extLst>
              </p:cNvPr>
              <p:cNvSpPr/>
              <p:nvPr/>
            </p:nvSpPr>
            <p:spPr bwMode="auto">
              <a:xfrm rot="16200000">
                <a:off x="5672986" y="4983444"/>
                <a:ext cx="2448272" cy="50405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𝑑𝑒𝑝𝑡h𝑝h𝑖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(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𝑛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)</m:t>
                      </m:r>
                    </m:oMath>
                  </m:oMathPara>
                </a14:m>
                <a:endParaRPr kumimoji="1" lang="zh-TW" altLang="en-US" sz="2400" b="0" i="1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92262E6-76AE-4715-8089-BE27258125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6200000">
                <a:off x="5672986" y="4983444"/>
                <a:ext cx="2448272" cy="504056"/>
              </a:xfrm>
              <a:prstGeom prst="rect">
                <a:avLst/>
              </a:prstGeom>
              <a:blipFill>
                <a:blip r:embed="rId8"/>
                <a:stretch>
                  <a:fillRect r="-5747"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橢圓 6">
            <a:extLst>
              <a:ext uri="{FF2B5EF4-FFF2-40B4-BE49-F238E27FC236}">
                <a16:creationId xmlns:a16="http://schemas.microsoft.com/office/drawing/2014/main" id="{F4380699-D9A4-4114-A7BD-F5810F06950D}"/>
              </a:ext>
            </a:extLst>
          </p:cNvPr>
          <p:cNvSpPr/>
          <p:nvPr/>
        </p:nvSpPr>
        <p:spPr bwMode="auto">
          <a:xfrm>
            <a:off x="4161485" y="5234421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A15FF4D6-2041-43E6-A120-7B172E2D57C6}"/>
              </a:ext>
            </a:extLst>
          </p:cNvPr>
          <p:cNvSpPr/>
          <p:nvPr/>
        </p:nvSpPr>
        <p:spPr bwMode="auto">
          <a:xfrm>
            <a:off x="4420780" y="5229200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2C2B91D5-1201-4C73-897B-A33F73C8FF2D}"/>
              </a:ext>
            </a:extLst>
          </p:cNvPr>
          <p:cNvSpPr/>
          <p:nvPr/>
        </p:nvSpPr>
        <p:spPr bwMode="auto">
          <a:xfrm>
            <a:off x="4667598" y="5229200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67E0A1A1-9694-4318-A845-1E019AC2F0D1}"/>
              </a:ext>
            </a:extLst>
          </p:cNvPr>
          <p:cNvCxnSpPr>
            <a:cxnSpLocks/>
            <a:stCxn id="10" idx="3"/>
          </p:cNvCxnSpPr>
          <p:nvPr/>
        </p:nvCxnSpPr>
        <p:spPr bwMode="auto">
          <a:xfrm flipV="1">
            <a:off x="1985563" y="3681028"/>
            <a:ext cx="1253926" cy="330308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9E54006F-6802-4BDC-B4CF-F0106E816D6C}"/>
              </a:ext>
            </a:extLst>
          </p:cNvPr>
          <p:cNvCxnSpPr>
            <a:cxnSpLocks/>
            <a:stCxn id="15" idx="3"/>
          </p:cNvCxnSpPr>
          <p:nvPr/>
        </p:nvCxnSpPr>
        <p:spPr bwMode="auto">
          <a:xfrm flipV="1">
            <a:off x="2936202" y="3681028"/>
            <a:ext cx="627686" cy="330308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53B0AEA2-6F2D-4CDA-87A9-B5D978DC02A5}"/>
              </a:ext>
            </a:extLst>
          </p:cNvPr>
          <p:cNvCxnSpPr>
            <a:cxnSpLocks/>
            <a:endCxn id="16" idx="3"/>
          </p:cNvCxnSpPr>
          <p:nvPr/>
        </p:nvCxnSpPr>
        <p:spPr bwMode="auto">
          <a:xfrm>
            <a:off x="5393818" y="3681028"/>
            <a:ext cx="627685" cy="330308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A9ED9C90-3092-44E1-BEA1-E9CA269DADD1}"/>
              </a:ext>
            </a:extLst>
          </p:cNvPr>
          <p:cNvCxnSpPr>
            <a:cxnSpLocks/>
            <a:endCxn id="17" idx="3"/>
          </p:cNvCxnSpPr>
          <p:nvPr/>
        </p:nvCxnSpPr>
        <p:spPr bwMode="auto">
          <a:xfrm>
            <a:off x="5673951" y="3681028"/>
            <a:ext cx="1223171" cy="330308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72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AB8EE0-5093-4306-9D69-F65F708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DF655-289C-4B91-9881-8C4C1FFD35E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15144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TLE</a:t>
                </a: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				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  <m:r>
                      <a:rPr lang="en-US" altLang="zh-TW" sz="24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</m:t>
                    </m:r>
                  </m:oMath>
                </a14:m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1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對每組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</m:t>
                        </m:r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2	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r>
                      <a:rPr lang="en-US" altLang="zh-TW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altLang="zh-TW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𝑇𝑛</m:t>
                    </m:r>
                    <m:func>
                      <m:funcPr>
                        <m:ctrlP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2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log</m:t>
                        </m:r>
                      </m:fName>
                      <m:e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func>
                    <m:r>
                      <a:rPr lang="en-US" altLang="zh-TW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endParaRPr lang="en-US" altLang="zh-TW" sz="2400" b="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151440" cy="5622925"/>
              </a:xfrm>
              <a:blipFill>
                <a:blip r:embed="rId3"/>
                <a:stretch>
                  <a:fillRect l="-150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143E129C-090D-4DA0-87ED-0C6BB04EBB20}"/>
                  </a:ext>
                </a:extLst>
              </p:cNvPr>
              <p:cNvSpPr/>
              <p:nvPr/>
            </p:nvSpPr>
            <p:spPr bwMode="auto">
              <a:xfrm>
                <a:off x="3239489" y="3176972"/>
                <a:ext cx="2434462" cy="50405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</a:rPr>
                  <a:t>SODF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(2,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𝑛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)</m:t>
                    </m:r>
                  </m:oMath>
                </a14:m>
                <a:endParaRPr kumimoji="1" lang="zh-TW" altLang="en-US" sz="24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143E129C-090D-4DA0-87ED-0C6BB04EBB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9489" y="3176972"/>
                <a:ext cx="2434462" cy="504056"/>
              </a:xfrm>
              <a:prstGeom prst="rect">
                <a:avLst/>
              </a:prstGeom>
              <a:blipFill>
                <a:blip r:embed="rId4"/>
                <a:stretch>
                  <a:fillRect t="-6897" b="-14943"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63017CC5-AC2F-4A2E-B7D5-4FCA51AC923C}"/>
                  </a:ext>
                </a:extLst>
              </p:cNvPr>
              <p:cNvSpPr/>
              <p:nvPr/>
            </p:nvSpPr>
            <p:spPr bwMode="auto">
              <a:xfrm rot="16200000">
                <a:off x="761427" y="4983444"/>
                <a:ext cx="2448272" cy="50405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𝑑𝑒𝑝𝑡h𝑝h𝑖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(2)</m:t>
                      </m:r>
                    </m:oMath>
                  </m:oMathPara>
                </a14:m>
                <a:endParaRPr kumimoji="1" lang="zh-TW" altLang="en-US" sz="2400" b="0" i="1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63017CC5-AC2F-4A2E-B7D5-4FCA51AC92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6200000">
                <a:off x="761427" y="4983444"/>
                <a:ext cx="2448272" cy="504056"/>
              </a:xfrm>
              <a:prstGeom prst="rect">
                <a:avLst/>
              </a:prstGeom>
              <a:blipFill>
                <a:blip r:embed="rId5"/>
                <a:stretch>
                  <a:fillRect r="-5747"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63BF6601-E68F-4AFF-8DA1-C52021D3F39A}"/>
                  </a:ext>
                </a:extLst>
              </p:cNvPr>
              <p:cNvSpPr/>
              <p:nvPr/>
            </p:nvSpPr>
            <p:spPr bwMode="auto">
              <a:xfrm rot="16200000">
                <a:off x="1712066" y="4983444"/>
                <a:ext cx="2448272" cy="50405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𝑑𝑒𝑝𝑡h𝑝h𝑖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(3)</m:t>
                      </m:r>
                    </m:oMath>
                  </m:oMathPara>
                </a14:m>
                <a:endParaRPr kumimoji="1" lang="zh-TW" altLang="en-US" sz="2400" b="0" i="1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63BF6601-E68F-4AFF-8DA1-C52021D3F3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6200000">
                <a:off x="1712066" y="4983444"/>
                <a:ext cx="2448272" cy="504056"/>
              </a:xfrm>
              <a:prstGeom prst="rect">
                <a:avLst/>
              </a:prstGeom>
              <a:blipFill>
                <a:blip r:embed="rId6"/>
                <a:stretch>
                  <a:fillRect r="-5747"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F17C4CAD-58A3-4593-893C-BB9D77BCC8A9}"/>
                  </a:ext>
                </a:extLst>
              </p:cNvPr>
              <p:cNvSpPr/>
              <p:nvPr/>
            </p:nvSpPr>
            <p:spPr bwMode="auto">
              <a:xfrm rot="16200000">
                <a:off x="4797367" y="4983444"/>
                <a:ext cx="2448272" cy="50405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𝑑𝑒𝑝𝑡h𝑝h𝑖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(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𝑛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−1)</m:t>
                      </m:r>
                    </m:oMath>
                  </m:oMathPara>
                </a14:m>
                <a:endParaRPr kumimoji="1" lang="zh-TW" altLang="en-US" sz="2400" b="0" i="1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F17C4CAD-58A3-4593-893C-BB9D77BCC8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6200000">
                <a:off x="4797367" y="4983444"/>
                <a:ext cx="2448272" cy="504056"/>
              </a:xfrm>
              <a:prstGeom prst="rect">
                <a:avLst/>
              </a:prstGeom>
              <a:blipFill>
                <a:blip r:embed="rId7"/>
                <a:stretch>
                  <a:fillRect r="-5747" b="-1478"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92262E6-76AE-4715-8089-BE27258125D3}"/>
                  </a:ext>
                </a:extLst>
              </p:cNvPr>
              <p:cNvSpPr/>
              <p:nvPr/>
            </p:nvSpPr>
            <p:spPr bwMode="auto">
              <a:xfrm rot="16200000">
                <a:off x="5672986" y="4983444"/>
                <a:ext cx="2448272" cy="50405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𝑑𝑒𝑝𝑡h𝑝h𝑖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(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𝑛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標楷體" panose="03000509000000000000" pitchFamily="65" charset="-120"/>
                        </a:rPr>
                        <m:t>)</m:t>
                      </m:r>
                    </m:oMath>
                  </m:oMathPara>
                </a14:m>
                <a:endParaRPr kumimoji="1" lang="zh-TW" altLang="en-US" sz="2400" b="0" i="1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92262E6-76AE-4715-8089-BE27258125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6200000">
                <a:off x="5672986" y="4983444"/>
                <a:ext cx="2448272" cy="504056"/>
              </a:xfrm>
              <a:prstGeom prst="rect">
                <a:avLst/>
              </a:prstGeom>
              <a:blipFill>
                <a:blip r:embed="rId8"/>
                <a:stretch>
                  <a:fillRect r="-5747"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橢圓 6">
            <a:extLst>
              <a:ext uri="{FF2B5EF4-FFF2-40B4-BE49-F238E27FC236}">
                <a16:creationId xmlns:a16="http://schemas.microsoft.com/office/drawing/2014/main" id="{F4380699-D9A4-4114-A7BD-F5810F06950D}"/>
              </a:ext>
            </a:extLst>
          </p:cNvPr>
          <p:cNvSpPr/>
          <p:nvPr/>
        </p:nvSpPr>
        <p:spPr bwMode="auto">
          <a:xfrm>
            <a:off x="4161485" y="5234421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A15FF4D6-2041-43E6-A120-7B172E2D57C6}"/>
              </a:ext>
            </a:extLst>
          </p:cNvPr>
          <p:cNvSpPr/>
          <p:nvPr/>
        </p:nvSpPr>
        <p:spPr bwMode="auto">
          <a:xfrm>
            <a:off x="4420780" y="5229200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2C2B91D5-1201-4C73-897B-A33F73C8FF2D}"/>
              </a:ext>
            </a:extLst>
          </p:cNvPr>
          <p:cNvSpPr/>
          <p:nvPr/>
        </p:nvSpPr>
        <p:spPr bwMode="auto">
          <a:xfrm>
            <a:off x="4667598" y="5229200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67E0A1A1-9694-4318-A845-1E019AC2F0D1}"/>
              </a:ext>
            </a:extLst>
          </p:cNvPr>
          <p:cNvCxnSpPr>
            <a:cxnSpLocks/>
            <a:stCxn id="10" idx="3"/>
          </p:cNvCxnSpPr>
          <p:nvPr/>
        </p:nvCxnSpPr>
        <p:spPr bwMode="auto">
          <a:xfrm flipV="1">
            <a:off x="1985563" y="3681028"/>
            <a:ext cx="1253926" cy="330308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9E54006F-6802-4BDC-B4CF-F0106E816D6C}"/>
              </a:ext>
            </a:extLst>
          </p:cNvPr>
          <p:cNvCxnSpPr>
            <a:cxnSpLocks/>
            <a:stCxn id="15" idx="3"/>
          </p:cNvCxnSpPr>
          <p:nvPr/>
        </p:nvCxnSpPr>
        <p:spPr bwMode="auto">
          <a:xfrm flipV="1">
            <a:off x="2936202" y="3681028"/>
            <a:ext cx="627686" cy="330308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53B0AEA2-6F2D-4CDA-87A9-B5D978DC02A5}"/>
              </a:ext>
            </a:extLst>
          </p:cNvPr>
          <p:cNvCxnSpPr>
            <a:cxnSpLocks/>
            <a:endCxn id="16" idx="3"/>
          </p:cNvCxnSpPr>
          <p:nvPr/>
        </p:nvCxnSpPr>
        <p:spPr bwMode="auto">
          <a:xfrm>
            <a:off x="5393818" y="3681028"/>
            <a:ext cx="627685" cy="330308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A9ED9C90-3092-44E1-BEA1-E9CA269DADD1}"/>
              </a:ext>
            </a:extLst>
          </p:cNvPr>
          <p:cNvCxnSpPr>
            <a:cxnSpLocks/>
            <a:endCxn id="17" idx="3"/>
          </p:cNvCxnSpPr>
          <p:nvPr/>
        </p:nvCxnSpPr>
        <p:spPr bwMode="auto">
          <a:xfrm>
            <a:off x="5673951" y="3681028"/>
            <a:ext cx="1223171" cy="330308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" name="圖片 3">
            <a:extLst>
              <a:ext uri="{FF2B5EF4-FFF2-40B4-BE49-F238E27FC236}">
                <a16:creationId xmlns:a16="http://schemas.microsoft.com/office/drawing/2014/main" id="{D74659F6-E376-4664-B47D-36877F5D53E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54" y="349574"/>
            <a:ext cx="8958328" cy="6158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63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AB8EE0-5093-4306-9D69-F65F708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DF655-289C-4B91-9881-8C4C1FFD35E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Baseline</a:t>
                </a: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1	</a:t>
                </a:r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solidFill>
                          <a:srgbClr val="FF3399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altLang="zh-TW" sz="2400" b="0" i="1" smtClean="0">
                        <a:solidFill>
                          <a:srgbClr val="FF3399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到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solidFill>
                          <a:srgbClr val="FF3399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altLang="zh-TW" sz="2400" b="0" i="1" smtClean="0">
                        <a:solidFill>
                          <a:srgbClr val="FF3399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×</m:t>
                    </m:r>
                    <m:sSup>
                      <m:sSupPr>
                        <m:ctrlPr>
                          <a:rPr lang="en-US" altLang="zh-TW" sz="2400" b="0" i="1" smtClean="0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b="0" i="1" smtClean="0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2		</a:t>
                </a:r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14:m>
                  <m:oMath xmlns:m="http://schemas.openxmlformats.org/officeDocument/2006/math">
                    <m:r>
                      <a:rPr lang="zh-TW" altLang="en-US" sz="2400" i="1">
                        <a:solidFill>
                          <a:srgbClr val="FF3399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並儲存</a:t>
                </a:r>
                <a:r>
                  <a:rPr lang="en-US" altLang="zh-TW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FF3399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sz="2400" i="1">
                                <a:solidFill>
                                  <a:srgbClr val="FF3399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solidFill>
                                  <a:srgbClr val="FF3399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TW" sz="2400" i="1">
                                <a:solidFill>
                                  <a:srgbClr val="FF3399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1.5</m:t>
                            </m:r>
                          </m:sup>
                        </m:sSup>
                      </m:e>
                    </m:d>
                  </m:oMath>
                </a14:m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3</a:t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4	</a:t>
                </a:r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altLang="zh-TW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到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altLang="zh-TW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×</m:t>
                    </m:r>
                    <m:sSup>
                      <m:sSupPr>
                        <m:ctrlPr>
                          <a:rPr lang="en-US" altLang="zh-TW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5		</a:t>
                </a:r>
                <a:r>
                  <a:rPr lang="zh-TW" altLang="en-US" sz="2400" dirty="0">
                    <a:solidFill>
                      <a:srgbClr val="7030A0"/>
                    </a:solidFill>
                    <a:sym typeface="Wingdings" panose="05000000000000000000" pitchFamily="2" charset="2"/>
                  </a:rPr>
                  <a:t>求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𝑑𝑒𝑝𝑡h𝑝h𝑖</m:t>
                    </m:r>
                    <m:d>
                      <m:dPr>
                        <m:ctrlPr>
                          <a:rPr lang="en-US" altLang="zh-TW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並儲存</a:t>
                </a:r>
                <a: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6</a:t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7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對每組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</m:t>
                        </m:r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8		</a:t>
                </a:r>
                <a:r>
                  <a:rPr lang="zh-TW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𝑇𝑛</m:t>
                        </m:r>
                      </m:e>
                    </m:d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				</a:t>
                </a:r>
                <a:endParaRPr lang="en-US" altLang="zh-TW" sz="2400" b="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548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AB8EE0-5093-4306-9D69-F65F708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DF655-289C-4B91-9881-8C4C1FFD35E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2, 5</m:t>
                        </m:r>
                      </m:e>
                    </m:d>
                  </m:oMath>
                </a14:m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1	</a:t>
                </a:r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FF3399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altLang="zh-TW" sz="2400" i="1">
                        <a:solidFill>
                          <a:srgbClr val="FF3399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到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FF3399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2×</m:t>
                    </m:r>
                    <m:sSup>
                      <m:sSupPr>
                        <m:ctrlPr>
                          <a:rPr lang="en-US" altLang="zh-TW" sz="2400" i="1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i="1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i="1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2		</a:t>
                </a:r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14:m>
                  <m:oMath xmlns:m="http://schemas.openxmlformats.org/officeDocument/2006/math">
                    <m:r>
                      <a:rPr lang="zh-TW" altLang="en-US" sz="2400" i="1">
                        <a:solidFill>
                          <a:srgbClr val="FF3399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並儲存</a:t>
                </a:r>
                <a:r>
                  <a:rPr lang="en-US" altLang="zh-TW" sz="2400" dirty="0">
                    <a:solidFill>
                      <a:srgbClr val="FF3399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FF3399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FF3399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sz="2400" i="1">
                                <a:solidFill>
                                  <a:srgbClr val="FF3399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solidFill>
                                  <a:srgbClr val="FF3399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TW" sz="2400" i="1">
                                <a:solidFill>
                                  <a:srgbClr val="FF3399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1.5</m:t>
                            </m:r>
                          </m:sup>
                        </m:sSup>
                      </m:e>
                    </m:d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				</a:t>
                </a:r>
                <a:endParaRPr lang="en-US" altLang="zh-TW" sz="2400" b="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2720002"/>
                  </p:ext>
                </p:extLst>
              </p:nvPr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2720002"/>
                  </p:ext>
                </p:extLst>
              </p:nvPr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8065" r="-90566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109836" r="-90566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96556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AB8EE0-5093-4306-9D69-F65F708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DF655-289C-4B91-9881-8C4C1FFD35E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2, 5</m:t>
                        </m:r>
                      </m:e>
                    </m:d>
                  </m:oMath>
                </a14:m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4	</a:t>
                </a:r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到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2×</m:t>
                    </m:r>
                    <m:sSup>
                      <m:sSup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5		</a:t>
                </a:r>
                <a:r>
                  <a:rPr lang="zh-TW" altLang="en-US" sz="2400" dirty="0">
                    <a:solidFill>
                      <a:srgbClr val="7030A0"/>
                    </a:solidFill>
                    <a:sym typeface="Wingdings" panose="05000000000000000000" pitchFamily="2" charset="2"/>
                  </a:rPr>
                  <a:t>求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𝑑𝑒𝑝𝑡h𝑝h𝑖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並儲存</a:t>
                </a:r>
                <a: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				</a:t>
                </a:r>
                <a:endParaRPr lang="en-US" altLang="zh-TW" sz="2400" b="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1719307"/>
                  </p:ext>
                </p:extLst>
              </p:nvPr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1719307"/>
                  </p:ext>
                </p:extLst>
              </p:nvPr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8065" r="-90566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109836" r="-90566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4572971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4572971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8065" r="-90566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109836" r="-90566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90449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AB8EE0-5093-4306-9D69-F65F708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DF655-289C-4B91-9881-8C4C1FFD35E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2, 5</m:t>
                        </m:r>
                      </m:e>
                    </m:d>
                  </m:oMath>
                </a14:m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4	</a:t>
                </a:r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到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2×</m:t>
                    </m:r>
                    <m:sSup>
                      <m:sSup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5		</a:t>
                </a:r>
                <a:r>
                  <a:rPr lang="zh-TW" altLang="en-US" sz="2400" dirty="0">
                    <a:solidFill>
                      <a:srgbClr val="7030A0"/>
                    </a:solidFill>
                    <a:sym typeface="Wingdings" panose="05000000000000000000" pitchFamily="2" charset="2"/>
                  </a:rPr>
                  <a:t>求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𝑑𝑒𝑝𝑡h𝑝h𝑖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並儲存</a:t>
                </a:r>
                <a: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				</a:t>
                </a:r>
                <a:endParaRPr lang="en-US" altLang="zh-TW" sz="2400" b="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8065" r="-90566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109836" r="-90566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15953888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/>
                            <a:t>0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15953888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8065" r="-90566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109836" r="-90566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/>
                            <a:t>0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6664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AB8EE0-5093-4306-9D69-F65F708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DF655-289C-4B91-9881-8C4C1FFD35E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b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 </a:t>
                </a:r>
                <a:r>
                  <a:rPr lang="en-US" altLang="zh-TW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</a:rPr>
                  <a:t>SODF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2, 5</m:t>
                        </m:r>
                      </m:e>
                    </m:d>
                  </m:oMath>
                </a14:m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4	</a:t>
                </a:r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對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到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2×</m:t>
                    </m:r>
                    <m:sSup>
                      <m:sSup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</a:t>
                </a: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5		</a:t>
                </a:r>
                <a:r>
                  <a:rPr lang="zh-TW" altLang="en-US" sz="2400" dirty="0">
                    <a:solidFill>
                      <a:srgbClr val="7030A0"/>
                    </a:solidFill>
                    <a:sym typeface="Wingdings" panose="05000000000000000000" pitchFamily="2" charset="2"/>
                  </a:rPr>
                  <a:t>求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𝑑𝑒𝑝𝑡h𝑝h𝑖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並儲存</a:t>
                </a:r>
                <a:r>
                  <a:rPr lang="en-US" altLang="zh-TW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b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en-US" altLang="zh-TW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				</a:t>
                </a:r>
                <a:endParaRPr lang="en-US" altLang="zh-TW" sz="2400" b="0" dirty="0">
                  <a:solidFill>
                    <a:schemeClr val="tx1"/>
                  </a:solidFill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3C07ACC8-675A-4174-882C-B00BB366E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43D3DF9-850A-493D-AB6B-A39A45A4C66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31640" y="3126422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8065" r="-90566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943" t="-109836" r="-90566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85552063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r>
                                  <a:rPr lang="zh-TW" altLang="en-US" i="1" smtClean="0"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oMath>
                            </m:oMathPara>
                          </a14:m>
                          <a:endParaRPr lang="en-US" altLang="zh-TW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6F1545F5-F1EC-4869-B704-713A9012C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85552063"/>
                  </p:ext>
                </p:extLst>
              </p:nvPr>
            </p:nvGraphicFramePr>
            <p:xfrm>
              <a:off x="1331640" y="4221088"/>
              <a:ext cx="6480720" cy="741680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648072">
                      <a:extLst>
                        <a:ext uri="{9D8B030D-6E8A-4147-A177-3AD203B41FA5}">
                          <a16:colId xmlns:a16="http://schemas.microsoft.com/office/drawing/2014/main" val="500094596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84182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85135030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69310891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717601721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434843807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398738393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2228924084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820538325"/>
                        </a:ext>
                      </a:extLst>
                    </a:gridCol>
                    <a:gridCol w="648072">
                      <a:extLst>
                        <a:ext uri="{9D8B030D-6E8A-4147-A177-3AD203B41FA5}">
                          <a16:colId xmlns:a16="http://schemas.microsoft.com/office/drawing/2014/main" val="31848269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8065" r="-90566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3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4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5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6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7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8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0149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943" t="-109836" r="-90566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0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1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2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-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…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5531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6789396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5037</TotalTime>
  <Words>1733</Words>
  <Application>Microsoft Office PowerPoint</Application>
  <PresentationFormat>如螢幕大小 (4:3)</PresentationFormat>
  <Paragraphs>610</Paragraphs>
  <Slides>18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3" baseType="lpstr">
      <vt:lpstr>Cambria Math</vt:lpstr>
      <vt:lpstr>Tahoma</vt:lpstr>
      <vt:lpstr>Times New Roman</vt:lpstr>
      <vt:lpstr>Wingdings</vt:lpstr>
      <vt:lpstr>Blends</vt:lpstr>
      <vt:lpstr>10990: Another New Function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B073040029</cp:lastModifiedBy>
  <cp:revision>233</cp:revision>
  <dcterms:created xsi:type="dcterms:W3CDTF">1601-01-01T00:00:00Z</dcterms:created>
  <dcterms:modified xsi:type="dcterms:W3CDTF">2021-05-13T14:39:50Z</dcterms:modified>
</cp:coreProperties>
</file>