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307" r:id="rId2"/>
    <p:sldId id="314" r:id="rId3"/>
    <p:sldId id="316" r:id="rId4"/>
    <p:sldId id="317" r:id="rId5"/>
    <p:sldId id="318" r:id="rId6"/>
    <p:sldId id="319" r:id="rId7"/>
    <p:sldId id="320" r:id="rId8"/>
    <p:sldId id="321" r:id="rId9"/>
    <p:sldId id="315" r:id="rId10"/>
    <p:sldId id="323" r:id="rId11"/>
    <p:sldId id="324" r:id="rId12"/>
    <p:sldId id="325" r:id="rId13"/>
    <p:sldId id="326" r:id="rId14"/>
    <p:sldId id="327" r:id="rId15"/>
    <p:sldId id="322" r:id="rId16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2138" autoAdjust="0"/>
  </p:normalViewPr>
  <p:slideViewPr>
    <p:cSldViewPr>
      <p:cViewPr>
        <p:scale>
          <a:sx n="79" d="100"/>
          <a:sy n="79" d="100"/>
        </p:scale>
        <p:origin x="159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A18ECC2-6423-4B94-8B5B-4306F5CDC9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A8813D4-8C43-42C2-9D93-F26D36E333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A6903F4-2F2E-4094-81D8-FE5DF226E8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923E9B6-175A-4F24-8085-34A9743B79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913DA521-151E-46AD-80C5-D691358771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B1583238-7F22-4977-8C7B-744C8FC46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EF4269-455F-41BA-8C92-BD17EF97FF4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121E4D7-D566-4F64-A366-688D599B9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C06B675-C1E8-47E8-AA86-5BE6A3E8F5D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B054B7D-D7BF-4FA3-A80E-8D5160F3B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B8D3E3C-BFA8-4BE1-9565-4256E15D1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2A4C017-2ADF-4BDA-861C-2AB4FB96B41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760B806-69A1-46EA-A564-A70504F2B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B80FF48-930A-47FE-B93E-199BDFDA9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2BC2F18-2377-434C-954F-786811F7E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D1D9CF4-6F80-4F57-818D-928C3126F8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4603F27C-243F-4128-8190-EA2D46F05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2635F658-EF56-46DA-BC6D-6267B7BD0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7531A0B-B922-4C77-9C91-89C10691B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17EF00AF-1D51-4F07-A199-BE2EE98D9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D360FB0-E110-461D-A9DF-7FB4B46314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6B19C23-E840-4310-AE61-165D0E78B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7605-458A-46C8-9B57-7E1871ADFF6A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74BF2C2-527E-4CEA-A490-05ECB7B40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75C1CF63-1F66-44D1-8D73-8036AFB09B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1A81A-ACB4-4A55-910B-7AE22751B4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78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8C55C4-8579-4524-A2C1-0597565AA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CD92-0F52-44F1-AE93-9FF0B7F95B1A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04B97BC-7D5B-45E2-B258-3B74C7EBE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1134E32-CEAB-4B2A-93C8-930C41318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E75DA-1226-4F31-8369-AE80286E4F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341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45888E9-6322-4F3D-AA27-FC613CBF1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B8434-3C63-46C3-8F4F-23F203B3F01F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ED791A4-B339-4C4B-B0B8-EE6521327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89C45B-A9C5-48A5-A518-20E12A8C4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55DF3-CC9D-46E7-9FF9-63470AD338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749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AFF022E-D58E-42C4-ADD5-C62688AFF6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5B04B-DAB6-4516-A7AF-BA50B071C8D3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98ACA14-B598-4CBD-8204-49C4E4150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9269E42-3637-42A1-A200-0F530F98F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B8C9F-EB1E-4D4B-8FFB-3C53E4DFE5F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130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3E431EB-664F-41E9-A8F4-641DA91CA1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019D-89DC-4F8B-AD2F-3FE46DAE2218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B8EA8A-7854-419F-9F4F-E63275E52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A4815F1-887D-41CB-85C6-BFE3E16FF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0EA3-975D-4B26-861B-1069F599CB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152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2465F87-B4CC-4D3D-80BD-2164A52C7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04E72-0850-4489-87CA-3EBA3C6A1175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DA7B6CF-34BB-4CDE-BF4A-7A26B855F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8E930C1-944C-4DBD-BFE8-7E4A7AA17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C155C-32B5-4701-A149-CB05BDADC11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417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C2E71B5-E31F-4921-A388-A39AFF1D2C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7F037-BA28-425B-A4C7-9760E7910EC7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7090B0E-F24E-4452-A210-A2E7E939A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3946ADA-20B5-416B-8994-94EE93129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B2122-6ED3-4243-9245-21918876960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746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CCEE56D-9D45-47AD-B126-7B2106BC3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1B56-7535-477A-B137-DEECE39CF4EA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0A33006-307E-4F52-8286-B587E33D5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BC3BD77-EE0F-48CB-8DA8-A06B596CB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09B25-6C3D-4299-9C20-8C60B0A86F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995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10E7769-4275-4E21-BC6B-00355D6DA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0719-ED93-4520-9176-5D6D894FB079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DF00A3E-C7D1-4F61-879A-5C2B8A9AA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89969B3-E6FF-4D31-9FC5-608F2B9ED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58D44-1884-431B-B40D-229568832F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28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81955C-BD24-48C3-B7C7-76E3DFFC6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19EED-0934-420C-9B1D-9F55D3CEBD7F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F0F179E-B2C0-4276-A995-584928740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1E107B4-7F43-4BCB-B822-046423159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C2923-4B60-4D7F-9BF5-FD5C38E56B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482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EF15924-A93A-46AA-BB08-C7FD81658E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24779-7A70-4842-A948-C59DB0E032E6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FDA8E82-3B7D-417A-B1BE-6409FEB09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2CEBF95-1A5F-4C5F-80E5-51B5517EE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4D794-5A53-40BC-821A-A6BDECCE77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823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BBCE7C2-7363-4884-92CA-31F8118F2A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217CF483-7943-411A-AB97-989851A6F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F82358E-3AD6-4377-9642-3662B7AB95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60ED2E-CB9E-463E-8DA8-9A09B490DD15}" type="datetime1">
              <a:rPr lang="zh-TW" altLang="en-US"/>
              <a:pPr>
                <a:defRPr/>
              </a:pPr>
              <a:t>2021/6/1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DD1EF850-1CEC-4B62-9266-95155703A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82584D40-EFBB-40F7-B06A-49546F3EDE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7DA87B4-351C-4F35-928F-DCC5B3E5D5D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9A5B213-8ECA-4AEE-A4AE-C13B80C0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C1F62E-0609-4F9E-9DFA-C36A5E2480C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DA83E75-1A9C-4736-A1F9-2594F588A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10482:</a:t>
            </a:r>
            <a:r>
              <a:rPr lang="zh-TW" altLang="en-US" b="1" dirty="0">
                <a:latin typeface="Times New Roman" panose="02020603050405020304" pitchFamily="18" charset="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</a:rPr>
              <a:t>The Candyman Can</a:t>
            </a:r>
            <a:endParaRPr lang="en-US" altLang="zh-TW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>
                <a:extLst>
                  <a:ext uri="{FF2B5EF4-FFF2-40B4-BE49-F238E27FC236}">
                    <a16:creationId xmlns:a16="http://schemas.microsoft.com/office/drawing/2014/main" id="{3115F29D-B47C-4CD7-BF85-68CC85B3261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★★★☆☆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Contest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10482: The Candyman Can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郭霖璟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21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30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輸入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堆的糖果重量，求出分給三個人後的最重堆減去最輕堆的最小值，其中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≤32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，每堆糖果重為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00" name="Rectangle 3">
                <a:extLst>
                  <a:ext uri="{FF2B5EF4-FFF2-40B4-BE49-F238E27FC236}">
                    <a16:creationId xmlns:a16="http://schemas.microsoft.com/office/drawing/2014/main" id="{3115F29D-B47C-4CD7-BF85-68CC85B326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>
                <a:blip r:embed="rId3"/>
                <a:stretch>
                  <a:fillRect l="-151" t="-1019" r="-11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第一位以及第二位都不拿，將結果填入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DP[0][0]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，第三人所拿的重量為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–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–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167A2CE-40C5-4159-A01E-303341D3E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74800"/>
              </p:ext>
            </p:extLst>
          </p:nvPr>
        </p:nvGraphicFramePr>
        <p:xfrm>
          <a:off x="792072" y="1607240"/>
          <a:ext cx="7489808" cy="4717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36226">
                  <a:extLst>
                    <a:ext uri="{9D8B030D-6E8A-4147-A177-3AD203B41FA5}">
                      <a16:colId xmlns:a16="http://schemas.microsoft.com/office/drawing/2014/main" val="134939114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575887892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34555882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337345864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842058695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403975429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920358210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1082757151"/>
                    </a:ext>
                  </a:extLst>
                </a:gridCol>
              </a:tblGrid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j \ </a:t>
                      </a:r>
                      <a:r>
                        <a:rPr lang="en-US" altLang="zh-TW" b="1" dirty="0" err="1"/>
                        <a:t>i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4310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1392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21230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38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3441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7150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829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684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13792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將第一堆糖果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重量為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2)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分配下去，只能分給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DP[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不為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-1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的部分。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167A2CE-40C5-4159-A01E-303341D3E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19184"/>
              </p:ext>
            </p:extLst>
          </p:nvPr>
        </p:nvGraphicFramePr>
        <p:xfrm>
          <a:off x="792072" y="1607240"/>
          <a:ext cx="7489808" cy="4717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36226">
                  <a:extLst>
                    <a:ext uri="{9D8B030D-6E8A-4147-A177-3AD203B41FA5}">
                      <a16:colId xmlns:a16="http://schemas.microsoft.com/office/drawing/2014/main" val="134939114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575887892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34555882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337345864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842058695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403975429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920358210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1082757151"/>
                    </a:ext>
                  </a:extLst>
                </a:gridCol>
              </a:tblGrid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j \ </a:t>
                      </a:r>
                      <a:r>
                        <a:rPr lang="en-US" altLang="zh-TW" b="1" dirty="0" err="1"/>
                        <a:t>i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4310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6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1392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21230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38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3441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7150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829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1361"/>
                  </a:ext>
                </a:extLst>
              </a:tr>
            </a:tbl>
          </a:graphicData>
        </a:graphic>
      </p:graphicFrame>
      <p:sp>
        <p:nvSpPr>
          <p:cNvPr id="6" name="矩形: 圓角 5">
            <a:extLst>
              <a:ext uri="{FF2B5EF4-FFF2-40B4-BE49-F238E27FC236}">
                <a16:creationId xmlns:a16="http://schemas.microsoft.com/office/drawing/2014/main" id="{FADA6153-7FB6-4048-8230-C39722649083}"/>
              </a:ext>
            </a:extLst>
          </p:cNvPr>
          <p:cNvSpPr/>
          <p:nvPr/>
        </p:nvSpPr>
        <p:spPr bwMode="auto">
          <a:xfrm>
            <a:off x="2411760" y="3965920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2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11E4D5C6-93D0-4D4A-AB11-3E1038A05277}"/>
              </a:ext>
            </a:extLst>
          </p:cNvPr>
          <p:cNvSpPr/>
          <p:nvPr/>
        </p:nvSpPr>
        <p:spPr bwMode="auto">
          <a:xfrm>
            <a:off x="4355976" y="2589923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0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7695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13792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將第二堆糖果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重量為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2)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分配下去，只能分給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DP[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不為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-1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的部分。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167A2CE-40C5-4159-A01E-303341D3E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78877"/>
              </p:ext>
            </p:extLst>
          </p:nvPr>
        </p:nvGraphicFramePr>
        <p:xfrm>
          <a:off x="792072" y="1607240"/>
          <a:ext cx="7489808" cy="4717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36226">
                  <a:extLst>
                    <a:ext uri="{9D8B030D-6E8A-4147-A177-3AD203B41FA5}">
                      <a16:colId xmlns:a16="http://schemas.microsoft.com/office/drawing/2014/main" val="134939114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575887892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34555882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337345864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842058695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403975429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920358210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1082757151"/>
                    </a:ext>
                  </a:extLst>
                </a:gridCol>
              </a:tblGrid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j \ </a:t>
                      </a:r>
                      <a:r>
                        <a:rPr lang="en-US" altLang="zh-TW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4310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1392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21230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38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3441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7150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829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1361"/>
                  </a:ext>
                </a:extLst>
              </a:tr>
            </a:tbl>
          </a:graphicData>
        </a:graphic>
      </p:graphicFrame>
      <p:sp>
        <p:nvSpPr>
          <p:cNvPr id="7" name="矩形: 圓角 6">
            <a:extLst>
              <a:ext uri="{FF2B5EF4-FFF2-40B4-BE49-F238E27FC236}">
                <a16:creationId xmlns:a16="http://schemas.microsoft.com/office/drawing/2014/main" id="{54907F0D-72F2-468A-8622-4127B25CF010}"/>
              </a:ext>
            </a:extLst>
          </p:cNvPr>
          <p:cNvSpPr/>
          <p:nvPr/>
        </p:nvSpPr>
        <p:spPr bwMode="auto">
          <a:xfrm>
            <a:off x="2411760" y="5028251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2 + 2 = 4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0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2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9E62F2F6-FF8D-4C76-B3BE-FFA5AB00802F}"/>
              </a:ext>
            </a:extLst>
          </p:cNvPr>
          <p:cNvSpPr/>
          <p:nvPr/>
        </p:nvSpPr>
        <p:spPr bwMode="auto">
          <a:xfrm>
            <a:off x="4283968" y="3731902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2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2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984E7BB0-2FAF-4901-B66E-AF5606A86206}"/>
              </a:ext>
            </a:extLst>
          </p:cNvPr>
          <p:cNvSpPr/>
          <p:nvPr/>
        </p:nvSpPr>
        <p:spPr bwMode="auto">
          <a:xfrm>
            <a:off x="6121784" y="2435553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</a:t>
            </a:r>
            <a:r>
              <a:rPr lang="en-US" altLang="zh-TW" sz="2200" dirty="0"/>
              <a:t>2 + 2 = 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4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2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625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13792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將第三堆糖果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重量為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2)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分配下去，只能分給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DP[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不為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-1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的部分。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167A2CE-40C5-4159-A01E-303341D3E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670043"/>
              </p:ext>
            </p:extLst>
          </p:nvPr>
        </p:nvGraphicFramePr>
        <p:xfrm>
          <a:off x="792072" y="1607240"/>
          <a:ext cx="7489808" cy="4717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36226">
                  <a:extLst>
                    <a:ext uri="{9D8B030D-6E8A-4147-A177-3AD203B41FA5}">
                      <a16:colId xmlns:a16="http://schemas.microsoft.com/office/drawing/2014/main" val="134939114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575887892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34555882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337345864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842058695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403975429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920358210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1082757151"/>
                    </a:ext>
                  </a:extLst>
                </a:gridCol>
              </a:tblGrid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j \ </a:t>
                      </a:r>
                      <a:r>
                        <a:rPr lang="en-US" altLang="zh-TW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4310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1392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21230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38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3441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7150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829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1361"/>
                  </a:ext>
                </a:extLst>
              </a:tr>
            </a:tbl>
          </a:graphicData>
        </a:graphic>
      </p:graphicFrame>
      <p:sp>
        <p:nvSpPr>
          <p:cNvPr id="10" name="矩形: 圓角 9">
            <a:extLst>
              <a:ext uri="{FF2B5EF4-FFF2-40B4-BE49-F238E27FC236}">
                <a16:creationId xmlns:a16="http://schemas.microsoft.com/office/drawing/2014/main" id="{F2FC31BD-EDB7-4530-B9C7-69AB1D425B7C}"/>
              </a:ext>
            </a:extLst>
          </p:cNvPr>
          <p:cNvSpPr/>
          <p:nvPr/>
        </p:nvSpPr>
        <p:spPr bwMode="auto">
          <a:xfrm>
            <a:off x="2483768" y="5445224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2+2+2 = 6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0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F2D649D9-8FD4-4B6C-9D41-53F5EE264FD6}"/>
              </a:ext>
            </a:extLst>
          </p:cNvPr>
          <p:cNvSpPr/>
          <p:nvPr/>
        </p:nvSpPr>
        <p:spPr bwMode="auto">
          <a:xfrm>
            <a:off x="4427984" y="4228523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2+2 = 4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66B99C08-E55E-4779-A149-BC178EDC182A}"/>
              </a:ext>
            </a:extLst>
          </p:cNvPr>
          <p:cNvSpPr/>
          <p:nvPr/>
        </p:nvSpPr>
        <p:spPr bwMode="auto">
          <a:xfrm>
            <a:off x="6276855" y="3011822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2+2 = 4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2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0D5FD366-B912-45AA-80EA-3D88CB278609}"/>
              </a:ext>
            </a:extLst>
          </p:cNvPr>
          <p:cNvSpPr/>
          <p:nvPr/>
        </p:nvSpPr>
        <p:spPr bwMode="auto">
          <a:xfrm>
            <a:off x="5134382" y="1795121"/>
            <a:ext cx="2230144" cy="121670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2+2+2 = 6</a:t>
            </a:r>
            <a:endParaRPr lang="en-US" altLang="zh-TW" sz="2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r>
              <a:rPr lang="en-US" altLang="zh-TW" sz="2200" dirty="0"/>
              <a:t>: 0</a:t>
            </a:r>
            <a:endParaRPr kumimoji="1" lang="en-US" altLang="zh-TW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6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–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sz="2200" dirty="0"/>
              <a:t>0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=</a:t>
            </a:r>
            <a:r>
              <a:rPr kumimoji="1" lang="zh-TW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1741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13792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完成所有糖果的分配後，再一一遍歷整張表，找出最大堆減去最小堆的最小值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14</a:t>
            </a:fld>
            <a:endParaRPr lang="en-US" altLang="zh-TW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167A2CE-40C5-4159-A01E-303341D3E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36458"/>
              </p:ext>
            </p:extLst>
          </p:nvPr>
        </p:nvGraphicFramePr>
        <p:xfrm>
          <a:off x="880856" y="1916832"/>
          <a:ext cx="7382288" cy="440776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22786">
                  <a:extLst>
                    <a:ext uri="{9D8B030D-6E8A-4147-A177-3AD203B41FA5}">
                      <a16:colId xmlns:a16="http://schemas.microsoft.com/office/drawing/2014/main" val="1349391147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3575887892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2345558827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3337345864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2842058695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3403975429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920358210"/>
                    </a:ext>
                  </a:extLst>
                </a:gridCol>
                <a:gridCol w="922786">
                  <a:extLst>
                    <a:ext uri="{9D8B030D-6E8A-4147-A177-3AD203B41FA5}">
                      <a16:colId xmlns:a16="http://schemas.microsoft.com/office/drawing/2014/main" val="1082757151"/>
                    </a:ext>
                  </a:extLst>
                </a:gridCol>
              </a:tblGrid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j \ </a:t>
                      </a:r>
                      <a:r>
                        <a:rPr lang="en-US" altLang="zh-TW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43109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1392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21230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381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34419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71501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8299"/>
                  </a:ext>
                </a:extLst>
              </a:tr>
              <a:tr h="550971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1361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7BAFD3C2-E91A-4890-977E-995501F2C926}"/>
              </a:ext>
            </a:extLst>
          </p:cNvPr>
          <p:cNvSpPr/>
          <p:nvPr/>
        </p:nvSpPr>
        <p:spPr bwMode="auto">
          <a:xfrm>
            <a:off x="3923928" y="1204392"/>
            <a:ext cx="266429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最小值：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1000000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801AB959-490F-469D-81EA-878204F4C5B6}"/>
              </a:ext>
            </a:extLst>
          </p:cNvPr>
          <p:cNvSpPr/>
          <p:nvPr/>
        </p:nvSpPr>
        <p:spPr bwMode="auto">
          <a:xfrm>
            <a:off x="2339752" y="2852936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6 – 0 = 6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AD7794BB-C8AB-44C0-95FE-80FEA0336D85}"/>
              </a:ext>
            </a:extLst>
          </p:cNvPr>
          <p:cNvSpPr/>
          <p:nvPr/>
        </p:nvSpPr>
        <p:spPr bwMode="auto">
          <a:xfrm>
            <a:off x="4250274" y="2848850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4 – 0 = 4</a:t>
            </a: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1BA37639-1448-4E5E-8BB2-45213A323F9F}"/>
              </a:ext>
            </a:extLst>
          </p:cNvPr>
          <p:cNvSpPr/>
          <p:nvPr/>
        </p:nvSpPr>
        <p:spPr bwMode="auto">
          <a:xfrm>
            <a:off x="6123554" y="2848850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0</a:t>
            </a:r>
          </a:p>
          <a:p>
            <a:pPr eaLnBrk="1" hangingPunct="1"/>
            <a:r>
              <a:rPr lang="en-US" altLang="zh-TW" sz="2200" dirty="0"/>
              <a:t>3: 2</a:t>
            </a:r>
          </a:p>
          <a:p>
            <a:pPr eaLnBrk="1" hangingPunct="1"/>
            <a:r>
              <a:rPr lang="en-US" altLang="zh-TW" sz="2200" dirty="0"/>
              <a:t>4 – 0 = 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TW" sz="2200" dirty="0"/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9057CFF4-EE55-4382-9418-E3B2822072D9}"/>
              </a:ext>
            </a:extLst>
          </p:cNvPr>
          <p:cNvSpPr/>
          <p:nvPr/>
        </p:nvSpPr>
        <p:spPr bwMode="auto">
          <a:xfrm>
            <a:off x="2347231" y="3935327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2</a:t>
            </a:r>
          </a:p>
          <a:p>
            <a:pPr eaLnBrk="1" hangingPunct="1"/>
            <a:r>
              <a:rPr lang="en-US" altLang="zh-TW" sz="2200" dirty="0"/>
              <a:t>3: 4</a:t>
            </a:r>
          </a:p>
          <a:p>
            <a:pPr eaLnBrk="1" hangingPunct="1"/>
            <a:r>
              <a:rPr lang="en-US" altLang="zh-TW" sz="2200" dirty="0"/>
              <a:t>4 – 0 = 4</a:t>
            </a: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5D9E59E6-B1A9-44E5-8FDD-9E869BDEA4C4}"/>
              </a:ext>
            </a:extLst>
          </p:cNvPr>
          <p:cNvSpPr/>
          <p:nvPr/>
        </p:nvSpPr>
        <p:spPr bwMode="auto">
          <a:xfrm>
            <a:off x="4265232" y="3923975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2 – 2 = 0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B9C7952B-3027-4AF5-AC57-19BBD652893E}"/>
              </a:ext>
            </a:extLst>
          </p:cNvPr>
          <p:cNvSpPr/>
          <p:nvPr/>
        </p:nvSpPr>
        <p:spPr bwMode="auto">
          <a:xfrm>
            <a:off x="7471056" y="2848850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6 – 0 = 6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94ABB42A-842B-4CD1-A63F-F031CA0E86AA}"/>
              </a:ext>
            </a:extLst>
          </p:cNvPr>
          <p:cNvSpPr/>
          <p:nvPr/>
        </p:nvSpPr>
        <p:spPr bwMode="auto">
          <a:xfrm>
            <a:off x="6183233" y="3923975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2</a:t>
            </a:r>
          </a:p>
          <a:p>
            <a:pPr eaLnBrk="1" hangingPunct="1"/>
            <a:r>
              <a:rPr lang="en-US" altLang="zh-TW" sz="2200" dirty="0"/>
              <a:t>3: 0</a:t>
            </a:r>
          </a:p>
          <a:p>
            <a:pPr eaLnBrk="1" hangingPunct="1"/>
            <a:r>
              <a:rPr lang="en-US" altLang="zh-TW" sz="2200" dirty="0"/>
              <a:t>4 – 0 = 4</a:t>
            </a: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AD8A3984-ACCD-44FB-83F1-8DE9DC86657A}"/>
              </a:ext>
            </a:extLst>
          </p:cNvPr>
          <p:cNvSpPr/>
          <p:nvPr/>
        </p:nvSpPr>
        <p:spPr bwMode="auto">
          <a:xfrm>
            <a:off x="2354710" y="5006632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4</a:t>
            </a:r>
          </a:p>
          <a:p>
            <a:pPr eaLnBrk="1" hangingPunct="1"/>
            <a:r>
              <a:rPr lang="en-US" altLang="zh-TW" sz="2200" dirty="0"/>
              <a:t>3: 2</a:t>
            </a:r>
          </a:p>
          <a:p>
            <a:pPr eaLnBrk="1" hangingPunct="1"/>
            <a:r>
              <a:rPr lang="en-US" altLang="zh-TW" sz="2200" dirty="0"/>
              <a:t>4 – 0 = 4</a:t>
            </a: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CC5863EE-528D-4721-921C-A4A34FE3144E}"/>
              </a:ext>
            </a:extLst>
          </p:cNvPr>
          <p:cNvSpPr/>
          <p:nvPr/>
        </p:nvSpPr>
        <p:spPr bwMode="auto">
          <a:xfrm>
            <a:off x="4272711" y="5013631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4</a:t>
            </a:r>
          </a:p>
          <a:p>
            <a:pPr eaLnBrk="1" hangingPunct="1"/>
            <a:r>
              <a:rPr lang="en-US" altLang="zh-TW" sz="2200" dirty="0"/>
              <a:t>3: 0</a:t>
            </a:r>
          </a:p>
          <a:p>
            <a:pPr eaLnBrk="1" hangingPunct="1"/>
            <a:r>
              <a:rPr lang="en-US" altLang="zh-TW" sz="2200" dirty="0"/>
              <a:t>4 – 0 = 4</a:t>
            </a: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5102BC3B-54A3-4FB5-9986-838451C2C7AA}"/>
              </a:ext>
            </a:extLst>
          </p:cNvPr>
          <p:cNvSpPr/>
          <p:nvPr/>
        </p:nvSpPr>
        <p:spPr bwMode="auto">
          <a:xfrm>
            <a:off x="2502925" y="5269632"/>
            <a:ext cx="1584176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2: 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3: 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200" dirty="0"/>
              <a:t>6 – 0 = 6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AC0F7D9-82D6-4C7D-954B-686192668DC2}"/>
              </a:ext>
            </a:extLst>
          </p:cNvPr>
          <p:cNvSpPr/>
          <p:nvPr/>
        </p:nvSpPr>
        <p:spPr bwMode="auto">
          <a:xfrm>
            <a:off x="3923928" y="1218576"/>
            <a:ext cx="266429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最小值：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E56E23-3D2B-48C0-879C-2D4F6577B193}"/>
              </a:ext>
            </a:extLst>
          </p:cNvPr>
          <p:cNvSpPr/>
          <p:nvPr/>
        </p:nvSpPr>
        <p:spPr bwMode="auto">
          <a:xfrm>
            <a:off x="3923928" y="1211657"/>
            <a:ext cx="266429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最小值：</a:t>
            </a:r>
            <a:r>
              <a:rPr lang="en-US" altLang="zh-TW" dirty="0"/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0A5E2FD-756A-45F5-B007-389E9C88C9C6}"/>
              </a:ext>
            </a:extLst>
          </p:cNvPr>
          <p:cNvSpPr/>
          <p:nvPr/>
        </p:nvSpPr>
        <p:spPr bwMode="auto">
          <a:xfrm>
            <a:off x="3920597" y="1206744"/>
            <a:ext cx="2664296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最小值：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239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74EE556-CD8B-496D-9ED5-35CFFC5A8F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</p:spPr>
            <p:txBody>
              <a:bodyPr/>
              <a:lstStyle/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本題給定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的範圍為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≤32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，每堆糖果重量範圍為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，測資共有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筆。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使用暴力法把所有的組合全部拿出來一一嘗試，結果會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TLE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。複雜度為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O(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使用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DP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來記錄每個人所拿到的糖果總重，少去大量重複計算的部分，相比暴力法快速許多。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</a:rPr>
                  <a:t>假設糖果總重為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nary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，複雜度為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TNC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74EE556-CD8B-496D-9ED5-35CFFC5A8F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  <a:blipFill>
                <a:blip r:embed="rId2"/>
                <a:stretch>
                  <a:fillRect l="-153" t="-1537" r="-3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793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	(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本題共有兩組測資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)</a:t>
            </a:r>
            <a:br>
              <a:rPr lang="zh-TW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3	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第一組：有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堆糖果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br>
              <a:rPr lang="zh-TW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2 2 2	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分別重量為：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2	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第二組：有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堆糖果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3 4	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分別重量為：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Case 1: 0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Case 2: 4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49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5F4B3-BA16-4DAD-BDBD-CF8CDF8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99C4244-FC42-47C7-9D50-FFD92753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堆，重量分別為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，共有下列幾種分法：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447793-3ED2-4731-8CD2-0E36061A5C4A}"/>
              </a:ext>
            </a:extLst>
          </p:cNvPr>
          <p:cNvSpPr/>
          <p:nvPr/>
        </p:nvSpPr>
        <p:spPr bwMode="auto">
          <a:xfrm>
            <a:off x="539552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9C3950-4347-42FD-95B1-B7013B3C7781}"/>
              </a:ext>
            </a:extLst>
          </p:cNvPr>
          <p:cNvSpPr txBox="1"/>
          <p:nvPr/>
        </p:nvSpPr>
        <p:spPr>
          <a:xfrm>
            <a:off x="655434" y="3221360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F1E282-29C8-4F76-903B-AE3CEDAC638F}"/>
              </a:ext>
            </a:extLst>
          </p:cNvPr>
          <p:cNvSpPr txBox="1"/>
          <p:nvPr/>
        </p:nvSpPr>
        <p:spPr>
          <a:xfrm>
            <a:off x="1879570" y="322135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3560FBC-7744-43E9-B9C3-BC87DC2EB4C0}"/>
              </a:ext>
            </a:extLst>
          </p:cNvPr>
          <p:cNvSpPr txBox="1"/>
          <p:nvPr/>
        </p:nvSpPr>
        <p:spPr>
          <a:xfrm>
            <a:off x="310370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F0F9A3-C576-48DF-A737-57542765C97C}"/>
              </a:ext>
            </a:extLst>
          </p:cNvPr>
          <p:cNvSpPr/>
          <p:nvPr/>
        </p:nvSpPr>
        <p:spPr bwMode="auto">
          <a:xfrm>
            <a:off x="539579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3DA0CD2-FEFF-4C10-8874-CB90A0CD1E18}"/>
              </a:ext>
            </a:extLst>
          </p:cNvPr>
          <p:cNvSpPr/>
          <p:nvPr/>
        </p:nvSpPr>
        <p:spPr bwMode="auto">
          <a:xfrm>
            <a:off x="539552" y="1340768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533631-7416-49EE-AE44-AB1ECDB1B830}"/>
              </a:ext>
            </a:extLst>
          </p:cNvPr>
          <p:cNvSpPr/>
          <p:nvPr/>
        </p:nvSpPr>
        <p:spPr bwMode="auto">
          <a:xfrm>
            <a:off x="5691516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C29643-ACE7-407C-8642-C4E49BBE0170}"/>
              </a:ext>
            </a:extLst>
          </p:cNvPr>
          <p:cNvSpPr txBox="1"/>
          <p:nvPr/>
        </p:nvSpPr>
        <p:spPr>
          <a:xfrm>
            <a:off x="461139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256A5B-2526-4569-A1D8-C244887A1F06}"/>
              </a:ext>
            </a:extLst>
          </p:cNvPr>
          <p:cNvSpPr txBox="1"/>
          <p:nvPr/>
        </p:nvSpPr>
        <p:spPr>
          <a:xfrm>
            <a:off x="5835532" y="322135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CC2131-5157-43B8-AC7F-433B32FDA4CB}"/>
              </a:ext>
            </a:extLst>
          </p:cNvPr>
          <p:cNvSpPr txBox="1"/>
          <p:nvPr/>
        </p:nvSpPr>
        <p:spPr>
          <a:xfrm>
            <a:off x="7059668" y="3221352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18F722-3805-4E7A-A5EA-F116412B3247}"/>
              </a:ext>
            </a:extLst>
          </p:cNvPr>
          <p:cNvSpPr/>
          <p:nvPr/>
        </p:nvSpPr>
        <p:spPr bwMode="auto">
          <a:xfrm>
            <a:off x="5691543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604EF9-F0C6-4BB1-93B7-30EF02368219}"/>
              </a:ext>
            </a:extLst>
          </p:cNvPr>
          <p:cNvSpPr/>
          <p:nvPr/>
        </p:nvSpPr>
        <p:spPr bwMode="auto">
          <a:xfrm>
            <a:off x="5691516" y="1340768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6AB2FAF-7E75-44A5-99CB-8E512A40D786}"/>
              </a:ext>
            </a:extLst>
          </p:cNvPr>
          <p:cNvSpPr/>
          <p:nvPr/>
        </p:nvSpPr>
        <p:spPr bwMode="auto">
          <a:xfrm>
            <a:off x="2959663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C4825F2-F482-4802-A33D-931C00AA1E13}"/>
              </a:ext>
            </a:extLst>
          </p:cNvPr>
          <p:cNvSpPr txBox="1"/>
          <p:nvPr/>
        </p:nvSpPr>
        <p:spPr>
          <a:xfrm>
            <a:off x="655407" y="5867449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F64F56B8-627D-4A94-8F5B-472FC337756F}"/>
              </a:ext>
            </a:extLst>
          </p:cNvPr>
          <p:cNvSpPr txBox="1"/>
          <p:nvPr/>
        </p:nvSpPr>
        <p:spPr>
          <a:xfrm>
            <a:off x="1879543" y="586744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AE6DBB10-DB87-4C18-86E3-B7F3A23CE8DF}"/>
              </a:ext>
            </a:extLst>
          </p:cNvPr>
          <p:cNvSpPr txBox="1"/>
          <p:nvPr/>
        </p:nvSpPr>
        <p:spPr>
          <a:xfrm>
            <a:off x="3103679" y="5867445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6CA205A-1786-4326-80AE-FFF2149CE0A0}"/>
              </a:ext>
            </a:extLst>
          </p:cNvPr>
          <p:cNvSpPr/>
          <p:nvPr/>
        </p:nvSpPr>
        <p:spPr bwMode="auto">
          <a:xfrm>
            <a:off x="2959690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0C0D57FF-D6C7-4339-A3A0-91908283C51F}"/>
              </a:ext>
            </a:extLst>
          </p:cNvPr>
          <p:cNvSpPr/>
          <p:nvPr/>
        </p:nvSpPr>
        <p:spPr bwMode="auto">
          <a:xfrm>
            <a:off x="2959663" y="4030515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115ECC9-7315-4F19-8887-5988E6CF8135}"/>
              </a:ext>
            </a:extLst>
          </p:cNvPr>
          <p:cNvSpPr/>
          <p:nvPr/>
        </p:nvSpPr>
        <p:spPr bwMode="auto">
          <a:xfrm>
            <a:off x="453335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3FEE683-E324-452A-8D77-FF9B75F05460}"/>
              </a:ext>
            </a:extLst>
          </p:cNvPr>
          <p:cNvSpPr txBox="1"/>
          <p:nvPr/>
        </p:nvSpPr>
        <p:spPr>
          <a:xfrm>
            <a:off x="4649233" y="591110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29C0627-44C9-4E4F-90DF-92D0CEA8CCAB}"/>
              </a:ext>
            </a:extLst>
          </p:cNvPr>
          <p:cNvSpPr txBox="1"/>
          <p:nvPr/>
        </p:nvSpPr>
        <p:spPr>
          <a:xfrm>
            <a:off x="5873369" y="5911104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01E7117-83B2-4359-BEF0-A9C034F9FD70}"/>
              </a:ext>
            </a:extLst>
          </p:cNvPr>
          <p:cNvSpPr txBox="1"/>
          <p:nvPr/>
        </p:nvSpPr>
        <p:spPr>
          <a:xfrm>
            <a:off x="7097505" y="591110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3274AB3-EBC3-43B6-80D0-0FB1122B18E9}"/>
              </a:ext>
            </a:extLst>
          </p:cNvPr>
          <p:cNvSpPr/>
          <p:nvPr/>
        </p:nvSpPr>
        <p:spPr bwMode="auto">
          <a:xfrm>
            <a:off x="4533378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F63970AA-88FC-4D6D-B69C-5339337CE7AA}"/>
              </a:ext>
            </a:extLst>
          </p:cNvPr>
          <p:cNvSpPr/>
          <p:nvPr/>
        </p:nvSpPr>
        <p:spPr bwMode="auto">
          <a:xfrm>
            <a:off x="5763524" y="5177410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108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5F4B3-BA16-4DAD-BDBD-CF8CDF8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99C4244-FC42-47C7-9D50-FFD92753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堆，重量分別為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，共有下列幾種分法：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447793-3ED2-4731-8CD2-0E36061A5C4A}"/>
              </a:ext>
            </a:extLst>
          </p:cNvPr>
          <p:cNvSpPr/>
          <p:nvPr/>
        </p:nvSpPr>
        <p:spPr bwMode="auto">
          <a:xfrm>
            <a:off x="539552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9C3950-4347-42FD-95B1-B7013B3C7781}"/>
              </a:ext>
            </a:extLst>
          </p:cNvPr>
          <p:cNvSpPr txBox="1"/>
          <p:nvPr/>
        </p:nvSpPr>
        <p:spPr>
          <a:xfrm>
            <a:off x="655434" y="3221360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F1E282-29C8-4F76-903B-AE3CEDAC638F}"/>
              </a:ext>
            </a:extLst>
          </p:cNvPr>
          <p:cNvSpPr txBox="1"/>
          <p:nvPr/>
        </p:nvSpPr>
        <p:spPr>
          <a:xfrm>
            <a:off x="1879570" y="322135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3560FBC-7744-43E9-B9C3-BC87DC2EB4C0}"/>
              </a:ext>
            </a:extLst>
          </p:cNvPr>
          <p:cNvSpPr txBox="1"/>
          <p:nvPr/>
        </p:nvSpPr>
        <p:spPr>
          <a:xfrm>
            <a:off x="310370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F0F9A3-C576-48DF-A737-57542765C97C}"/>
              </a:ext>
            </a:extLst>
          </p:cNvPr>
          <p:cNvSpPr/>
          <p:nvPr/>
        </p:nvSpPr>
        <p:spPr bwMode="auto">
          <a:xfrm>
            <a:off x="539552" y="19174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3DA0CD2-FEFF-4C10-8874-CB90A0CD1E18}"/>
              </a:ext>
            </a:extLst>
          </p:cNvPr>
          <p:cNvSpPr/>
          <p:nvPr/>
        </p:nvSpPr>
        <p:spPr bwMode="auto">
          <a:xfrm>
            <a:off x="2959663" y="2488378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533631-7416-49EE-AE44-AB1ECDB1B830}"/>
              </a:ext>
            </a:extLst>
          </p:cNvPr>
          <p:cNvSpPr/>
          <p:nvPr/>
        </p:nvSpPr>
        <p:spPr bwMode="auto">
          <a:xfrm>
            <a:off x="5691516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C29643-ACE7-407C-8642-C4E49BBE0170}"/>
              </a:ext>
            </a:extLst>
          </p:cNvPr>
          <p:cNvSpPr txBox="1"/>
          <p:nvPr/>
        </p:nvSpPr>
        <p:spPr>
          <a:xfrm>
            <a:off x="461139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256A5B-2526-4569-A1D8-C244887A1F06}"/>
              </a:ext>
            </a:extLst>
          </p:cNvPr>
          <p:cNvSpPr txBox="1"/>
          <p:nvPr/>
        </p:nvSpPr>
        <p:spPr>
          <a:xfrm>
            <a:off x="5835532" y="322135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CC2131-5157-43B8-AC7F-433B32FDA4CB}"/>
              </a:ext>
            </a:extLst>
          </p:cNvPr>
          <p:cNvSpPr txBox="1"/>
          <p:nvPr/>
        </p:nvSpPr>
        <p:spPr>
          <a:xfrm>
            <a:off x="7059668" y="3221352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18F722-3805-4E7A-A5EA-F116412B3247}"/>
              </a:ext>
            </a:extLst>
          </p:cNvPr>
          <p:cNvSpPr/>
          <p:nvPr/>
        </p:nvSpPr>
        <p:spPr bwMode="auto">
          <a:xfrm>
            <a:off x="5691543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604EF9-F0C6-4BB1-93B7-30EF02368219}"/>
              </a:ext>
            </a:extLst>
          </p:cNvPr>
          <p:cNvSpPr/>
          <p:nvPr/>
        </p:nvSpPr>
        <p:spPr bwMode="auto">
          <a:xfrm>
            <a:off x="4549597" y="2494675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6AB2FAF-7E75-44A5-99CB-8E512A40D786}"/>
              </a:ext>
            </a:extLst>
          </p:cNvPr>
          <p:cNvSpPr/>
          <p:nvPr/>
        </p:nvSpPr>
        <p:spPr bwMode="auto">
          <a:xfrm>
            <a:off x="2959663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C4825F2-F482-4802-A33D-931C00AA1E13}"/>
              </a:ext>
            </a:extLst>
          </p:cNvPr>
          <p:cNvSpPr txBox="1"/>
          <p:nvPr/>
        </p:nvSpPr>
        <p:spPr>
          <a:xfrm>
            <a:off x="655407" y="5867449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F64F56B8-627D-4A94-8F5B-472FC337756F}"/>
              </a:ext>
            </a:extLst>
          </p:cNvPr>
          <p:cNvSpPr txBox="1"/>
          <p:nvPr/>
        </p:nvSpPr>
        <p:spPr>
          <a:xfrm>
            <a:off x="1879543" y="586744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AE6DBB10-DB87-4C18-86E3-B7F3A23CE8DF}"/>
              </a:ext>
            </a:extLst>
          </p:cNvPr>
          <p:cNvSpPr txBox="1"/>
          <p:nvPr/>
        </p:nvSpPr>
        <p:spPr>
          <a:xfrm>
            <a:off x="3103679" y="5867445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6CA205A-1786-4326-80AE-FFF2149CE0A0}"/>
              </a:ext>
            </a:extLst>
          </p:cNvPr>
          <p:cNvSpPr/>
          <p:nvPr/>
        </p:nvSpPr>
        <p:spPr bwMode="auto">
          <a:xfrm>
            <a:off x="176246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0C0D57FF-D6C7-4339-A3A0-91908283C51F}"/>
              </a:ext>
            </a:extLst>
          </p:cNvPr>
          <p:cNvSpPr/>
          <p:nvPr/>
        </p:nvSpPr>
        <p:spPr bwMode="auto">
          <a:xfrm>
            <a:off x="1762434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115ECC9-7315-4F19-8887-5988E6CF8135}"/>
              </a:ext>
            </a:extLst>
          </p:cNvPr>
          <p:cNvSpPr/>
          <p:nvPr/>
        </p:nvSpPr>
        <p:spPr bwMode="auto">
          <a:xfrm>
            <a:off x="453335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3FEE683-E324-452A-8D77-FF9B75F05460}"/>
              </a:ext>
            </a:extLst>
          </p:cNvPr>
          <p:cNvSpPr txBox="1"/>
          <p:nvPr/>
        </p:nvSpPr>
        <p:spPr>
          <a:xfrm>
            <a:off x="4649233" y="591110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29C0627-44C9-4E4F-90DF-92D0CEA8CCAB}"/>
              </a:ext>
            </a:extLst>
          </p:cNvPr>
          <p:cNvSpPr txBox="1"/>
          <p:nvPr/>
        </p:nvSpPr>
        <p:spPr>
          <a:xfrm>
            <a:off x="5873369" y="5911104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01E7117-83B2-4359-BEF0-A9C034F9FD70}"/>
              </a:ext>
            </a:extLst>
          </p:cNvPr>
          <p:cNvSpPr txBox="1"/>
          <p:nvPr/>
        </p:nvSpPr>
        <p:spPr>
          <a:xfrm>
            <a:off x="7097505" y="591110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3274AB3-EBC3-43B6-80D0-0FB1122B18E9}"/>
              </a:ext>
            </a:extLst>
          </p:cNvPr>
          <p:cNvSpPr/>
          <p:nvPr/>
        </p:nvSpPr>
        <p:spPr bwMode="auto">
          <a:xfrm>
            <a:off x="700074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F63970AA-88FC-4D6D-B69C-5339337CE7AA}"/>
              </a:ext>
            </a:extLst>
          </p:cNvPr>
          <p:cNvSpPr/>
          <p:nvPr/>
        </p:nvSpPr>
        <p:spPr bwMode="auto">
          <a:xfrm>
            <a:off x="7000741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231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5F4B3-BA16-4DAD-BDBD-CF8CDF8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99C4244-FC42-47C7-9D50-FFD92753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堆，重量分別為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，共有下列幾種分法：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447793-3ED2-4731-8CD2-0E36061A5C4A}"/>
              </a:ext>
            </a:extLst>
          </p:cNvPr>
          <p:cNvSpPr/>
          <p:nvPr/>
        </p:nvSpPr>
        <p:spPr bwMode="auto">
          <a:xfrm>
            <a:off x="1807535" y="24883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9C3950-4347-42FD-95B1-B7013B3C7781}"/>
              </a:ext>
            </a:extLst>
          </p:cNvPr>
          <p:cNvSpPr txBox="1"/>
          <p:nvPr/>
        </p:nvSpPr>
        <p:spPr>
          <a:xfrm>
            <a:off x="655434" y="3221360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F1E282-29C8-4F76-903B-AE3CEDAC638F}"/>
              </a:ext>
            </a:extLst>
          </p:cNvPr>
          <p:cNvSpPr txBox="1"/>
          <p:nvPr/>
        </p:nvSpPr>
        <p:spPr>
          <a:xfrm>
            <a:off x="1879570" y="322135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3560FBC-7744-43E9-B9C3-BC87DC2EB4C0}"/>
              </a:ext>
            </a:extLst>
          </p:cNvPr>
          <p:cNvSpPr txBox="1"/>
          <p:nvPr/>
        </p:nvSpPr>
        <p:spPr>
          <a:xfrm>
            <a:off x="310370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F0F9A3-C576-48DF-A737-57542765C97C}"/>
              </a:ext>
            </a:extLst>
          </p:cNvPr>
          <p:cNvSpPr/>
          <p:nvPr/>
        </p:nvSpPr>
        <p:spPr bwMode="auto">
          <a:xfrm>
            <a:off x="2959690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3DA0CD2-FEFF-4C10-8874-CB90A0CD1E18}"/>
              </a:ext>
            </a:extLst>
          </p:cNvPr>
          <p:cNvSpPr/>
          <p:nvPr/>
        </p:nvSpPr>
        <p:spPr bwMode="auto">
          <a:xfrm>
            <a:off x="2959663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533631-7416-49EE-AE44-AB1ECDB1B830}"/>
              </a:ext>
            </a:extLst>
          </p:cNvPr>
          <p:cNvSpPr/>
          <p:nvPr/>
        </p:nvSpPr>
        <p:spPr bwMode="auto">
          <a:xfrm>
            <a:off x="5691516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C29643-ACE7-407C-8642-C4E49BBE0170}"/>
              </a:ext>
            </a:extLst>
          </p:cNvPr>
          <p:cNvSpPr txBox="1"/>
          <p:nvPr/>
        </p:nvSpPr>
        <p:spPr>
          <a:xfrm>
            <a:off x="461139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256A5B-2526-4569-A1D8-C244887A1F06}"/>
              </a:ext>
            </a:extLst>
          </p:cNvPr>
          <p:cNvSpPr txBox="1"/>
          <p:nvPr/>
        </p:nvSpPr>
        <p:spPr>
          <a:xfrm>
            <a:off x="5835532" y="322135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CC2131-5157-43B8-AC7F-433B32FDA4CB}"/>
              </a:ext>
            </a:extLst>
          </p:cNvPr>
          <p:cNvSpPr txBox="1"/>
          <p:nvPr/>
        </p:nvSpPr>
        <p:spPr>
          <a:xfrm>
            <a:off x="7059668" y="3221352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18F722-3805-4E7A-A5EA-F116412B3247}"/>
              </a:ext>
            </a:extLst>
          </p:cNvPr>
          <p:cNvSpPr/>
          <p:nvPr/>
        </p:nvSpPr>
        <p:spPr bwMode="auto">
          <a:xfrm>
            <a:off x="6953489" y="2488374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604EF9-F0C6-4BB1-93B7-30EF02368219}"/>
              </a:ext>
            </a:extLst>
          </p:cNvPr>
          <p:cNvSpPr/>
          <p:nvPr/>
        </p:nvSpPr>
        <p:spPr bwMode="auto">
          <a:xfrm>
            <a:off x="4533351" y="24883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030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5F4B3-BA16-4DAD-BDBD-CF8CDF8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99C4244-FC42-47C7-9D50-FFD92753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分完後，本題所求結果為：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447793-3ED2-4731-8CD2-0E36061A5C4A}"/>
              </a:ext>
            </a:extLst>
          </p:cNvPr>
          <p:cNvSpPr/>
          <p:nvPr/>
        </p:nvSpPr>
        <p:spPr bwMode="auto">
          <a:xfrm>
            <a:off x="539552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9C3950-4347-42FD-95B1-B7013B3C7781}"/>
              </a:ext>
            </a:extLst>
          </p:cNvPr>
          <p:cNvSpPr txBox="1"/>
          <p:nvPr/>
        </p:nvSpPr>
        <p:spPr>
          <a:xfrm>
            <a:off x="655434" y="3221360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F1E282-29C8-4F76-903B-AE3CEDAC638F}"/>
              </a:ext>
            </a:extLst>
          </p:cNvPr>
          <p:cNvSpPr txBox="1"/>
          <p:nvPr/>
        </p:nvSpPr>
        <p:spPr>
          <a:xfrm>
            <a:off x="1879570" y="322135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3560FBC-7744-43E9-B9C3-BC87DC2EB4C0}"/>
              </a:ext>
            </a:extLst>
          </p:cNvPr>
          <p:cNvSpPr txBox="1"/>
          <p:nvPr/>
        </p:nvSpPr>
        <p:spPr>
          <a:xfrm>
            <a:off x="310370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F0F9A3-C576-48DF-A737-57542765C97C}"/>
              </a:ext>
            </a:extLst>
          </p:cNvPr>
          <p:cNvSpPr/>
          <p:nvPr/>
        </p:nvSpPr>
        <p:spPr bwMode="auto">
          <a:xfrm>
            <a:off x="539579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3DA0CD2-FEFF-4C10-8874-CB90A0CD1E18}"/>
              </a:ext>
            </a:extLst>
          </p:cNvPr>
          <p:cNvSpPr/>
          <p:nvPr/>
        </p:nvSpPr>
        <p:spPr bwMode="auto">
          <a:xfrm>
            <a:off x="539552" y="1340768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533631-7416-49EE-AE44-AB1ECDB1B830}"/>
              </a:ext>
            </a:extLst>
          </p:cNvPr>
          <p:cNvSpPr/>
          <p:nvPr/>
        </p:nvSpPr>
        <p:spPr bwMode="auto">
          <a:xfrm>
            <a:off x="5691516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C29643-ACE7-407C-8642-C4E49BBE0170}"/>
              </a:ext>
            </a:extLst>
          </p:cNvPr>
          <p:cNvSpPr txBox="1"/>
          <p:nvPr/>
        </p:nvSpPr>
        <p:spPr>
          <a:xfrm>
            <a:off x="461139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256A5B-2526-4569-A1D8-C244887A1F06}"/>
              </a:ext>
            </a:extLst>
          </p:cNvPr>
          <p:cNvSpPr txBox="1"/>
          <p:nvPr/>
        </p:nvSpPr>
        <p:spPr>
          <a:xfrm>
            <a:off x="5835532" y="322135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CC2131-5157-43B8-AC7F-433B32FDA4CB}"/>
              </a:ext>
            </a:extLst>
          </p:cNvPr>
          <p:cNvSpPr txBox="1"/>
          <p:nvPr/>
        </p:nvSpPr>
        <p:spPr>
          <a:xfrm>
            <a:off x="7059668" y="3221352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18F722-3805-4E7A-A5EA-F116412B3247}"/>
              </a:ext>
            </a:extLst>
          </p:cNvPr>
          <p:cNvSpPr/>
          <p:nvPr/>
        </p:nvSpPr>
        <p:spPr bwMode="auto">
          <a:xfrm>
            <a:off x="5691543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604EF9-F0C6-4BB1-93B7-30EF02368219}"/>
              </a:ext>
            </a:extLst>
          </p:cNvPr>
          <p:cNvSpPr/>
          <p:nvPr/>
        </p:nvSpPr>
        <p:spPr bwMode="auto">
          <a:xfrm>
            <a:off x="5691516" y="1340768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6AB2FAF-7E75-44A5-99CB-8E512A40D786}"/>
              </a:ext>
            </a:extLst>
          </p:cNvPr>
          <p:cNvSpPr/>
          <p:nvPr/>
        </p:nvSpPr>
        <p:spPr bwMode="auto">
          <a:xfrm>
            <a:off x="2959663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C4825F2-F482-4802-A33D-931C00AA1E13}"/>
              </a:ext>
            </a:extLst>
          </p:cNvPr>
          <p:cNvSpPr txBox="1"/>
          <p:nvPr/>
        </p:nvSpPr>
        <p:spPr>
          <a:xfrm>
            <a:off x="655407" y="5867449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F64F56B8-627D-4A94-8F5B-472FC337756F}"/>
              </a:ext>
            </a:extLst>
          </p:cNvPr>
          <p:cNvSpPr txBox="1"/>
          <p:nvPr/>
        </p:nvSpPr>
        <p:spPr>
          <a:xfrm>
            <a:off x="1879543" y="586744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AE6DBB10-DB87-4C18-86E3-B7F3A23CE8DF}"/>
              </a:ext>
            </a:extLst>
          </p:cNvPr>
          <p:cNvSpPr txBox="1"/>
          <p:nvPr/>
        </p:nvSpPr>
        <p:spPr>
          <a:xfrm>
            <a:off x="3103679" y="5867445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6CA205A-1786-4326-80AE-FFF2149CE0A0}"/>
              </a:ext>
            </a:extLst>
          </p:cNvPr>
          <p:cNvSpPr/>
          <p:nvPr/>
        </p:nvSpPr>
        <p:spPr bwMode="auto">
          <a:xfrm>
            <a:off x="2959690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0C0D57FF-D6C7-4339-A3A0-91908283C51F}"/>
              </a:ext>
            </a:extLst>
          </p:cNvPr>
          <p:cNvSpPr/>
          <p:nvPr/>
        </p:nvSpPr>
        <p:spPr bwMode="auto">
          <a:xfrm>
            <a:off x="2959663" y="4030515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115ECC9-7315-4F19-8887-5988E6CF8135}"/>
              </a:ext>
            </a:extLst>
          </p:cNvPr>
          <p:cNvSpPr/>
          <p:nvPr/>
        </p:nvSpPr>
        <p:spPr bwMode="auto">
          <a:xfrm>
            <a:off x="453335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3FEE683-E324-452A-8D77-FF9B75F05460}"/>
              </a:ext>
            </a:extLst>
          </p:cNvPr>
          <p:cNvSpPr txBox="1"/>
          <p:nvPr/>
        </p:nvSpPr>
        <p:spPr>
          <a:xfrm>
            <a:off x="4649233" y="591110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29C0627-44C9-4E4F-90DF-92D0CEA8CCAB}"/>
              </a:ext>
            </a:extLst>
          </p:cNvPr>
          <p:cNvSpPr txBox="1"/>
          <p:nvPr/>
        </p:nvSpPr>
        <p:spPr>
          <a:xfrm>
            <a:off x="5873369" y="5911104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01E7117-83B2-4359-BEF0-A9C034F9FD70}"/>
              </a:ext>
            </a:extLst>
          </p:cNvPr>
          <p:cNvSpPr txBox="1"/>
          <p:nvPr/>
        </p:nvSpPr>
        <p:spPr>
          <a:xfrm>
            <a:off x="7097505" y="591110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3274AB3-EBC3-43B6-80D0-0FB1122B18E9}"/>
              </a:ext>
            </a:extLst>
          </p:cNvPr>
          <p:cNvSpPr/>
          <p:nvPr/>
        </p:nvSpPr>
        <p:spPr bwMode="auto">
          <a:xfrm>
            <a:off x="4533378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F63970AA-88FC-4D6D-B69C-5339337CE7AA}"/>
              </a:ext>
            </a:extLst>
          </p:cNvPr>
          <p:cNvSpPr/>
          <p:nvPr/>
        </p:nvSpPr>
        <p:spPr bwMode="auto">
          <a:xfrm>
            <a:off x="5763524" y="5177410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F5781BD-423A-4424-902D-81F065B7E3B4}"/>
              </a:ext>
            </a:extLst>
          </p:cNvPr>
          <p:cNvSpPr txBox="1"/>
          <p:nvPr/>
        </p:nvSpPr>
        <p:spPr>
          <a:xfrm>
            <a:off x="2766083" y="1677801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6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6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6</a:t>
            </a:r>
            <a:endParaRPr lang="zh-TW" altLang="en-US" sz="220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AC3B413F-4858-4FC5-8C89-D6FB91A696E2}"/>
              </a:ext>
            </a:extLst>
          </p:cNvPr>
          <p:cNvSpPr txBox="1"/>
          <p:nvPr/>
        </p:nvSpPr>
        <p:spPr>
          <a:xfrm>
            <a:off x="6940886" y="1672932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6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6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6</a:t>
            </a:r>
            <a:endParaRPr lang="zh-TW" altLang="en-US" sz="2200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92B482A7-5DD7-4EEE-BABE-021F77DF8745}"/>
              </a:ext>
            </a:extLst>
          </p:cNvPr>
          <p:cNvSpPr txBox="1"/>
          <p:nvPr/>
        </p:nvSpPr>
        <p:spPr>
          <a:xfrm>
            <a:off x="755576" y="4221236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6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6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6</a:t>
            </a:r>
            <a:endParaRPr lang="zh-TW" altLang="en-US" sz="2200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DC1E07B-68FD-4318-A285-962E9580F6AB}"/>
              </a:ext>
            </a:extLst>
          </p:cNvPr>
          <p:cNvSpPr txBox="1"/>
          <p:nvPr/>
        </p:nvSpPr>
        <p:spPr>
          <a:xfrm>
            <a:off x="6781800" y="4340613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4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4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4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24205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5F4B3-BA16-4DAD-BDBD-CF8CDF8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99C4244-FC42-47C7-9D50-FFD92753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分完後，本題所求結果為：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447793-3ED2-4731-8CD2-0E36061A5C4A}"/>
              </a:ext>
            </a:extLst>
          </p:cNvPr>
          <p:cNvSpPr/>
          <p:nvPr/>
        </p:nvSpPr>
        <p:spPr bwMode="auto">
          <a:xfrm>
            <a:off x="539552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9C3950-4347-42FD-95B1-B7013B3C7781}"/>
              </a:ext>
            </a:extLst>
          </p:cNvPr>
          <p:cNvSpPr txBox="1"/>
          <p:nvPr/>
        </p:nvSpPr>
        <p:spPr>
          <a:xfrm>
            <a:off x="655434" y="3221360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F1E282-29C8-4F76-903B-AE3CEDAC638F}"/>
              </a:ext>
            </a:extLst>
          </p:cNvPr>
          <p:cNvSpPr txBox="1"/>
          <p:nvPr/>
        </p:nvSpPr>
        <p:spPr>
          <a:xfrm>
            <a:off x="1879570" y="322135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3560FBC-7744-43E9-B9C3-BC87DC2EB4C0}"/>
              </a:ext>
            </a:extLst>
          </p:cNvPr>
          <p:cNvSpPr txBox="1"/>
          <p:nvPr/>
        </p:nvSpPr>
        <p:spPr>
          <a:xfrm>
            <a:off x="310370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F0F9A3-C576-48DF-A737-57542765C97C}"/>
              </a:ext>
            </a:extLst>
          </p:cNvPr>
          <p:cNvSpPr/>
          <p:nvPr/>
        </p:nvSpPr>
        <p:spPr bwMode="auto">
          <a:xfrm>
            <a:off x="539552" y="19174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3DA0CD2-FEFF-4C10-8874-CB90A0CD1E18}"/>
              </a:ext>
            </a:extLst>
          </p:cNvPr>
          <p:cNvSpPr/>
          <p:nvPr/>
        </p:nvSpPr>
        <p:spPr bwMode="auto">
          <a:xfrm>
            <a:off x="2959663" y="2488378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533631-7416-49EE-AE44-AB1ECDB1B830}"/>
              </a:ext>
            </a:extLst>
          </p:cNvPr>
          <p:cNvSpPr/>
          <p:nvPr/>
        </p:nvSpPr>
        <p:spPr bwMode="auto">
          <a:xfrm>
            <a:off x="5691516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C29643-ACE7-407C-8642-C4E49BBE0170}"/>
              </a:ext>
            </a:extLst>
          </p:cNvPr>
          <p:cNvSpPr txBox="1"/>
          <p:nvPr/>
        </p:nvSpPr>
        <p:spPr>
          <a:xfrm>
            <a:off x="461139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256A5B-2526-4569-A1D8-C244887A1F06}"/>
              </a:ext>
            </a:extLst>
          </p:cNvPr>
          <p:cNvSpPr txBox="1"/>
          <p:nvPr/>
        </p:nvSpPr>
        <p:spPr>
          <a:xfrm>
            <a:off x="5835532" y="322135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CC2131-5157-43B8-AC7F-433B32FDA4CB}"/>
              </a:ext>
            </a:extLst>
          </p:cNvPr>
          <p:cNvSpPr txBox="1"/>
          <p:nvPr/>
        </p:nvSpPr>
        <p:spPr>
          <a:xfrm>
            <a:off x="7059668" y="3221352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18F722-3805-4E7A-A5EA-F116412B3247}"/>
              </a:ext>
            </a:extLst>
          </p:cNvPr>
          <p:cNvSpPr/>
          <p:nvPr/>
        </p:nvSpPr>
        <p:spPr bwMode="auto">
          <a:xfrm>
            <a:off x="5691543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604EF9-F0C6-4BB1-93B7-30EF02368219}"/>
              </a:ext>
            </a:extLst>
          </p:cNvPr>
          <p:cNvSpPr/>
          <p:nvPr/>
        </p:nvSpPr>
        <p:spPr bwMode="auto">
          <a:xfrm>
            <a:off x="4549597" y="2494675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6AB2FAF-7E75-44A5-99CB-8E512A40D786}"/>
              </a:ext>
            </a:extLst>
          </p:cNvPr>
          <p:cNvSpPr/>
          <p:nvPr/>
        </p:nvSpPr>
        <p:spPr bwMode="auto">
          <a:xfrm>
            <a:off x="2959663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C4825F2-F482-4802-A33D-931C00AA1E13}"/>
              </a:ext>
            </a:extLst>
          </p:cNvPr>
          <p:cNvSpPr txBox="1"/>
          <p:nvPr/>
        </p:nvSpPr>
        <p:spPr>
          <a:xfrm>
            <a:off x="655407" y="5867449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F64F56B8-627D-4A94-8F5B-472FC337756F}"/>
              </a:ext>
            </a:extLst>
          </p:cNvPr>
          <p:cNvSpPr txBox="1"/>
          <p:nvPr/>
        </p:nvSpPr>
        <p:spPr>
          <a:xfrm>
            <a:off x="1879543" y="586744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AE6DBB10-DB87-4C18-86E3-B7F3A23CE8DF}"/>
              </a:ext>
            </a:extLst>
          </p:cNvPr>
          <p:cNvSpPr txBox="1"/>
          <p:nvPr/>
        </p:nvSpPr>
        <p:spPr>
          <a:xfrm>
            <a:off x="3103679" y="5867445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6CA205A-1786-4326-80AE-FFF2149CE0A0}"/>
              </a:ext>
            </a:extLst>
          </p:cNvPr>
          <p:cNvSpPr/>
          <p:nvPr/>
        </p:nvSpPr>
        <p:spPr bwMode="auto">
          <a:xfrm>
            <a:off x="176246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0C0D57FF-D6C7-4339-A3A0-91908283C51F}"/>
              </a:ext>
            </a:extLst>
          </p:cNvPr>
          <p:cNvSpPr/>
          <p:nvPr/>
        </p:nvSpPr>
        <p:spPr bwMode="auto">
          <a:xfrm>
            <a:off x="1762434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115ECC9-7315-4F19-8887-5988E6CF8135}"/>
              </a:ext>
            </a:extLst>
          </p:cNvPr>
          <p:cNvSpPr/>
          <p:nvPr/>
        </p:nvSpPr>
        <p:spPr bwMode="auto">
          <a:xfrm>
            <a:off x="453335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3FEE683-E324-452A-8D77-FF9B75F05460}"/>
              </a:ext>
            </a:extLst>
          </p:cNvPr>
          <p:cNvSpPr txBox="1"/>
          <p:nvPr/>
        </p:nvSpPr>
        <p:spPr>
          <a:xfrm>
            <a:off x="4649233" y="591110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29C0627-44C9-4E4F-90DF-92D0CEA8CCAB}"/>
              </a:ext>
            </a:extLst>
          </p:cNvPr>
          <p:cNvSpPr txBox="1"/>
          <p:nvPr/>
        </p:nvSpPr>
        <p:spPr>
          <a:xfrm>
            <a:off x="5873369" y="5911104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01E7117-83B2-4359-BEF0-A9C034F9FD70}"/>
              </a:ext>
            </a:extLst>
          </p:cNvPr>
          <p:cNvSpPr txBox="1"/>
          <p:nvPr/>
        </p:nvSpPr>
        <p:spPr>
          <a:xfrm>
            <a:off x="7097505" y="591110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3274AB3-EBC3-43B6-80D0-0FB1122B18E9}"/>
              </a:ext>
            </a:extLst>
          </p:cNvPr>
          <p:cNvSpPr/>
          <p:nvPr/>
        </p:nvSpPr>
        <p:spPr bwMode="auto">
          <a:xfrm>
            <a:off x="7000741" y="5182643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F63970AA-88FC-4D6D-B69C-5339337CE7AA}"/>
              </a:ext>
            </a:extLst>
          </p:cNvPr>
          <p:cNvSpPr/>
          <p:nvPr/>
        </p:nvSpPr>
        <p:spPr bwMode="auto">
          <a:xfrm>
            <a:off x="7000741" y="46065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0B9786B-DE72-4779-AEA5-65EEEAD45E79}"/>
              </a:ext>
            </a:extLst>
          </p:cNvPr>
          <p:cNvSpPr txBox="1"/>
          <p:nvPr/>
        </p:nvSpPr>
        <p:spPr>
          <a:xfrm>
            <a:off x="1798206" y="1380382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4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4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4</a:t>
            </a:r>
            <a:endParaRPr lang="zh-TW" altLang="en-US" sz="2200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611CAFB8-7BBF-4A13-9AAB-8FED12F7CF23}"/>
              </a:ext>
            </a:extLst>
          </p:cNvPr>
          <p:cNvSpPr txBox="1"/>
          <p:nvPr/>
        </p:nvSpPr>
        <p:spPr>
          <a:xfrm>
            <a:off x="6896114" y="1483158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4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4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4</a:t>
            </a:r>
            <a:endParaRPr lang="zh-TW" altLang="en-US" sz="2200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45824998-A79D-4CDB-9A77-322CEC07A461}"/>
              </a:ext>
            </a:extLst>
          </p:cNvPr>
          <p:cNvSpPr txBox="1"/>
          <p:nvPr/>
        </p:nvSpPr>
        <p:spPr>
          <a:xfrm>
            <a:off x="371358" y="4221236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4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4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4</a:t>
            </a:r>
            <a:endParaRPr lang="zh-TW" altLang="en-US" sz="22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F25CBA5-98AE-4A9A-AA4A-7BDA5363871C}"/>
              </a:ext>
            </a:extLst>
          </p:cNvPr>
          <p:cNvSpPr txBox="1"/>
          <p:nvPr/>
        </p:nvSpPr>
        <p:spPr>
          <a:xfrm>
            <a:off x="5233446" y="3998447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4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4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4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28055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5F4B3-BA16-4DAD-BDBD-CF8CDF8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99C4244-FC42-47C7-9D50-FFD92753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94848" cy="5551512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分完後，本題所求結果為：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最重減去最輕堆的最小值為：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447793-3ED2-4731-8CD2-0E36061A5C4A}"/>
              </a:ext>
            </a:extLst>
          </p:cNvPr>
          <p:cNvSpPr/>
          <p:nvPr/>
        </p:nvSpPr>
        <p:spPr bwMode="auto">
          <a:xfrm>
            <a:off x="1807535" y="24883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9C3950-4347-42FD-95B1-B7013B3C7781}"/>
              </a:ext>
            </a:extLst>
          </p:cNvPr>
          <p:cNvSpPr txBox="1"/>
          <p:nvPr/>
        </p:nvSpPr>
        <p:spPr>
          <a:xfrm>
            <a:off x="655434" y="3221360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F1E282-29C8-4F76-903B-AE3CEDAC638F}"/>
              </a:ext>
            </a:extLst>
          </p:cNvPr>
          <p:cNvSpPr txBox="1"/>
          <p:nvPr/>
        </p:nvSpPr>
        <p:spPr>
          <a:xfrm>
            <a:off x="1879570" y="3221357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3560FBC-7744-43E9-B9C3-BC87DC2EB4C0}"/>
              </a:ext>
            </a:extLst>
          </p:cNvPr>
          <p:cNvSpPr txBox="1"/>
          <p:nvPr/>
        </p:nvSpPr>
        <p:spPr>
          <a:xfrm>
            <a:off x="310370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F0F9A3-C576-48DF-A737-57542765C97C}"/>
              </a:ext>
            </a:extLst>
          </p:cNvPr>
          <p:cNvSpPr/>
          <p:nvPr/>
        </p:nvSpPr>
        <p:spPr bwMode="auto">
          <a:xfrm>
            <a:off x="2959690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3DA0CD2-FEFF-4C10-8874-CB90A0CD1E18}"/>
              </a:ext>
            </a:extLst>
          </p:cNvPr>
          <p:cNvSpPr/>
          <p:nvPr/>
        </p:nvSpPr>
        <p:spPr bwMode="auto">
          <a:xfrm>
            <a:off x="2959663" y="1916832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533631-7416-49EE-AE44-AB1ECDB1B830}"/>
              </a:ext>
            </a:extLst>
          </p:cNvPr>
          <p:cNvSpPr/>
          <p:nvPr/>
        </p:nvSpPr>
        <p:spPr bwMode="auto">
          <a:xfrm>
            <a:off x="5691516" y="2492896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BC29643-ACE7-407C-8642-C4E49BBE0170}"/>
              </a:ext>
            </a:extLst>
          </p:cNvPr>
          <p:cNvSpPr txBox="1"/>
          <p:nvPr/>
        </p:nvSpPr>
        <p:spPr>
          <a:xfrm>
            <a:off x="4611396" y="3221356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256A5B-2526-4569-A1D8-C244887A1F06}"/>
              </a:ext>
            </a:extLst>
          </p:cNvPr>
          <p:cNvSpPr txBox="1"/>
          <p:nvPr/>
        </p:nvSpPr>
        <p:spPr>
          <a:xfrm>
            <a:off x="5835532" y="3221353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CC2131-5157-43B8-AC7F-433B32FDA4CB}"/>
              </a:ext>
            </a:extLst>
          </p:cNvPr>
          <p:cNvSpPr txBox="1"/>
          <p:nvPr/>
        </p:nvSpPr>
        <p:spPr>
          <a:xfrm>
            <a:off x="7059668" y="3221352"/>
            <a:ext cx="7200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18F722-3805-4E7A-A5EA-F116412B3247}"/>
              </a:ext>
            </a:extLst>
          </p:cNvPr>
          <p:cNvSpPr/>
          <p:nvPr/>
        </p:nvSpPr>
        <p:spPr bwMode="auto">
          <a:xfrm>
            <a:off x="6953489" y="2488374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604EF9-F0C6-4BB1-93B7-30EF02368219}"/>
              </a:ext>
            </a:extLst>
          </p:cNvPr>
          <p:cNvSpPr/>
          <p:nvPr/>
        </p:nvSpPr>
        <p:spPr bwMode="auto">
          <a:xfrm>
            <a:off x="4533351" y="2488379"/>
            <a:ext cx="86409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696911E9-76DF-46C0-AB6F-BE496D04CABD}"/>
              </a:ext>
            </a:extLst>
          </p:cNvPr>
          <p:cNvSpPr txBox="1"/>
          <p:nvPr/>
        </p:nvSpPr>
        <p:spPr>
          <a:xfrm>
            <a:off x="949512" y="1223469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4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0</a:t>
            </a:r>
          </a:p>
          <a:p>
            <a:r>
              <a:rPr lang="en-US" altLang="zh-TW" sz="2200" dirty="0"/>
              <a:t>4</a:t>
            </a:r>
            <a:r>
              <a:rPr lang="zh-TW" altLang="en-US" sz="2200" dirty="0"/>
              <a:t> </a:t>
            </a:r>
            <a:r>
              <a:rPr lang="en-US" altLang="zh-TW" sz="2200" dirty="0"/>
              <a:t>–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r>
              <a:rPr lang="zh-TW" altLang="en-US" sz="2200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4</a:t>
            </a:r>
            <a:endParaRPr lang="zh-TW" altLang="en-US" sz="2200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B2DAE87-3FF9-458D-8094-E8E01D495374}"/>
              </a:ext>
            </a:extLst>
          </p:cNvPr>
          <p:cNvSpPr txBox="1"/>
          <p:nvPr/>
        </p:nvSpPr>
        <p:spPr>
          <a:xfrm>
            <a:off x="5397447" y="1096868"/>
            <a:ext cx="1767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最重：</a:t>
            </a:r>
            <a:r>
              <a:rPr lang="en-US" altLang="zh-TW" sz="2200" dirty="0"/>
              <a:t>2</a:t>
            </a:r>
          </a:p>
          <a:p>
            <a:r>
              <a:rPr lang="zh-TW" altLang="en-US" sz="2200" dirty="0"/>
              <a:t>最輕：</a:t>
            </a:r>
            <a:r>
              <a:rPr lang="en-US" altLang="zh-TW" sz="2200" dirty="0"/>
              <a:t>2</a:t>
            </a:r>
          </a:p>
          <a:p>
            <a:r>
              <a:rPr lang="en-US" altLang="zh-TW" sz="2200" dirty="0"/>
              <a:t>2</a:t>
            </a:r>
            <a:r>
              <a:rPr lang="zh-TW" altLang="en-US" sz="2200" dirty="0"/>
              <a:t> </a:t>
            </a:r>
            <a:r>
              <a:rPr lang="en-US" altLang="zh-TW" sz="2200" dirty="0"/>
              <a:t>– 2 =</a:t>
            </a:r>
            <a:r>
              <a:rPr lang="zh-TW" altLang="en-US" sz="2200" dirty="0"/>
              <a:t> </a:t>
            </a:r>
            <a:r>
              <a:rPr lang="en-US" altLang="zh-TW" sz="2200" dirty="0"/>
              <a:t>0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9544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EE556-CD8B-496D-9ED5-35CFFC5A8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4800"/>
            <a:ext cx="7994848" cy="58674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透過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的方式來記錄第一個人分到的糖果，以及第二個人分到的糖果，總重減去第一第二人的重量即是第三人拿到的部分。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解法範例：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為第一個人所拿的重量，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為第二人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ACA64F-D952-4D12-B225-CABE69D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167A2CE-40C5-4159-A01E-303341D3E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122898"/>
              </p:ext>
            </p:extLst>
          </p:nvPr>
        </p:nvGraphicFramePr>
        <p:xfrm>
          <a:off x="792072" y="1835840"/>
          <a:ext cx="7489808" cy="4717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36226">
                  <a:extLst>
                    <a:ext uri="{9D8B030D-6E8A-4147-A177-3AD203B41FA5}">
                      <a16:colId xmlns:a16="http://schemas.microsoft.com/office/drawing/2014/main" val="134939114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575887892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345558827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337345864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2842058695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3403975429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920358210"/>
                    </a:ext>
                  </a:extLst>
                </a:gridCol>
                <a:gridCol w="936226">
                  <a:extLst>
                    <a:ext uri="{9D8B030D-6E8A-4147-A177-3AD203B41FA5}">
                      <a16:colId xmlns:a16="http://schemas.microsoft.com/office/drawing/2014/main" val="1082757151"/>
                    </a:ext>
                  </a:extLst>
                </a:gridCol>
              </a:tblGrid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j \ </a:t>
                      </a:r>
                      <a:r>
                        <a:rPr lang="en-US" altLang="zh-TW" b="1" dirty="0" err="1"/>
                        <a:t>i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4310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-1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21392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21230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38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3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3441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4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71501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5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08299"/>
                  </a:ext>
                </a:extLst>
              </a:tr>
              <a:tr h="58967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6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標楷體"/>
                          <a:cs typeface="+mn-cs"/>
                        </a:rPr>
                        <a:t>-1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標楷體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52647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3229</TotalTime>
  <Words>1793</Words>
  <Application>Microsoft Office PowerPoint</Application>
  <PresentationFormat>如螢幕大小 (4:3)</PresentationFormat>
  <Paragraphs>667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10482: The Candyman Can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Kuo</cp:lastModifiedBy>
  <cp:revision>196</cp:revision>
  <dcterms:created xsi:type="dcterms:W3CDTF">1601-01-01T00:00:00Z</dcterms:created>
  <dcterms:modified xsi:type="dcterms:W3CDTF">2021-06-01T16:25:04Z</dcterms:modified>
</cp:coreProperties>
</file>