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sldIdLst>
    <p:sldId id="307" r:id="rId2"/>
    <p:sldId id="309" r:id="rId3"/>
    <p:sldId id="314" r:id="rId4"/>
    <p:sldId id="320" r:id="rId5"/>
    <p:sldId id="323" r:id="rId6"/>
    <p:sldId id="321" r:id="rId7"/>
    <p:sldId id="322" r:id="rId8"/>
    <p:sldId id="324" r:id="rId9"/>
    <p:sldId id="325" r:id="rId10"/>
    <p:sldId id="319" r:id="rId11"/>
  </p:sldIdLst>
  <p:sldSz cx="9144000" cy="6858000" type="screen4x3"/>
  <p:notesSz cx="6832600" cy="99631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66FF33"/>
    <a:srgbClr val="20C4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等深淺樣式 4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84" d="100"/>
          <a:sy n="84" d="100"/>
        </p:scale>
        <p:origin x="1070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1EC4B8B4-3CB0-418C-8FF5-176BDBCFE80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31BF81FC-4FBC-4BB9-A6CF-9FF4889AB05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C66A0796-77B0-4B93-A9C2-839F245659F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170DE500-EA69-4307-A068-7B1A619100E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B7E5208B-466B-4B7C-B083-6D7B255A0AE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CC18F553-9181-41DB-A1EE-1DFCB6FE90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16B134A-D42D-467D-9F38-923B494AAD1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1E4CB089-E9E3-41E6-8E41-BBFA25FC45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0FAD0C33-DFFA-4894-8D33-CC2D4F87EE0D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145C7CA1-AA57-4C2B-81D8-1183A7BCEA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4BFD99EF-4991-406E-9123-736C0C4626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88CC6A80-D929-479A-8575-D7F8F3EFA6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D46310C7-BCA4-4608-BC4A-607E920A00FB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1815B603-E8C5-4898-AFFF-BBD3676B6E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0537893E-56E9-40A6-A448-3C1516C355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4767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0B1D4DFD-725B-47E8-848C-5A322B17B8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930153D5-1BC6-4051-A3E4-6F4B70CC9E81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6B5A64F-3C95-4B1F-9F18-41987F48C5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6575B782-62D0-445F-AAE5-C37278302B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B966E67C-5245-4AC8-ACD7-461BB91904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D2484343-D297-4441-83E6-63820AB2469E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DD901807-6137-4C4A-BC24-60EB162D61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8AC32517-AD78-4A2C-BAF5-048CACA5D1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B966E67C-5245-4AC8-ACD7-461BB91904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D2484343-D297-4441-83E6-63820AB2469E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DD901807-6137-4C4A-BC24-60EB162D61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8AC32517-AD78-4A2C-BAF5-048CACA5D1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4668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88CC6A80-D929-479A-8575-D7F8F3EFA6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D46310C7-BCA4-4608-BC4A-607E920A00FB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1815B603-E8C5-4898-AFFF-BBD3676B6E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0537893E-56E9-40A6-A448-3C1516C355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5485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88CC6A80-D929-479A-8575-D7F8F3EFA6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D46310C7-BCA4-4608-BC4A-607E920A00FB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1815B603-E8C5-4898-AFFF-BBD3676B6E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0537893E-56E9-40A6-A448-3C1516C355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6221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88CC6A80-D929-479A-8575-D7F8F3EFA6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D46310C7-BCA4-4608-BC4A-607E920A00FB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1815B603-E8C5-4898-AFFF-BBD3676B6E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0537893E-56E9-40A6-A448-3C1516C355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2023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88CC6A80-D929-479A-8575-D7F8F3EFA6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D46310C7-BCA4-4608-BC4A-607E920A00FB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1815B603-E8C5-4898-AFFF-BBD3676B6E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0537893E-56E9-40A6-A448-3C1516C355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1008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88CC6A80-D929-479A-8575-D7F8F3EFA6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D46310C7-BCA4-4608-BC4A-607E920A00FB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1815B603-E8C5-4898-AFFF-BBD3676B6E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0537893E-56E9-40A6-A448-3C1516C355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959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9F58FA38-B7B1-4602-8A47-6F3D6B255148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67E31101-487D-439A-9AD4-8F2ED73E3E7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206A1C26-59CC-464F-A7C3-EC305B025F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450EBB05-516B-40F6-92AE-98BCF378EF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1EEDE4BF-852E-4289-901F-7774B5936E7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0FE0F841-0269-462D-88CD-35652AD069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435C746B-5253-4450-9F7D-11F796D2A7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B3453821-4989-41A6-8C35-197632AD2B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24769548-B921-4D61-9316-70B4284179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910B326D-438A-439C-B35F-74EFEB32F8B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4D1A61DE-9C3C-4877-AFDA-0CE8461FB3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2AAE07-77CE-4391-9AD9-2F272D8D1C1A}" type="datetime1">
              <a:rPr lang="zh-TW" altLang="en-US"/>
              <a:pPr>
                <a:defRPr/>
              </a:pPr>
              <a:t>2021/6/1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867A74B-4488-4791-BFF0-A3CFA65807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DF0F2681-DCBC-4C2D-9D15-0A2477FC57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5C3FF-B532-4A01-BE33-495B302CF46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3230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ED385C14-3771-4CAE-8314-FF4DD09E8C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29270-1442-45FD-955B-C3A066487933}" type="datetime1">
              <a:rPr lang="zh-TW" altLang="en-US"/>
              <a:pPr>
                <a:defRPr/>
              </a:pPr>
              <a:t>2021/6/1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67B01D5-E192-445A-B4FC-7197F18D7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D67880F-9066-4F61-B2FA-C78B9B365D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A4342-71EA-483E-AF61-BDDAB7A3E47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24947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0CA0D508-6E3A-47CF-A53B-AE1342E676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15C78-235B-4A85-BE40-30EB87D76C9C}" type="datetime1">
              <a:rPr lang="zh-TW" altLang="en-US"/>
              <a:pPr>
                <a:defRPr/>
              </a:pPr>
              <a:t>2021/6/1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E59C7B5E-8D4C-49B9-B63F-7159616AE0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0CD2AAA-D357-4DFB-A7ED-937B1068BB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F9F21-2D44-4029-8CAC-04AAB30E996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60797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3E9FDDEE-F099-4384-9724-0EBB2C31E4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50FCD-A73D-4180-903E-7C889BD737FB}" type="datetime1">
              <a:rPr lang="zh-TW" altLang="en-US"/>
              <a:pPr>
                <a:defRPr/>
              </a:pPr>
              <a:t>2021/6/1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E19C0B04-441D-4DEE-9E73-AE8E9EBD55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996BFDF8-5B3D-496A-9901-F0FA4ADD0D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F9371-9313-4C43-B4D9-65DB221A67E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8482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8D286B9F-B598-4B34-8293-954A1100DA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CFB69-900A-4744-84DD-98CF0953C2AC}" type="datetime1">
              <a:rPr lang="zh-TW" altLang="en-US"/>
              <a:pPr>
                <a:defRPr/>
              </a:pPr>
              <a:t>2021/6/1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1ED6C79A-1503-4E47-8426-DC8DCEC991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ADF5605A-84AE-406A-A493-ED209F2FB0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33100-B143-4708-A89F-A2B0B6223B6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49816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D5AD80BB-BBDC-4A7F-BE46-BB95A0B8CC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FC125-8EB7-400C-B33A-A0AD06F0FE5D}" type="datetime1">
              <a:rPr lang="zh-TW" altLang="en-US"/>
              <a:pPr>
                <a:defRPr/>
              </a:pPr>
              <a:t>2021/6/1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1E17413-36D9-4BC0-9F15-16E56B16C9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2C0D1DEC-1E3A-4125-A355-E28D2E095D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9F4B25-BA96-4740-85C0-48AFD477981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8346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79F15366-8EC7-4850-ACE4-0D1BB68E13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A9A19-E333-4F90-B58D-6B85F89D08F1}" type="datetime1">
              <a:rPr lang="zh-TW" altLang="en-US"/>
              <a:pPr>
                <a:defRPr/>
              </a:pPr>
              <a:t>2021/6/1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13B1E4FF-0B80-459F-ADAC-B0A98F3D71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B4E59F20-871D-45C9-B0C3-7406BB0FE0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9997B-1A3D-4AE0-A198-626D604EEAF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99038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2BE43992-5135-4357-8587-AD73E135A5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610DE-33EF-4A59-B57E-31D5032B8A68}" type="datetime1">
              <a:rPr lang="zh-TW" altLang="en-US"/>
              <a:pPr>
                <a:defRPr/>
              </a:pPr>
              <a:t>2021/6/1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454DA98B-F9D8-4C83-A5C5-D1805C864B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B3632974-D07B-4BFB-BE7B-7C810A8A37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3C583-C3D6-4945-BA64-7B7D8543C9B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31695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A36BBB8B-D736-4124-81D2-644BDB9BAB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36D6-2D52-4E66-905B-A8CC4BED1AAA}" type="datetime1">
              <a:rPr lang="zh-TW" altLang="en-US"/>
              <a:pPr>
                <a:defRPr/>
              </a:pPr>
              <a:t>2021/6/1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E99FFFEB-5AB1-4E5F-8B4A-C515141D53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E9E64B5-7C59-447E-86C1-F633290241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0DEA4-4FC7-4D08-93EC-275A9BB409B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54784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6C0DC58-FC78-4356-BAAC-9024009CF0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39B90-E426-4632-AD3C-998E4E1F8191}" type="datetime1">
              <a:rPr lang="zh-TW" altLang="en-US"/>
              <a:pPr>
                <a:defRPr/>
              </a:pPr>
              <a:t>2021/6/1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613EDC4-900D-4262-93C8-F076C1B66A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31C4BD21-DCD9-4BC5-87F6-0075851618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379BA-555E-4DE3-90DB-473A2DAD541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0160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29AA1109-3639-46A9-97B6-8BB697F8F1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5EB5C-C9C4-478A-ADD7-9D6DC6A85A31}" type="datetime1">
              <a:rPr lang="zh-TW" altLang="en-US"/>
              <a:pPr>
                <a:defRPr/>
              </a:pPr>
              <a:t>2021/6/1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65AD5DB2-88CB-41CC-8AF7-62E6C33CE8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E3B635A5-5865-4311-B923-5FF2532515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7ECAD-AC30-48C4-A932-74518FF87A4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34405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2329C216-EAC2-43D4-B249-A1DCF8AACF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50BC65E7-27F1-46E6-A9AD-D14C7DB5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F17D8B4D-4469-4BEF-817D-F06F3D3EF1E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50CCE5C6-165B-40B4-8283-39DA25A63499}" type="datetime1">
              <a:rPr lang="zh-TW" altLang="en-US"/>
              <a:pPr>
                <a:defRPr/>
              </a:pPr>
              <a:t>2021/6/1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62D5483-2BFB-4D61-ACDB-8C7161EDE5E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6F09F5C-AF9A-453D-BA8E-14826833424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AF233343-E800-478E-8093-972D314F0B8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52B117CD-EB81-4401-83D1-50FBCA246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9CFB54B-7CBE-4A5C-B4DA-8DF85AEC3DA5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CF57AD6D-34A3-49F6-A6F7-CFDBE3554F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10912: Simple Minded Hashing</a:t>
            </a:r>
            <a:endParaRPr lang="en-US" altLang="zh-TW" dirty="0"/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544FCCE3-AD2A-4911-BE36-D8603A0007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Contest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</a:rPr>
              <a:t>0912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</a:rPr>
              <a:t>Simple Minded Hashing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羅世瑋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21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本題定義一 </a:t>
            </a:r>
            <a:r>
              <a:rPr lang="en-US" altLang="zh-TW" sz="2400" dirty="0">
                <a:latin typeface="Times New Roman" panose="02020603050405020304" pitchFamily="18" charset="0"/>
              </a:rPr>
              <a:t>hash </a:t>
            </a:r>
            <a:r>
              <a:rPr lang="zh-TW" altLang="en-US" sz="2400" dirty="0">
                <a:latin typeface="Times New Roman" panose="02020603050405020304" pitchFamily="18" charset="0"/>
              </a:rPr>
              <a:t>函數，輸入為小寫英文字母組成的字串，輸出為將字串中的字母 </a:t>
            </a:r>
            <a:r>
              <a:rPr lang="en-US" altLang="zh-TW" sz="2400" dirty="0">
                <a:latin typeface="Times New Roman" panose="02020603050405020304" pitchFamily="18" charset="0"/>
              </a:rPr>
              <a:t>a, b, …, z</a:t>
            </a:r>
            <a:r>
              <a:rPr lang="zh-TW" altLang="en-US" sz="2400" dirty="0">
                <a:latin typeface="Times New Roman" panose="02020603050405020304" pitchFamily="18" charset="0"/>
              </a:rPr>
              <a:t> 分別映射到 </a:t>
            </a:r>
            <a:r>
              <a:rPr lang="en-US" altLang="zh-TW" sz="2400" dirty="0">
                <a:latin typeface="Times New Roman" panose="02020603050405020304" pitchFamily="18" charset="0"/>
              </a:rPr>
              <a:t>1, 2, …, 26</a:t>
            </a:r>
            <a:r>
              <a:rPr lang="zh-TW" altLang="en-US" sz="2400" dirty="0">
                <a:latin typeface="Times New Roman" panose="02020603050405020304" pitchFamily="18" charset="0"/>
              </a:rPr>
              <a:t> 後的字母和。給定字串長度 </a:t>
            </a:r>
            <a:r>
              <a:rPr lang="en-US" altLang="zh-TW" sz="2400" dirty="0">
                <a:latin typeface="Times New Roman" panose="02020603050405020304" pitchFamily="18" charset="0"/>
              </a:rPr>
              <a:t>L (0</a:t>
            </a:r>
            <a:r>
              <a:rPr lang="zh-TW" altLang="en-US" sz="2400" dirty="0">
                <a:latin typeface="Times New Roman" panose="02020603050405020304" pitchFamily="18" charset="0"/>
              </a:rPr>
              <a:t> ≤ </a:t>
            </a:r>
            <a:r>
              <a:rPr lang="en-US" altLang="zh-TW" sz="2400" dirty="0">
                <a:latin typeface="Times New Roman" panose="02020603050405020304" pitchFamily="18" charset="0"/>
              </a:rPr>
              <a:t>L)</a:t>
            </a:r>
            <a:r>
              <a:rPr lang="zh-TW" altLang="en-US" sz="2400" dirty="0">
                <a:latin typeface="Times New Roman" panose="02020603050405020304" pitchFamily="18" charset="0"/>
              </a:rPr>
              <a:t>、字母和 </a:t>
            </a:r>
            <a:r>
              <a:rPr lang="en-US" altLang="zh-TW" sz="2400" dirty="0">
                <a:latin typeface="Times New Roman" panose="02020603050405020304" pitchFamily="18" charset="0"/>
              </a:rPr>
              <a:t>S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(S </a:t>
            </a:r>
            <a:r>
              <a:rPr lang="zh-TW" altLang="en-US" sz="2400" dirty="0">
                <a:latin typeface="Times New Roman" panose="02020603050405020304" pitchFamily="18" charset="0"/>
              </a:rPr>
              <a:t>≤ </a:t>
            </a:r>
            <a:r>
              <a:rPr lang="en-US" altLang="zh-TW" sz="2400" dirty="0">
                <a:latin typeface="Times New Roman" panose="02020603050405020304" pitchFamily="18" charset="0"/>
              </a:rPr>
              <a:t>10000)</a:t>
            </a:r>
            <a:r>
              <a:rPr lang="zh-TW" altLang="en-US" sz="2400" dirty="0">
                <a:latin typeface="Times New Roman" panose="02020603050405020304" pitchFamily="18" charset="0"/>
              </a:rPr>
              <a:t> ，且字串中的字母為嚴格遞增</a:t>
            </a:r>
            <a:r>
              <a:rPr lang="en-US" altLang="zh-TW" sz="2400" dirty="0">
                <a:latin typeface="Times New Roman" panose="02020603050405020304" pitchFamily="18" charset="0"/>
              </a:rPr>
              <a:t>(e.g., </a:t>
            </a:r>
            <a:r>
              <a:rPr lang="zh-TW" altLang="en-US" sz="2400" dirty="0">
                <a:latin typeface="Times New Roman" panose="02020603050405020304" pitchFamily="18" charset="0"/>
              </a:rPr>
              <a:t>可以 </a:t>
            </a:r>
            <a:r>
              <a:rPr lang="en-US" altLang="zh-TW" sz="2400" dirty="0">
                <a:latin typeface="Times New Roman" panose="02020603050405020304" pitchFamily="18" charset="0"/>
              </a:rPr>
              <a:t>ab</a:t>
            </a:r>
            <a:r>
              <a:rPr lang="zh-TW" altLang="en-US" sz="2400" dirty="0">
                <a:latin typeface="Times New Roman" panose="02020603050405020304" pitchFamily="18" charset="0"/>
              </a:rPr>
              <a:t> 不能 </a:t>
            </a:r>
            <a:r>
              <a:rPr lang="en-US" altLang="zh-TW" sz="2400" dirty="0" err="1">
                <a:latin typeface="Times New Roman" panose="02020603050405020304" pitchFamily="18" charset="0"/>
              </a:rPr>
              <a:t>ba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</a:rPr>
              <a:t>，問有幾種輸入到此 </a:t>
            </a:r>
            <a:r>
              <a:rPr lang="en-US" altLang="zh-TW" sz="2400" dirty="0">
                <a:latin typeface="Times New Roman" panose="02020603050405020304" pitchFamily="18" charset="0"/>
              </a:rPr>
              <a:t>hash</a:t>
            </a:r>
            <a:r>
              <a:rPr lang="zh-TW" altLang="en-US" sz="2400" dirty="0">
                <a:latin typeface="Times New Roman" panose="02020603050405020304" pitchFamily="18" charset="0"/>
              </a:rPr>
              <a:t> 函數的字串符合</a:t>
            </a:r>
            <a:r>
              <a:rPr lang="en-US" altLang="zh-TW" sz="2400" dirty="0">
                <a:latin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投影片編號版面配置區 5">
            <a:extLst>
              <a:ext uri="{FF2B5EF4-FFF2-40B4-BE49-F238E27FC236}">
                <a16:creationId xmlns:a16="http://schemas.microsoft.com/office/drawing/2014/main" id="{F9451B63-FA44-4B79-A7F6-50C6CEED5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280BE31-3300-4A8A-9B73-1E5D18285193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EC6A911B-1CAF-436F-8DCB-A3DBB824A6E9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  <a:defRPr/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討論：</a:t>
                </a:r>
              </a:p>
              <a:p>
                <a:pPr eaLnBrk="1" hangingPunct="1">
                  <a:lnSpc>
                    <a:spcPct val="90000"/>
                  </a:lnSpc>
                  <a:buNone/>
                  <a:defRPr/>
                </a:pPr>
                <a:r>
                  <a:rPr lang="zh-TW" altLang="en-US" sz="2400" dirty="0">
                    <a:latin typeface="Times New Roman" panose="02020603050405020304" pitchFamily="18" charset="0"/>
                  </a:rPr>
                  <a:t>	設字串最長為 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</a:rPr>
                  <a:t>，測資數為 </a:t>
                </a:r>
                <a14:m>
                  <m:oMath xmlns:m="http://schemas.openxmlformats.org/officeDocument/2006/math">
                    <m:r>
                      <a:rPr lang="en-US" altLang="zh-TW" sz="2400" i="1" dirty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n-US" altLang="zh-TW" sz="2400" i="1" dirty="0">
                  <a:latin typeface="Times New Roman" panose="02020603050405020304" pitchFamily="18" charset="0"/>
                </a:endParaRPr>
              </a:p>
              <a:p>
                <a:pPr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  <a:defRPr/>
                </a:pPr>
                <a:r>
                  <a:rPr lang="en-US" altLang="zh-TW" sz="2400" dirty="0">
                    <a:latin typeface="Times New Roman" panose="02020603050405020304" pitchFamily="18" charset="0"/>
                  </a:rPr>
                  <a:t>     </a:t>
                </a:r>
              </a:p>
              <a:p>
                <a:pPr eaLnBrk="1" hangingPunct="1">
                  <a:lnSpc>
                    <a:spcPct val="90000"/>
                  </a:lnSpc>
                  <a:buNone/>
                  <a:defRPr/>
                </a:pP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時間複雜度</a:t>
                </a:r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1" eaLnBrk="1" hangingPunct="1">
                  <a:lnSpc>
                    <a:spcPct val="90000"/>
                  </a:lnSpc>
                  <a:buNone/>
                  <a:defRPr/>
                </a:pPr>
                <a:r>
                  <a:rPr lang="zh-TW" alt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建表時間：</a:t>
                </a:r>
                <a:endParaRPr lang="en-US" altLang="zh-TW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1" eaLnBrk="1" hangingPunct="1">
                  <a:lnSpc>
                    <a:spcPct val="90000"/>
                  </a:lnSpc>
                  <a:buNone/>
                  <a:defRPr/>
                </a:pPr>
                <a:r>
                  <a:rPr lang="zh-TW" alt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0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e>
                    </m:d>
                    <m:r>
                      <a:rPr lang="en-US" altLang="zh-TW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∗</m:t>
                    </m:r>
                    <m:d>
                      <m:d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e>
                    </m:d>
                    <m:r>
                      <a:rPr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∗[</m:t>
                    </m:r>
                    <m:d>
                      <m:d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nary>
                          <m:naryPr>
                            <m:chr m:val="∑"/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p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nary>
                      </m:e>
                    </m:d>
                    <m:r>
                      <a:rPr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+1]</m:t>
                    </m:r>
                    <m:r>
                      <a:rPr lang="zh-TW" alt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zh-TW" alt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𝑂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  <m: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  <m:r>
                      <a:rPr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US" altLang="zh-TW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1" eaLnBrk="1" hangingPunct="1">
                  <a:lnSpc>
                    <a:spcPct val="90000"/>
                  </a:lnSpc>
                  <a:buNone/>
                  <a:defRPr/>
                </a:pPr>
                <a:r>
                  <a:rPr lang="zh-TW" alt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查詢時間：</a:t>
                </a:r>
                <a:endParaRPr lang="en-US" altLang="zh-TW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1" eaLnBrk="1" hangingPunct="1">
                  <a:lnSpc>
                    <a:spcPct val="90000"/>
                  </a:lnSpc>
                  <a:buNone/>
                  <a:defRPr/>
                </a:pPr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</a:t>
                </a:r>
                <a14:m>
                  <m:oMath xmlns:m="http://schemas.openxmlformats.org/officeDocument/2006/math">
                    <m:r>
                      <a:rPr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𝑂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𝑇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US" altLang="zh-TW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1" eaLnBrk="1" hangingPunct="1">
                  <a:lnSpc>
                    <a:spcPct val="90000"/>
                  </a:lnSpc>
                  <a:buNone/>
                  <a:defRPr/>
                </a:pPr>
                <a:r>
                  <a:rPr lang="zh-TW" alt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>
                  <a:lnSpc>
                    <a:spcPct val="90000"/>
                  </a:lnSpc>
                  <a:buNone/>
                  <a:defRPr/>
                </a:pP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複雜度不小但考慮本題字串最長為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26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個字母，所以實際所需時間不會太長</a:t>
                </a:r>
                <a:endParaRPr lang="zh-TW" altLang="en-US" sz="2400" dirty="0">
                  <a:latin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EC6A911B-1CAF-436F-8DCB-A3DBB824A6E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  <a:blipFill>
                <a:blip r:embed="rId3"/>
                <a:stretch>
                  <a:fillRect l="-151" t="-15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050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5">
            <a:extLst>
              <a:ext uri="{FF2B5EF4-FFF2-40B4-BE49-F238E27FC236}">
                <a16:creationId xmlns:a16="http://schemas.microsoft.com/office/drawing/2014/main" id="{AD8FF074-49A3-41A2-955B-71512AC35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60B086B-240B-4B24-B5A1-78F83609C2D7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40659D0-9580-4772-A3D5-E6E5161BE3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TW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 1: 4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Case 2: 1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FF673240-5984-4A8D-8524-2ECAD09362F8}"/>
              </a:ext>
            </a:extLst>
          </p:cNvPr>
          <p:cNvSpPr txBox="1"/>
          <p:nvPr/>
        </p:nvSpPr>
        <p:spPr>
          <a:xfrm>
            <a:off x="3491880" y="1052736"/>
            <a:ext cx="44644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 = 3, S= 10</a:t>
            </a:r>
          </a:p>
          <a:p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H(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abg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1 + 2 + 7 = 10</a:t>
            </a:r>
          </a:p>
          <a:p>
            <a:pPr marL="457200" indent="-457200">
              <a:buAutoNum type="arabicPeriod"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H(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acf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 + 3 + 6 = 10</a:t>
            </a:r>
          </a:p>
          <a:p>
            <a:pPr marL="457200" indent="-457200">
              <a:buAutoNum type="arabicPeriod"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H(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1 + 4 + 5 = 10</a:t>
            </a:r>
          </a:p>
          <a:p>
            <a:pPr marL="457200" indent="-457200">
              <a:buAutoNum type="arabicPeriod"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H(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bce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2 + 3 + 5 = 10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投影片編號版面配置區 5">
            <a:extLst>
              <a:ext uri="{FF2B5EF4-FFF2-40B4-BE49-F238E27FC236}">
                <a16:creationId xmlns:a16="http://schemas.microsoft.com/office/drawing/2014/main" id="{145C1491-3D66-4E73-BC56-FE73C1E42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66E44C5-19B9-4B2E-809B-D911D254E6D7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6937A098-FE7A-417C-9923-2725235D4EBF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  <a:defRPr/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解法：</a:t>
                </a:r>
                <a:endParaRPr lang="en-US" altLang="zh-TW" sz="2400" dirty="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0" indent="0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  <a:defRPr/>
                </a:pP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       使用動態規劃</a:t>
                </a:r>
                <a:endParaRPr lang="en-US" altLang="zh-TW" sz="2400" dirty="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0" indent="0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  <a:defRPr/>
                </a:pPr>
                <a:r>
                  <a:rPr lang="zh-TW" altLang="en-US" sz="2400" dirty="0">
                    <a:latin typeface="Times New Roman" panose="02020603050405020304" pitchFamily="18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</a:rPr>
                  <a:t> 代表使用前 </a:t>
                </a:r>
                <a14:m>
                  <m:oMath xmlns:m="http://schemas.openxmlformats.org/officeDocument/2006/math"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</a:rPr>
                  <a:t> 個字母組成字串</a:t>
                </a: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  <a:defRPr/>
                </a:pPr>
                <a:r>
                  <a:rPr lang="en-US" altLang="zh-TW" sz="2400" dirty="0">
                    <a:latin typeface="Times New Roman" panose="02020603050405020304" pitchFamily="18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</a:rPr>
                  <a:t> 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代表字串長度</a:t>
                </a: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  <a:defRPr/>
                </a:pPr>
                <a:r>
                  <a:rPr lang="en-US" altLang="zh-TW" sz="2400" dirty="0">
                    <a:latin typeface="Times New Roman" panose="02020603050405020304" pitchFamily="18" charset="0"/>
                  </a:rPr>
                  <a:t>       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</a:rPr>
                  <a:t> 代表字母和</a:t>
                </a: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  <a:defRPr/>
                </a:pPr>
                <a:r>
                  <a:rPr lang="en-US" altLang="zh-TW" sz="2400" dirty="0">
                    <a:latin typeface="Times New Roman" panose="02020603050405020304" pitchFamily="18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𝑑𝑝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altLang="zh-TW" sz="2400" i="1" dirty="0" err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][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][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] </m:t>
                    </m:r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</a:rPr>
                  <a:t>代表符合的字串數量</a:t>
                </a: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  <a:defRPr/>
                </a:pPr>
                <a:endParaRPr lang="en-US" altLang="zh-TW" sz="2400" dirty="0">
                  <a:latin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6937A098-FE7A-417C-9923-2725235D4EB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  <a:blipFill>
                <a:blip r:embed="rId3"/>
                <a:stretch>
                  <a:fillRect l="-151" t="-15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投影片編號版面配置區 5">
            <a:extLst>
              <a:ext uri="{FF2B5EF4-FFF2-40B4-BE49-F238E27FC236}">
                <a16:creationId xmlns:a16="http://schemas.microsoft.com/office/drawing/2014/main" id="{145C1491-3D66-4E73-BC56-FE73C1E42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66E44C5-19B9-4B2E-809B-D911D254E6D7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6937A098-FE7A-417C-9923-2725235D4EBF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95536" y="692696"/>
                <a:ext cx="8077200" cy="5983560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  <a:defRPr/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解法：</a:t>
                </a:r>
                <a:endParaRPr lang="en-US" altLang="zh-TW" sz="2400" dirty="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zh-TW" altLang="en-US" sz="2000" dirty="0">
                    <a:latin typeface="Times New Roman" panose="02020603050405020304" pitchFamily="18" charset="0"/>
                  </a:rPr>
                  <a:t>情況</a:t>
                </a:r>
                <a:r>
                  <a:rPr lang="en-US" altLang="zh-TW" sz="2000" dirty="0">
                    <a:latin typeface="Times New Roman" panose="02020603050405020304" pitchFamily="18" charset="0"/>
                  </a:rPr>
                  <a:t>0</a:t>
                </a:r>
                <a:r>
                  <a:rPr lang="zh-TW" altLang="en-US" sz="20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000" dirty="0">
                    <a:latin typeface="Times New Roman" panose="02020603050405020304" pitchFamily="18" charset="0"/>
                  </a:rPr>
                  <a:t>(</a:t>
                </a:r>
                <a:r>
                  <a:rPr lang="zh-TW" altLang="en-US" sz="2000" dirty="0">
                    <a:latin typeface="Times New Roman" panose="02020603050405020304" pitchFamily="18" charset="0"/>
                  </a:rPr>
                  <a:t>邊界條件</a:t>
                </a:r>
                <a:r>
                  <a:rPr lang="en-US" altLang="zh-TW" sz="2000" dirty="0">
                    <a:latin typeface="Times New Roman" panose="02020603050405020304" pitchFamily="18" charset="0"/>
                  </a:rPr>
                  <a:t>)</a:t>
                </a:r>
                <a:r>
                  <a:rPr lang="zh-TW" altLang="en-US" sz="2000" dirty="0">
                    <a:latin typeface="Times New Roman" panose="02020603050405020304" pitchFamily="18" charset="0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zh-TW" sz="2000" b="0" i="1" dirty="0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zh-TW" sz="2000" b="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000" b="0" i="1" dirty="0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altLang="zh-TW" sz="2000" b="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000" b="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zh-TW" altLang="en-US" sz="2000" dirty="0">
                    <a:latin typeface="Times New Roman" panose="02020603050405020304" pitchFamily="18" charset="0"/>
                  </a:rPr>
                  <a:t> 任一為 </a:t>
                </a:r>
                <a:r>
                  <a:rPr lang="en-US" altLang="zh-TW" sz="2000" dirty="0">
                    <a:latin typeface="Times New Roman" panose="02020603050405020304" pitchFamily="18" charset="0"/>
                  </a:rPr>
                  <a:t>0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en-US" altLang="zh-TW" sz="2000" dirty="0">
                    <a:latin typeface="Times New Roman" panose="02020603050405020304" pitchFamily="18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altLang="zh-TW" sz="2000" i="1" dirty="0" smtClean="0">
                        <a:latin typeface="Cambria Math" panose="02040503050406030204" pitchFamily="18" charset="0"/>
                      </a:rPr>
                      <m:t>𝑑𝑝</m:t>
                    </m:r>
                    <m:d>
                      <m:dPr>
                        <m:begChr m:val="["/>
                        <m:endChr m:val="]"/>
                        <m:ctrlPr>
                          <a:rPr lang="en-US" altLang="zh-TW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TW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TW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altLang="zh-TW" sz="2000" b="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altLang="zh-TW" sz="2000" dirty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endParaRPr lang="en-US" altLang="zh-TW" sz="2000" dirty="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zh-TW" altLang="en-US" sz="20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情況</a:t>
                </a:r>
                <a:r>
                  <a:rPr lang="en-US" altLang="zh-TW" sz="20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1</a:t>
                </a:r>
                <a:r>
                  <a:rPr lang="zh-TW" altLang="en-US" sz="20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altLang="zh-TW" sz="20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(</a:t>
                </a:r>
                <a:r>
                  <a:rPr lang="zh-TW" altLang="en-US" sz="20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邊界條件</a:t>
                </a:r>
                <a:r>
                  <a:rPr lang="en-US" altLang="zh-TW" sz="20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)</a:t>
                </a:r>
                <a:r>
                  <a:rPr lang="zh-TW" altLang="en-US" sz="20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，字串只有一個字母 </a:t>
                </a:r>
                <a:r>
                  <a:rPr lang="en-US" altLang="zh-TW" sz="20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zh-TW" sz="2000" i="1" dirty="0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altLang="zh-TW" sz="2000" b="0" i="0" dirty="0" smtClean="0">
                        <a:latin typeface="Cambria Math" panose="02040503050406030204" pitchFamily="18" charset="0"/>
                      </a:rPr>
                      <m:t>=1</m:t>
                    </m:r>
                    <m:r>
                      <a:rPr lang="en-US" altLang="zh-TW" sz="2000" b="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TW" sz="2000" i="1" dirty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zh-TW" sz="20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2000" b="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altLang="zh-TW" sz="20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)</a:t>
                </a:r>
              </a:p>
              <a:p>
                <a:pPr marL="0" indent="0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  <a:defRPr/>
                </a:pPr>
                <a:r>
                  <a:rPr lang="zh-TW" altLang="en-US" sz="20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    </a:t>
                </a:r>
                <a14:m>
                  <m:oMath xmlns:m="http://schemas.openxmlformats.org/officeDocument/2006/math">
                    <m:r>
                      <a:rPr lang="en-US" altLang="zh-TW" sz="2000" i="1" dirty="0" smtClean="0">
                        <a:latin typeface="Cambria Math" panose="02040503050406030204" pitchFamily="18" charset="0"/>
                      </a:rPr>
                      <m:t>𝑑𝑝</m:t>
                    </m:r>
                    <m:d>
                      <m:dPr>
                        <m:begChr m:val="["/>
                        <m:endChr m:val="]"/>
                        <m:ctrlPr>
                          <a:rPr lang="en-US" altLang="zh-TW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TW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TW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altLang="zh-TW" sz="2000" b="0" i="1" dirty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altLang="zh-TW" sz="2000" b="0" dirty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  <a:defRPr/>
                </a:pPr>
                <a:endParaRPr lang="en-US" altLang="zh-TW" sz="2000" dirty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zh-TW" altLang="en-US" sz="20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情況</a:t>
                </a:r>
                <a:r>
                  <a:rPr lang="en-US" altLang="zh-TW" sz="20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2</a:t>
                </a:r>
                <a:r>
                  <a:rPr lang="zh-TW" altLang="en-US" sz="20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，字母和小於可使用的最大字母</a:t>
                </a:r>
                <a:r>
                  <a:rPr lang="en-US" altLang="zh-TW" sz="20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(</a:t>
                </a:r>
                <a14:m>
                  <m:oMath xmlns:m="http://schemas.openxmlformats.org/officeDocument/2006/math">
                    <m:r>
                      <a:rPr lang="en-US" altLang="zh-TW" sz="200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TW" sz="2000" b="0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altLang="zh-TW" sz="2000" b="0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altLang="zh-TW" sz="2000" b="0" dirty="0">
                    <a:latin typeface="Times New Roman" panose="02020603050405020304" pitchFamily="18" charset="0"/>
                  </a:rPr>
                  <a:t>)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zh-TW" altLang="en-US" sz="2000" b="0" dirty="0">
                    <a:latin typeface="Times New Roman" panose="02020603050405020304" pitchFamily="18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altLang="zh-TW" sz="2000" i="1" dirty="0" smtClean="0">
                        <a:latin typeface="Cambria Math" panose="02040503050406030204" pitchFamily="18" charset="0"/>
                      </a:rPr>
                      <m:t>𝑑𝑝</m:t>
                    </m:r>
                    <m:d>
                      <m:dPr>
                        <m:begChr m:val="["/>
                        <m:endChr m:val="]"/>
                        <m:ctrlPr>
                          <a:rPr lang="en-US" altLang="zh-TW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TW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TW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altLang="zh-TW" sz="20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2000" b="0" i="1" dirty="0" smtClean="0">
                        <a:latin typeface="Cambria Math" panose="02040503050406030204" pitchFamily="18" charset="0"/>
                      </a:rPr>
                      <m:t>𝑑𝑝</m:t>
                    </m:r>
                    <m:d>
                      <m:dPr>
                        <m:begChr m:val="["/>
                        <m:endChr m:val="]"/>
                        <m:ctrlPr>
                          <a:rPr lang="en-US" altLang="zh-TW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TW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  <m:r>
                      <a:rPr lang="en-US" altLang="zh-TW" sz="2000" b="0" i="1" dirty="0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altLang="zh-TW" sz="2000" b="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TW" sz="2000" b="0" i="1" dirty="0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altLang="zh-TW" sz="2000" b="0" dirty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en-US" altLang="zh-TW" sz="2000" dirty="0">
                    <a:latin typeface="Times New Roman" panose="02020603050405020304" pitchFamily="18" charset="0"/>
                  </a:rPr>
                  <a:t>     </a:t>
                </a:r>
                <a:r>
                  <a:rPr lang="zh-TW" altLang="en-US" sz="2000" dirty="0">
                    <a:latin typeface="Times New Roman" panose="02020603050405020304" pitchFamily="18" charset="0"/>
                  </a:rPr>
                  <a:t>因為字串不可能含第 </a:t>
                </a:r>
                <a14:m>
                  <m:oMath xmlns:m="http://schemas.openxmlformats.org/officeDocument/2006/math">
                    <m:r>
                      <a:rPr lang="en-US" altLang="zh-TW" sz="2000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zh-TW" altLang="en-US" sz="2000" dirty="0">
                    <a:latin typeface="Times New Roman" panose="02020603050405020304" pitchFamily="18" charset="0"/>
                  </a:rPr>
                  <a:t> 個字母，所以與只使用前 </a:t>
                </a:r>
                <a14:m>
                  <m:oMath xmlns:m="http://schemas.openxmlformats.org/officeDocument/2006/math">
                    <m:r>
                      <a:rPr lang="en-US" altLang="zh-TW" sz="2000" i="1" dirty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zh-TW" sz="2000" b="0" i="1" dirty="0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altLang="zh-TW" sz="2000" b="0" dirty="0">
                    <a:latin typeface="Times New Roman" panose="02020603050405020304" pitchFamily="18" charset="0"/>
                  </a:rPr>
                  <a:t> </a:t>
                </a:r>
                <a:r>
                  <a:rPr lang="zh-TW" altLang="en-US" sz="2000" b="0" dirty="0">
                    <a:latin typeface="Times New Roman" panose="02020603050405020304" pitchFamily="18" charset="0"/>
                  </a:rPr>
                  <a:t>個 </a:t>
                </a:r>
                <a:endParaRPr lang="en-US" altLang="zh-TW" sz="2000" b="0" dirty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zh-TW" altLang="en-US" sz="2000" dirty="0">
                    <a:latin typeface="Times New Roman" panose="02020603050405020304" pitchFamily="18" charset="0"/>
                  </a:rPr>
                  <a:t>     字</a:t>
                </a:r>
                <a:r>
                  <a:rPr lang="zh-TW" altLang="en-US" sz="2000" b="0" dirty="0">
                    <a:latin typeface="Times New Roman" panose="02020603050405020304" pitchFamily="18" charset="0"/>
                  </a:rPr>
                  <a:t>母時，數量一致</a:t>
                </a:r>
                <a:endParaRPr lang="en-US" altLang="zh-TW" sz="2000" b="0" dirty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endParaRPr lang="en-US" altLang="zh-TW" sz="2000" b="0" dirty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zh-TW" altLang="en-US" sz="2000" b="0" dirty="0">
                    <a:latin typeface="Times New Roman" panose="02020603050405020304" pitchFamily="18" charset="0"/>
                  </a:rPr>
                  <a:t>情況</a:t>
                </a:r>
                <a:r>
                  <a:rPr lang="en-US" altLang="zh-TW" sz="2000" b="0" dirty="0">
                    <a:latin typeface="Times New Roman" panose="02020603050405020304" pitchFamily="18" charset="0"/>
                  </a:rPr>
                  <a:t>3</a:t>
                </a:r>
                <a:r>
                  <a:rPr lang="zh-TW" altLang="en-US" sz="2000" b="0" dirty="0">
                    <a:latin typeface="Times New Roman" panose="02020603050405020304" pitchFamily="18" charset="0"/>
                  </a:rPr>
                  <a:t>，字母和大於等於可使用的最大字母</a:t>
                </a:r>
                <a:r>
                  <a:rPr lang="en-US" altLang="zh-TW" sz="2000" b="0" dirty="0">
                    <a:latin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zh-TW" sz="200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TW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altLang="zh-TW" sz="2000" b="0" i="1" dirty="0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zh-TW" sz="2000" b="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000" b="0" i="1" dirty="0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altLang="zh-TW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≠1</m:t>
                    </m:r>
                  </m:oMath>
                </a14:m>
                <a:r>
                  <a:rPr lang="en-US" altLang="zh-TW" sz="2000" b="0" dirty="0">
                    <a:latin typeface="Times New Roman" panose="02020603050405020304" pitchFamily="18" charset="0"/>
                  </a:rPr>
                  <a:t>)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en-US" altLang="zh-TW" sz="2000" dirty="0">
                    <a:latin typeface="Times New Roman" panose="02020603050405020304" pitchFamily="18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altLang="zh-TW" sz="2000" i="1" dirty="0" smtClean="0">
                        <a:latin typeface="Cambria Math" panose="02040503050406030204" pitchFamily="18" charset="0"/>
                      </a:rPr>
                      <m:t>𝑑𝑝</m:t>
                    </m:r>
                    <m:d>
                      <m:dPr>
                        <m:begChr m:val="["/>
                        <m:endChr m:val="]"/>
                        <m:ctrlPr>
                          <a:rPr lang="en-US" altLang="zh-TW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TW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TW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altLang="zh-TW" sz="20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2000" b="0" i="1" dirty="0" smtClean="0">
                        <a:latin typeface="Cambria Math" panose="02040503050406030204" pitchFamily="18" charset="0"/>
                      </a:rPr>
                      <m:t>𝑑𝑝</m:t>
                    </m:r>
                    <m:d>
                      <m:dPr>
                        <m:begChr m:val="["/>
                        <m:endChr m:val="]"/>
                        <m:ctrlPr>
                          <a:rPr lang="en-US" altLang="zh-TW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TW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TW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altLang="zh-TW" sz="2000" b="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TW" sz="2000" b="0" i="1" dirty="0" smtClean="0">
                        <a:latin typeface="Cambria Math" panose="02040503050406030204" pitchFamily="18" charset="0"/>
                      </a:rPr>
                      <m:t>𝑑𝑝</m:t>
                    </m:r>
                    <m:d>
                      <m:dPr>
                        <m:begChr m:val="["/>
                        <m:endChr m:val="]"/>
                        <m:ctrlPr>
                          <a:rPr lang="en-US" altLang="zh-TW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TW" sz="2000" b="0" i="0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zh-TW" sz="2000" b="0" i="0" dirty="0" smtClean="0">
                            <a:latin typeface="Cambria Math" panose="02040503050406030204" pitchFamily="18" charset="0"/>
                          </a:rPr>
                          <m:t>j</m:t>
                        </m:r>
                        <m:r>
                          <a:rPr lang="en-US" altLang="zh-TW" sz="2000" b="0" i="0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altLang="zh-TW" sz="2000" b="0" i="0" dirty="0" smtClean="0">
                        <a:latin typeface="Cambria Math" panose="02040503050406030204" pitchFamily="18" charset="0"/>
                      </a:rPr>
                      <m:t>[</m:t>
                    </m:r>
                    <m:r>
                      <m:rPr>
                        <m:sty m:val="p"/>
                      </m:rPr>
                      <a:rPr lang="en-US" altLang="zh-TW" sz="2000" b="0" i="0" dirty="0" smtClean="0">
                        <a:latin typeface="Cambria Math" panose="02040503050406030204" pitchFamily="18" charset="0"/>
                      </a:rPr>
                      <m:t>k</m:t>
                    </m:r>
                    <m:r>
                      <a:rPr lang="en-US" altLang="zh-TW" sz="2000" b="0" i="0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TW" sz="2000" i="1" dirty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zh-TW" sz="2000" b="0" i="0" dirty="0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altLang="zh-TW" sz="2000" b="0" dirty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en-US" altLang="zh-TW" sz="2000" dirty="0">
                    <a:latin typeface="Times New Roman" panose="02020603050405020304" pitchFamily="18" charset="0"/>
                  </a:rPr>
                  <a:t>     </a:t>
                </a:r>
                <a:r>
                  <a:rPr lang="zh-TW" altLang="en-US" sz="2000" dirty="0">
                    <a:latin typeface="Times New Roman" panose="02020603050405020304" pitchFamily="18" charset="0"/>
                  </a:rPr>
                  <a:t>可以選擇不使用第 </a:t>
                </a:r>
                <a14:m>
                  <m:oMath xmlns:m="http://schemas.openxmlformats.org/officeDocument/2006/math">
                    <m:r>
                      <a:rPr lang="en-US" altLang="zh-TW" sz="2000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zh-TW" altLang="en-US" sz="2000" dirty="0">
                    <a:latin typeface="Times New Roman" panose="02020603050405020304" pitchFamily="18" charset="0"/>
                  </a:rPr>
                  <a:t> 個字母   </a:t>
                </a:r>
                <a:r>
                  <a:rPr lang="en-US" altLang="zh-TW" sz="2000" dirty="0">
                    <a:latin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zh-TW" sz="2000" i="1" dirty="0">
                        <a:latin typeface="Cambria Math" panose="02040503050406030204" pitchFamily="18" charset="0"/>
                      </a:rPr>
                      <m:t>𝑑𝑝</m:t>
                    </m:r>
                    <m:d>
                      <m:dPr>
                        <m:begChr m:val="["/>
                        <m:endChr m:val="]"/>
                        <m:ctrlPr>
                          <a:rPr lang="en-US" altLang="zh-TW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i="1" dirty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sz="2000" i="1" dirty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TW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i="1" dirty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TW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i="1" dirty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en-US" altLang="zh-TW" sz="2000" dirty="0">
                    <a:latin typeface="Times New Roman" panose="02020603050405020304" pitchFamily="18" charset="0"/>
                  </a:rPr>
                  <a:t>)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zh-TW" altLang="en-US" sz="2000" b="0" dirty="0">
                    <a:latin typeface="Times New Roman" panose="02020603050405020304" pitchFamily="18" charset="0"/>
                  </a:rPr>
                  <a:t>     與選擇使用</a:t>
                </a:r>
                <a:r>
                  <a:rPr lang="zh-TW" altLang="en-US" sz="2000" dirty="0">
                    <a:latin typeface="Times New Roman" panose="02020603050405020304" pitchFamily="18" charset="0"/>
                  </a:rPr>
                  <a:t>第 </a:t>
                </a:r>
                <a14:m>
                  <m:oMath xmlns:m="http://schemas.openxmlformats.org/officeDocument/2006/math">
                    <m:r>
                      <a:rPr lang="en-US" altLang="zh-TW" sz="2000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zh-TW" altLang="en-US" sz="2000" dirty="0">
                    <a:latin typeface="Times New Roman" panose="02020603050405020304" pitchFamily="18" charset="0"/>
                  </a:rPr>
                  <a:t> 個字母           </a:t>
                </a:r>
                <a:r>
                  <a:rPr lang="en-US" altLang="zh-TW" sz="2000" dirty="0">
                    <a:latin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zh-TW" sz="2000" i="1" dirty="0">
                        <a:latin typeface="Cambria Math" panose="02040503050406030204" pitchFamily="18" charset="0"/>
                      </a:rPr>
                      <m:t>𝑑𝑝</m:t>
                    </m:r>
                    <m:d>
                      <m:dPr>
                        <m:begChr m:val="["/>
                        <m:endChr m:val="]"/>
                        <m:ctrlPr>
                          <a:rPr lang="en-US" altLang="zh-TW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i="1" dirty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sz="2000" i="1" dirty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TW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zh-TW" sz="2000" dirty="0">
                            <a:latin typeface="Cambria Math" panose="02040503050406030204" pitchFamily="18" charset="0"/>
                          </a:rPr>
                          <m:t>j</m:t>
                        </m:r>
                        <m:r>
                          <a:rPr lang="en-US" altLang="zh-TW" sz="2000" dirty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altLang="zh-TW" sz="2000" dirty="0">
                        <a:latin typeface="Cambria Math" panose="02040503050406030204" pitchFamily="18" charset="0"/>
                      </a:rPr>
                      <m:t>[</m:t>
                    </m:r>
                    <m:r>
                      <m:rPr>
                        <m:sty m:val="p"/>
                      </m:rPr>
                      <a:rPr lang="en-US" altLang="zh-TW" sz="2000" dirty="0">
                        <a:latin typeface="Cambria Math" panose="02040503050406030204" pitchFamily="18" charset="0"/>
                      </a:rPr>
                      <m:t>k</m:t>
                    </m:r>
                    <m:r>
                      <a:rPr lang="en-US" altLang="zh-TW" sz="2000" dirty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TW" sz="2000" i="1" dirty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zh-TW" sz="2000" dirty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altLang="zh-TW" sz="2000" dirty="0">
                    <a:latin typeface="Times New Roman" panose="02020603050405020304" pitchFamily="18" charset="0"/>
                  </a:rPr>
                  <a:t>)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endParaRPr lang="en-US" altLang="zh-TW" sz="2000" b="0" dirty="0">
                  <a:latin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6937A098-FE7A-417C-9923-2725235D4EB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95536" y="692696"/>
                <a:ext cx="8077200" cy="5983560"/>
              </a:xfrm>
              <a:blipFill>
                <a:blip r:embed="rId3"/>
                <a:stretch>
                  <a:fillRect l="-830" t="-142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7704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投影片編號版面配置區 5">
            <a:extLst>
              <a:ext uri="{FF2B5EF4-FFF2-40B4-BE49-F238E27FC236}">
                <a16:creationId xmlns:a16="http://schemas.microsoft.com/office/drawing/2014/main" id="{F9451B63-FA44-4B79-A7F6-50C6CEED5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280BE31-3300-4A8A-9B73-1E5D18285193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EC6A911B-1CAF-436F-8DCB-A3DBB824A6E9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61393" y="188640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  <a:defRPr/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解法範例：</a:t>
                </a:r>
                <a:endParaRPr lang="en-US" altLang="zh-TW" sz="2400" dirty="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0" indent="0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  <a:defRPr/>
                </a:pP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26</a:t>
                </a:r>
                <a:r>
                  <a:rPr lang="zh-TW" alt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個字母表格過大，這邊演示題目範例 </a:t>
                </a:r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= 3, S = 10</a:t>
                </a:r>
              </a:p>
              <a:p>
                <a:pPr marL="0" indent="0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  <a:defRPr/>
                </a:pPr>
                <a:r>
                  <a:rPr lang="zh-TW" alt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只畫出部分表格</a:t>
                </a:r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zh-TW" sz="2000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zh-TW" alt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僅列到 </a:t>
                </a:r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</a:t>
                </a:r>
                <a:r>
                  <a:rPr lang="zh-TW" alt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，假設已知最多只會用到字母 </a:t>
                </a:r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g)</a:t>
                </a:r>
              </a:p>
            </p:txBody>
          </p:sp>
        </mc:Choice>
        <mc:Fallback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EC6A911B-1CAF-436F-8DCB-A3DBB824A6E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61393" y="188640"/>
                <a:ext cx="8077200" cy="5622925"/>
              </a:xfrm>
              <a:blipFill>
                <a:blip r:embed="rId3"/>
                <a:stretch>
                  <a:fillRect l="-151" t="-15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7" name="表格 28">
            <a:extLst>
              <a:ext uri="{FF2B5EF4-FFF2-40B4-BE49-F238E27FC236}">
                <a16:creationId xmlns:a16="http://schemas.microsoft.com/office/drawing/2014/main" id="{F6AA91DF-7FE9-4CA7-9339-46C802F7E891}"/>
              </a:ext>
            </a:extLst>
          </p:cNvPr>
          <p:cNvGraphicFramePr>
            <a:graphicFrameLocks noGrp="1"/>
          </p:cNvGraphicFramePr>
          <p:nvPr/>
        </p:nvGraphicFramePr>
        <p:xfrm>
          <a:off x="1187624" y="1909208"/>
          <a:ext cx="6624738" cy="46634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736082">
                  <a:extLst>
                    <a:ext uri="{9D8B030D-6E8A-4147-A177-3AD203B41FA5}">
                      <a16:colId xmlns:a16="http://schemas.microsoft.com/office/drawing/2014/main" val="3466785747"/>
                    </a:ext>
                  </a:extLst>
                </a:gridCol>
                <a:gridCol w="736082">
                  <a:extLst>
                    <a:ext uri="{9D8B030D-6E8A-4147-A177-3AD203B41FA5}">
                      <a16:colId xmlns:a16="http://schemas.microsoft.com/office/drawing/2014/main" val="849594088"/>
                    </a:ext>
                  </a:extLst>
                </a:gridCol>
                <a:gridCol w="736082">
                  <a:extLst>
                    <a:ext uri="{9D8B030D-6E8A-4147-A177-3AD203B41FA5}">
                      <a16:colId xmlns:a16="http://schemas.microsoft.com/office/drawing/2014/main" val="330512169"/>
                    </a:ext>
                  </a:extLst>
                </a:gridCol>
                <a:gridCol w="736082">
                  <a:extLst>
                    <a:ext uri="{9D8B030D-6E8A-4147-A177-3AD203B41FA5}">
                      <a16:colId xmlns:a16="http://schemas.microsoft.com/office/drawing/2014/main" val="1101221091"/>
                    </a:ext>
                  </a:extLst>
                </a:gridCol>
                <a:gridCol w="736082">
                  <a:extLst>
                    <a:ext uri="{9D8B030D-6E8A-4147-A177-3AD203B41FA5}">
                      <a16:colId xmlns:a16="http://schemas.microsoft.com/office/drawing/2014/main" val="2621463350"/>
                    </a:ext>
                  </a:extLst>
                </a:gridCol>
                <a:gridCol w="736082">
                  <a:extLst>
                    <a:ext uri="{9D8B030D-6E8A-4147-A177-3AD203B41FA5}">
                      <a16:colId xmlns:a16="http://schemas.microsoft.com/office/drawing/2014/main" val="532532504"/>
                    </a:ext>
                  </a:extLst>
                </a:gridCol>
                <a:gridCol w="736082">
                  <a:extLst>
                    <a:ext uri="{9D8B030D-6E8A-4147-A177-3AD203B41FA5}">
                      <a16:colId xmlns:a16="http://schemas.microsoft.com/office/drawing/2014/main" val="266904970"/>
                    </a:ext>
                  </a:extLst>
                </a:gridCol>
                <a:gridCol w="736082">
                  <a:extLst>
                    <a:ext uri="{9D8B030D-6E8A-4147-A177-3AD203B41FA5}">
                      <a16:colId xmlns:a16="http://schemas.microsoft.com/office/drawing/2014/main" val="2623794178"/>
                    </a:ext>
                  </a:extLst>
                </a:gridCol>
                <a:gridCol w="736082">
                  <a:extLst>
                    <a:ext uri="{9D8B030D-6E8A-4147-A177-3AD203B41FA5}">
                      <a16:colId xmlns:a16="http://schemas.microsoft.com/office/drawing/2014/main" val="2545282484"/>
                    </a:ext>
                  </a:extLst>
                </a:gridCol>
              </a:tblGrid>
              <a:tr h="420273">
                <a:tc>
                  <a:txBody>
                    <a:bodyPr/>
                    <a:lstStyle/>
                    <a:p>
                      <a:r>
                        <a:rPr lang="en-US" altLang="zh-TW" dirty="0"/>
                        <a:t>      </a:t>
                      </a:r>
                      <a:r>
                        <a:rPr lang="en-US" altLang="zh-TW" dirty="0" err="1"/>
                        <a:t>i</a:t>
                      </a:r>
                      <a:r>
                        <a:rPr lang="en-US" altLang="zh-TW" dirty="0"/>
                        <a:t> k</a:t>
                      </a:r>
                      <a:endParaRPr lang="zh-TW" altLang="en-US" dirty="0"/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9112170"/>
                  </a:ext>
                </a:extLst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1081275"/>
                  </a:ext>
                </a:extLst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1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1765679"/>
                  </a:ext>
                </a:extLst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2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9719642"/>
                  </a:ext>
                </a:extLst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3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6643121"/>
                  </a:ext>
                </a:extLst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4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119404"/>
                  </a:ext>
                </a:extLst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5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82482"/>
                  </a:ext>
                </a:extLst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6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919976"/>
                  </a:ext>
                </a:extLst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7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1178302"/>
                  </a:ext>
                </a:extLst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8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634282"/>
                  </a:ext>
                </a:extLst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9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957985"/>
                  </a:ext>
                </a:extLst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10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204235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76F661E0-0358-43D3-96FA-98FDCC6AAE43}"/>
                  </a:ext>
                </a:extLst>
              </p:cNvPr>
              <p:cNvSpPr txBox="1"/>
              <p:nvPr/>
            </p:nvSpPr>
            <p:spPr>
              <a:xfrm>
                <a:off x="4026209" y="1434737"/>
                <a:ext cx="947567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indent="0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zh-TW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𝑗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76F661E0-0358-43D3-96FA-98FDCC6AAE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6209" y="1434737"/>
                <a:ext cx="947567" cy="424732"/>
              </a:xfrm>
              <a:prstGeom prst="rect">
                <a:avLst/>
              </a:prstGeom>
              <a:blipFill>
                <a:blip r:embed="rId4"/>
                <a:stretch>
                  <a:fillRect l="-641" b="-20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2821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投影片編號版面配置區 5">
            <a:extLst>
              <a:ext uri="{FF2B5EF4-FFF2-40B4-BE49-F238E27FC236}">
                <a16:creationId xmlns:a16="http://schemas.microsoft.com/office/drawing/2014/main" id="{F9451B63-FA44-4B79-A7F6-50C6CEED5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280BE31-3300-4A8A-9B73-1E5D18285193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EC6A911B-1CAF-436F-8DCB-A3DBB824A6E9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61392" y="188640"/>
                <a:ext cx="8225407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  <a:defRPr/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解法範例：</a:t>
                </a:r>
                <a:endParaRPr lang="en-US" altLang="zh-TW" sz="2400" dirty="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14:m>
                  <m:oMath xmlns:m="http://schemas.openxmlformats.org/officeDocument/2006/math">
                    <m:r>
                      <a:rPr lang="en-US" altLang="zh-TW" sz="1600" b="0" i="1" dirty="0" smtClean="0">
                        <a:latin typeface="Cambria Math" panose="02040503050406030204" pitchFamily="18" charset="0"/>
                      </a:rPr>
                      <m:t>𝑑𝑝</m:t>
                    </m:r>
                    <m:d>
                      <m:dPr>
                        <m:begChr m:val="["/>
                        <m:endChr m:val="]"/>
                        <m:ctrlP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altLang="zh-TW" sz="1600" b="0" i="1" dirty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altLang="zh-TW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</a:t>
                </a:r>
                <a:r>
                  <a:rPr lang="zh-TW" alt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字母只能有 </a:t>
                </a:r>
                <a:r>
                  <a:rPr lang="en-US" altLang="zh-TW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zh-TW" alt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，字串長度為</a:t>
                </a:r>
                <a:r>
                  <a:rPr lang="en-US" altLang="zh-TW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zh-TW" alt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，字母和為</a:t>
                </a:r>
                <a:r>
                  <a:rPr lang="en-US" altLang="zh-TW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zh-TW" alt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，只有字串 </a:t>
                </a:r>
                <a:r>
                  <a:rPr lang="en-US" altLang="zh-TW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“a” </a:t>
                </a:r>
                <a:r>
                  <a:rPr lang="zh-TW" alt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一種可能</a:t>
                </a:r>
                <a:endParaRPr lang="en-US" altLang="zh-TW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14:m>
                  <m:oMath xmlns:m="http://schemas.openxmlformats.org/officeDocument/2006/math">
                    <m:r>
                      <a:rPr lang="en-US" altLang="zh-TW" sz="1600" b="0" i="1" dirty="0" smtClean="0">
                        <a:latin typeface="Cambria Math" panose="02040503050406030204" pitchFamily="18" charset="0"/>
                      </a:rPr>
                      <m:t>𝑑𝑝</m:t>
                    </m:r>
                    <m:d>
                      <m:dPr>
                        <m:begChr m:val="["/>
                        <m:endChr m:val="]"/>
                        <m:ctrlP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altLang="zh-TW" sz="16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1600" i="1" dirty="0">
                        <a:latin typeface="Cambria Math" panose="02040503050406030204" pitchFamily="18" charset="0"/>
                      </a:rPr>
                      <m:t>𝑑𝑝</m:t>
                    </m:r>
                    <m:d>
                      <m:dPr>
                        <m:begChr m:val="["/>
                        <m:endChr m:val="]"/>
                        <m:ctrlPr>
                          <a:rPr lang="en-US" altLang="zh-TW" sz="16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-</m:t>
                        </m:r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TW" sz="16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TW" sz="16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altLang="zh-TW" sz="16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1600" b="0" i="1" dirty="0" smtClean="0">
                        <a:latin typeface="Cambria Math" panose="02040503050406030204" pitchFamily="18" charset="0"/>
                      </a:rPr>
                      <m:t>𝑑𝑝</m:t>
                    </m:r>
                    <m:d>
                      <m:dPr>
                        <m:begChr m:val="["/>
                        <m:endChr m:val="]"/>
                        <m:ctrlP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altLang="zh-TW" sz="1600" b="0" i="1" dirty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zh-TW" alt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，字母可以有</a:t>
                </a:r>
                <a:r>
                  <a:rPr lang="en-US" altLang="zh-TW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a, b</a:t>
                </a:r>
                <a:r>
                  <a:rPr lang="zh-TW" alt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，字串長度為</a:t>
                </a:r>
                <a:r>
                  <a:rPr lang="en-US" altLang="zh-TW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zh-TW" alt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，字母和為</a:t>
                </a:r>
                <a:r>
                  <a:rPr lang="en-US" altLang="zh-TW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zh-TW" alt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，同樣只有字串 </a:t>
                </a:r>
                <a:r>
                  <a:rPr lang="en-US" altLang="zh-TW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“a” </a:t>
                </a:r>
                <a:r>
                  <a:rPr lang="zh-TW" alt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一種可能</a:t>
                </a:r>
                <a:endParaRPr lang="en-US" altLang="zh-TW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endParaRPr lang="en-US" altLang="zh-TW" sz="1600" b="0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  <a:defRPr/>
                </a:pPr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EC6A911B-1CAF-436F-8DCB-A3DBB824A6E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61392" y="188640"/>
                <a:ext cx="8225407" cy="5622925"/>
              </a:xfrm>
              <a:blipFill>
                <a:blip r:embed="rId3"/>
                <a:stretch>
                  <a:fillRect l="-445" t="-1518" r="-37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7" name="表格 28">
            <a:extLst>
              <a:ext uri="{FF2B5EF4-FFF2-40B4-BE49-F238E27FC236}">
                <a16:creationId xmlns:a16="http://schemas.microsoft.com/office/drawing/2014/main" id="{F6AA91DF-7FE9-4CA7-9339-46C802F7E8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141632"/>
              </p:ext>
            </p:extLst>
          </p:nvPr>
        </p:nvGraphicFramePr>
        <p:xfrm>
          <a:off x="1187624" y="1909208"/>
          <a:ext cx="6624738" cy="46634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736082">
                  <a:extLst>
                    <a:ext uri="{9D8B030D-6E8A-4147-A177-3AD203B41FA5}">
                      <a16:colId xmlns:a16="http://schemas.microsoft.com/office/drawing/2014/main" val="3466785747"/>
                    </a:ext>
                  </a:extLst>
                </a:gridCol>
                <a:gridCol w="736082">
                  <a:extLst>
                    <a:ext uri="{9D8B030D-6E8A-4147-A177-3AD203B41FA5}">
                      <a16:colId xmlns:a16="http://schemas.microsoft.com/office/drawing/2014/main" val="849594088"/>
                    </a:ext>
                  </a:extLst>
                </a:gridCol>
                <a:gridCol w="736082">
                  <a:extLst>
                    <a:ext uri="{9D8B030D-6E8A-4147-A177-3AD203B41FA5}">
                      <a16:colId xmlns:a16="http://schemas.microsoft.com/office/drawing/2014/main" val="330512169"/>
                    </a:ext>
                  </a:extLst>
                </a:gridCol>
                <a:gridCol w="736082">
                  <a:extLst>
                    <a:ext uri="{9D8B030D-6E8A-4147-A177-3AD203B41FA5}">
                      <a16:colId xmlns:a16="http://schemas.microsoft.com/office/drawing/2014/main" val="1101221091"/>
                    </a:ext>
                  </a:extLst>
                </a:gridCol>
                <a:gridCol w="736082">
                  <a:extLst>
                    <a:ext uri="{9D8B030D-6E8A-4147-A177-3AD203B41FA5}">
                      <a16:colId xmlns:a16="http://schemas.microsoft.com/office/drawing/2014/main" val="2621463350"/>
                    </a:ext>
                  </a:extLst>
                </a:gridCol>
                <a:gridCol w="736082">
                  <a:extLst>
                    <a:ext uri="{9D8B030D-6E8A-4147-A177-3AD203B41FA5}">
                      <a16:colId xmlns:a16="http://schemas.microsoft.com/office/drawing/2014/main" val="532532504"/>
                    </a:ext>
                  </a:extLst>
                </a:gridCol>
                <a:gridCol w="736082">
                  <a:extLst>
                    <a:ext uri="{9D8B030D-6E8A-4147-A177-3AD203B41FA5}">
                      <a16:colId xmlns:a16="http://schemas.microsoft.com/office/drawing/2014/main" val="266904970"/>
                    </a:ext>
                  </a:extLst>
                </a:gridCol>
                <a:gridCol w="736082">
                  <a:extLst>
                    <a:ext uri="{9D8B030D-6E8A-4147-A177-3AD203B41FA5}">
                      <a16:colId xmlns:a16="http://schemas.microsoft.com/office/drawing/2014/main" val="2623794178"/>
                    </a:ext>
                  </a:extLst>
                </a:gridCol>
                <a:gridCol w="736082">
                  <a:extLst>
                    <a:ext uri="{9D8B030D-6E8A-4147-A177-3AD203B41FA5}">
                      <a16:colId xmlns:a16="http://schemas.microsoft.com/office/drawing/2014/main" val="2545282484"/>
                    </a:ext>
                  </a:extLst>
                </a:gridCol>
              </a:tblGrid>
              <a:tr h="420273">
                <a:tc>
                  <a:txBody>
                    <a:bodyPr/>
                    <a:lstStyle/>
                    <a:p>
                      <a:r>
                        <a:rPr lang="en-US" altLang="zh-TW" dirty="0"/>
                        <a:t>      </a:t>
                      </a:r>
                      <a:r>
                        <a:rPr lang="en-US" altLang="zh-TW" dirty="0" err="1"/>
                        <a:t>i</a:t>
                      </a:r>
                      <a:r>
                        <a:rPr lang="en-US" altLang="zh-TW" dirty="0"/>
                        <a:t> k</a:t>
                      </a:r>
                      <a:endParaRPr lang="zh-TW" altLang="en-US" dirty="0"/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9112170"/>
                  </a:ext>
                </a:extLst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1081275"/>
                  </a:ext>
                </a:extLst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1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1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1</a:t>
                      </a:r>
                      <a:endParaRPr lang="zh-TW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1</a:t>
                      </a:r>
                      <a:endParaRPr lang="zh-TW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1</a:t>
                      </a:r>
                      <a:endParaRPr lang="zh-TW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1</a:t>
                      </a:r>
                      <a:endParaRPr lang="zh-TW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1</a:t>
                      </a:r>
                      <a:endParaRPr lang="zh-TW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1</a:t>
                      </a:r>
                      <a:endParaRPr lang="zh-TW" alt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1765679"/>
                  </a:ext>
                </a:extLst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2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1</a:t>
                      </a:r>
                      <a:endParaRPr lang="zh-TW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1</a:t>
                      </a:r>
                      <a:endParaRPr lang="zh-TW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1</a:t>
                      </a:r>
                      <a:endParaRPr lang="zh-TW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1</a:t>
                      </a:r>
                      <a:endParaRPr lang="zh-TW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1</a:t>
                      </a:r>
                      <a:endParaRPr lang="zh-TW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1</a:t>
                      </a:r>
                      <a:endParaRPr lang="zh-TW" alt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9719642"/>
                  </a:ext>
                </a:extLst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3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1</a:t>
                      </a:r>
                      <a:endParaRPr lang="zh-TW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1</a:t>
                      </a:r>
                      <a:endParaRPr lang="zh-TW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1</a:t>
                      </a:r>
                      <a:endParaRPr lang="zh-TW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1</a:t>
                      </a:r>
                      <a:endParaRPr lang="zh-TW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1</a:t>
                      </a:r>
                      <a:endParaRPr lang="zh-TW" alt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6643121"/>
                  </a:ext>
                </a:extLst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4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1</a:t>
                      </a:r>
                      <a:endParaRPr lang="zh-TW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1</a:t>
                      </a:r>
                      <a:endParaRPr lang="zh-TW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1</a:t>
                      </a:r>
                      <a:endParaRPr lang="zh-TW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1</a:t>
                      </a:r>
                      <a:endParaRPr lang="zh-TW" alt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119404"/>
                  </a:ext>
                </a:extLst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5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1</a:t>
                      </a:r>
                      <a:endParaRPr lang="zh-TW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1</a:t>
                      </a:r>
                      <a:endParaRPr lang="zh-TW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1</a:t>
                      </a:r>
                      <a:endParaRPr lang="zh-TW" alt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82482"/>
                  </a:ext>
                </a:extLst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6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1</a:t>
                      </a:r>
                      <a:endParaRPr lang="zh-TW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1</a:t>
                      </a:r>
                      <a:endParaRPr lang="zh-TW" alt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919976"/>
                  </a:ext>
                </a:extLst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7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1</a:t>
                      </a:r>
                      <a:endParaRPr lang="zh-TW" alt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1178302"/>
                  </a:ext>
                </a:extLst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8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634282"/>
                  </a:ext>
                </a:extLst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9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957985"/>
                  </a:ext>
                </a:extLst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10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204235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2" name="文字方塊 1">
                <a:extLst>
                  <a:ext uri="{FF2B5EF4-FFF2-40B4-BE49-F238E27FC236}">
                    <a16:creationId xmlns:a16="http://schemas.microsoft.com/office/drawing/2014/main" id="{488ADB46-CC08-40D2-A26C-56FE25578E48}"/>
                  </a:ext>
                </a:extLst>
              </p:cNvPr>
              <p:cNvSpPr txBox="1"/>
              <p:nvPr/>
            </p:nvSpPr>
            <p:spPr>
              <a:xfrm>
                <a:off x="4026209" y="1434737"/>
                <a:ext cx="947567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indent="0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zh-TW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𝑗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=1</m:t>
                      </m:r>
                    </m:oMath>
                  </m:oMathPara>
                </a14:m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文字方塊 1">
                <a:extLst>
                  <a:ext uri="{FF2B5EF4-FFF2-40B4-BE49-F238E27FC236}">
                    <a16:creationId xmlns:a16="http://schemas.microsoft.com/office/drawing/2014/main" id="{488ADB46-CC08-40D2-A26C-56FE25578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6209" y="1434737"/>
                <a:ext cx="947567" cy="424732"/>
              </a:xfrm>
              <a:prstGeom prst="rect">
                <a:avLst/>
              </a:prstGeom>
              <a:blipFill>
                <a:blip r:embed="rId4"/>
                <a:stretch>
                  <a:fillRect l="-641" b="-20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3701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投影片編號版面配置區 5">
            <a:extLst>
              <a:ext uri="{FF2B5EF4-FFF2-40B4-BE49-F238E27FC236}">
                <a16:creationId xmlns:a16="http://schemas.microsoft.com/office/drawing/2014/main" id="{F9451B63-FA44-4B79-A7F6-50C6CEED5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280BE31-3300-4A8A-9B73-1E5D18285193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EC6A911B-1CAF-436F-8DCB-A3DBB824A6E9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61393" y="188640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  <a:defRPr/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解法範例：</a:t>
                </a:r>
                <a:endParaRPr lang="en-US" altLang="zh-TW" sz="2400" dirty="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sz="1600" i="1" dirty="0" smtClean="0">
                          <a:latin typeface="Cambria Math" panose="02040503050406030204" pitchFamily="18" charset="0"/>
                        </a:rPr>
                        <m:t>𝑑𝑝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16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6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16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6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16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6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altLang="zh-TW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1600" b="0" i="1" dirty="0" smtClean="0">
                          <a:latin typeface="Cambria Math" panose="02040503050406030204" pitchFamily="18" charset="0"/>
                        </a:rPr>
                        <m:t>𝑑𝑝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16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6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sz="1600" b="0" i="1" dirty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16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6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16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6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altLang="zh-TW" sz="16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TW" sz="1600" b="0" i="1" dirty="0" smtClean="0">
                          <a:latin typeface="Cambria Math" panose="02040503050406030204" pitchFamily="18" charset="0"/>
                        </a:rPr>
                        <m:t>𝑑𝑝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16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6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sz="1600" b="0" i="1" dirty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16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600" b="0" i="0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sz="1600" b="0" i="0" dirty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altLang="zh-TW" sz="1600" b="0" i="0" dirty="0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altLang="zh-TW" sz="1600" b="0" i="0" dirty="0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altLang="zh-TW" sz="1600" b="0" i="0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zh-TW" sz="1600" b="0" i="0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altLang="zh-TW" sz="1600" b="0" i="0" dirty="0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altLang="zh-TW" sz="1600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zh-TW" altLang="en-US" sz="1600" b="0" i="1" dirty="0"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                        </a:t>
                </a:r>
                <a14:m>
                  <m:oMath xmlns:m="http://schemas.openxmlformats.org/officeDocument/2006/math">
                    <m:r>
                      <a:rPr lang="en-US" altLang="zh-TW" sz="16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1600" b="0" i="1" dirty="0" smtClean="0">
                        <a:latin typeface="Cambria Math" panose="02040503050406030204" pitchFamily="18" charset="0"/>
                      </a:rPr>
                      <m:t>𝑑𝑝</m:t>
                    </m:r>
                    <m:d>
                      <m:dPr>
                        <m:begChr m:val="["/>
                        <m:endChr m:val="]"/>
                        <m:ctrlP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en-US" altLang="zh-TW" sz="1600" b="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TW" sz="1600" b="0" i="1" dirty="0" smtClean="0">
                        <a:latin typeface="Cambria Math" panose="02040503050406030204" pitchFamily="18" charset="0"/>
                      </a:rPr>
                      <m:t>𝑑𝑝</m:t>
                    </m:r>
                    <m:d>
                      <m:dPr>
                        <m:begChr m:val="["/>
                        <m:endChr m:val="]"/>
                        <m:ctrlP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altLang="zh-TW" sz="1600" b="0" i="1" dirty="0" smtClean="0">
                        <a:latin typeface="Cambria Math" panose="02040503050406030204" pitchFamily="18" charset="0"/>
                      </a:rPr>
                      <m:t>[1]</m:t>
                    </m:r>
                    <m:r>
                      <a:rPr lang="en-US" altLang="zh-TW" sz="16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1600" i="1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altLang="zh-TW" sz="1600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TW" sz="1600" i="1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altLang="zh-TW" sz="16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1600" i="1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altLang="zh-TW" sz="1600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zh-TW" alt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字母可以有</a:t>
                </a:r>
                <a:r>
                  <a:rPr lang="en-US" altLang="zh-TW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a, b</a:t>
                </a:r>
                <a:r>
                  <a:rPr lang="zh-TW" alt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，字串長度為</a:t>
                </a:r>
                <a:r>
                  <a:rPr lang="en-US" altLang="zh-TW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zh-TW" alt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，字母和為</a:t>
                </a:r>
                <a:r>
                  <a:rPr lang="en-US" altLang="zh-TW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zh-TW" alt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，只有字串 </a:t>
                </a:r>
                <a:r>
                  <a:rPr lang="en-US" altLang="zh-TW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“a”</a:t>
                </a:r>
                <a:r>
                  <a:rPr lang="zh-TW" alt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加上字母 </a:t>
                </a:r>
                <a:r>
                  <a:rPr lang="en-US" altLang="zh-TW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zh-TW" alt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的字串 </a:t>
                </a:r>
                <a:r>
                  <a:rPr lang="en-US" altLang="zh-TW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“ab”</a:t>
                </a:r>
                <a:r>
                  <a:rPr lang="zh-TW" alt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一種可能</a:t>
                </a:r>
                <a:endParaRPr lang="en-US" altLang="zh-TW" sz="1200" b="0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EC6A911B-1CAF-436F-8DCB-A3DBB824A6E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61393" y="188640"/>
                <a:ext cx="8077200" cy="5622925"/>
              </a:xfrm>
              <a:blipFill>
                <a:blip r:embed="rId3"/>
                <a:stretch>
                  <a:fillRect l="-453" t="-15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7" name="表格 28">
            <a:extLst>
              <a:ext uri="{FF2B5EF4-FFF2-40B4-BE49-F238E27FC236}">
                <a16:creationId xmlns:a16="http://schemas.microsoft.com/office/drawing/2014/main" id="{F6AA91DF-7FE9-4CA7-9339-46C802F7E8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082460"/>
              </p:ext>
            </p:extLst>
          </p:nvPr>
        </p:nvGraphicFramePr>
        <p:xfrm>
          <a:off x="1187624" y="1909208"/>
          <a:ext cx="6624738" cy="46634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736082">
                  <a:extLst>
                    <a:ext uri="{9D8B030D-6E8A-4147-A177-3AD203B41FA5}">
                      <a16:colId xmlns:a16="http://schemas.microsoft.com/office/drawing/2014/main" val="3466785747"/>
                    </a:ext>
                  </a:extLst>
                </a:gridCol>
                <a:gridCol w="736082">
                  <a:extLst>
                    <a:ext uri="{9D8B030D-6E8A-4147-A177-3AD203B41FA5}">
                      <a16:colId xmlns:a16="http://schemas.microsoft.com/office/drawing/2014/main" val="849594088"/>
                    </a:ext>
                  </a:extLst>
                </a:gridCol>
                <a:gridCol w="736082">
                  <a:extLst>
                    <a:ext uri="{9D8B030D-6E8A-4147-A177-3AD203B41FA5}">
                      <a16:colId xmlns:a16="http://schemas.microsoft.com/office/drawing/2014/main" val="330512169"/>
                    </a:ext>
                  </a:extLst>
                </a:gridCol>
                <a:gridCol w="736082">
                  <a:extLst>
                    <a:ext uri="{9D8B030D-6E8A-4147-A177-3AD203B41FA5}">
                      <a16:colId xmlns:a16="http://schemas.microsoft.com/office/drawing/2014/main" val="1101221091"/>
                    </a:ext>
                  </a:extLst>
                </a:gridCol>
                <a:gridCol w="736082">
                  <a:extLst>
                    <a:ext uri="{9D8B030D-6E8A-4147-A177-3AD203B41FA5}">
                      <a16:colId xmlns:a16="http://schemas.microsoft.com/office/drawing/2014/main" val="2621463350"/>
                    </a:ext>
                  </a:extLst>
                </a:gridCol>
                <a:gridCol w="736082">
                  <a:extLst>
                    <a:ext uri="{9D8B030D-6E8A-4147-A177-3AD203B41FA5}">
                      <a16:colId xmlns:a16="http://schemas.microsoft.com/office/drawing/2014/main" val="532532504"/>
                    </a:ext>
                  </a:extLst>
                </a:gridCol>
                <a:gridCol w="736082">
                  <a:extLst>
                    <a:ext uri="{9D8B030D-6E8A-4147-A177-3AD203B41FA5}">
                      <a16:colId xmlns:a16="http://schemas.microsoft.com/office/drawing/2014/main" val="266904970"/>
                    </a:ext>
                  </a:extLst>
                </a:gridCol>
                <a:gridCol w="736082">
                  <a:extLst>
                    <a:ext uri="{9D8B030D-6E8A-4147-A177-3AD203B41FA5}">
                      <a16:colId xmlns:a16="http://schemas.microsoft.com/office/drawing/2014/main" val="2623794178"/>
                    </a:ext>
                  </a:extLst>
                </a:gridCol>
                <a:gridCol w="736082">
                  <a:extLst>
                    <a:ext uri="{9D8B030D-6E8A-4147-A177-3AD203B41FA5}">
                      <a16:colId xmlns:a16="http://schemas.microsoft.com/office/drawing/2014/main" val="2545282484"/>
                    </a:ext>
                  </a:extLst>
                </a:gridCol>
              </a:tblGrid>
              <a:tr h="420273">
                <a:tc>
                  <a:txBody>
                    <a:bodyPr/>
                    <a:lstStyle/>
                    <a:p>
                      <a:r>
                        <a:rPr lang="en-US" altLang="zh-TW" dirty="0"/>
                        <a:t>      </a:t>
                      </a:r>
                      <a:r>
                        <a:rPr lang="en-US" altLang="zh-TW" dirty="0" err="1"/>
                        <a:t>i</a:t>
                      </a:r>
                      <a:r>
                        <a:rPr lang="en-US" altLang="zh-TW" dirty="0"/>
                        <a:t> k</a:t>
                      </a:r>
                      <a:endParaRPr lang="zh-TW" altLang="en-US" dirty="0"/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9112170"/>
                  </a:ext>
                </a:extLst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1081275"/>
                  </a:ext>
                </a:extLst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1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1765679"/>
                  </a:ext>
                </a:extLst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2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9719642"/>
                  </a:ext>
                </a:extLst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3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1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6643121"/>
                  </a:ext>
                </a:extLst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4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119404"/>
                  </a:ext>
                </a:extLst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5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82482"/>
                  </a:ext>
                </a:extLst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6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919976"/>
                  </a:ext>
                </a:extLst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7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1178302"/>
                  </a:ext>
                </a:extLst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8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634282"/>
                  </a:ext>
                </a:extLst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9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957985"/>
                  </a:ext>
                </a:extLst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10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204235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F421BE03-BFE9-4919-B3D2-94BF0B2558C7}"/>
                  </a:ext>
                </a:extLst>
              </p:cNvPr>
              <p:cNvSpPr txBox="1"/>
              <p:nvPr/>
            </p:nvSpPr>
            <p:spPr>
              <a:xfrm>
                <a:off x="4026209" y="1434737"/>
                <a:ext cx="947567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indent="0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zh-TW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𝑗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=2</m:t>
                      </m:r>
                    </m:oMath>
                  </m:oMathPara>
                </a14:m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F421BE03-BFE9-4919-B3D2-94BF0B2558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6209" y="1434737"/>
                <a:ext cx="947567" cy="424732"/>
              </a:xfrm>
              <a:prstGeom prst="rect">
                <a:avLst/>
              </a:prstGeom>
              <a:blipFill>
                <a:blip r:embed="rId4"/>
                <a:stretch>
                  <a:fillRect l="-641" b="-20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8894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投影片編號版面配置區 5">
            <a:extLst>
              <a:ext uri="{FF2B5EF4-FFF2-40B4-BE49-F238E27FC236}">
                <a16:creationId xmlns:a16="http://schemas.microsoft.com/office/drawing/2014/main" id="{F9451B63-FA44-4B79-A7F6-50C6CEED5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280BE31-3300-4A8A-9B73-1E5D18285193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EC6A911B-1CAF-436F-8DCB-A3DBB824A6E9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61393" y="188640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  <a:defRPr/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解法範例：</a:t>
                </a:r>
                <a:endParaRPr lang="en-US" altLang="zh-TW" sz="2400" dirty="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sz="1600" i="1" dirty="0" smtClean="0">
                          <a:latin typeface="Cambria Math" panose="02040503050406030204" pitchFamily="18" charset="0"/>
                        </a:rPr>
                        <m:t>𝑑𝑝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16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600" b="0" i="1" dirty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16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6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16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600" b="0" i="1" dirty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d>
                      <m:r>
                        <a:rPr lang="en-US" altLang="zh-TW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1600" b="0" i="1" dirty="0" smtClean="0">
                          <a:latin typeface="Cambria Math" panose="02040503050406030204" pitchFamily="18" charset="0"/>
                        </a:rPr>
                        <m:t>𝑑𝑝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16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600" b="0" i="1" dirty="0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zh-TW" sz="1600" b="0" i="1" dirty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16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6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16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600" b="0" i="1" dirty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d>
                      <m:r>
                        <a:rPr lang="en-US" altLang="zh-TW" sz="16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TW" sz="1600" b="0" i="1" dirty="0" smtClean="0">
                          <a:latin typeface="Cambria Math" panose="02040503050406030204" pitchFamily="18" charset="0"/>
                        </a:rPr>
                        <m:t>𝑑𝑝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16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600" b="0" i="1" dirty="0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zh-TW" sz="1600" b="0" i="1" dirty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16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600" b="0" i="0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sz="1600" b="0" i="0" dirty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altLang="zh-TW" sz="1600" b="0" i="0" dirty="0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altLang="zh-TW" sz="1600" b="0" i="0" dirty="0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altLang="zh-TW" sz="1600" b="0" i="0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zh-TW" sz="1600" b="0" i="0" dirty="0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US" altLang="zh-TW" sz="1600" b="0" i="0" dirty="0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altLang="zh-TW" sz="1600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zh-TW" altLang="en-US" sz="1600" b="0" i="1" dirty="0"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                          </a:t>
                </a:r>
                <a14:m>
                  <m:oMath xmlns:m="http://schemas.openxmlformats.org/officeDocument/2006/math">
                    <m:r>
                      <a:rPr lang="en-US" altLang="zh-TW" sz="16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1600" b="0" i="1" dirty="0" smtClean="0">
                        <a:latin typeface="Cambria Math" panose="02040503050406030204" pitchFamily="18" charset="0"/>
                      </a:rPr>
                      <m:t>𝑑𝑝</m:t>
                    </m:r>
                    <m:d>
                      <m:dPr>
                        <m:begChr m:val="["/>
                        <m:endChr m:val="]"/>
                        <m:ctrlP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</m:d>
                    <m:r>
                      <a:rPr lang="en-US" altLang="zh-TW" sz="1600" b="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TW" sz="1600" b="0" i="1" dirty="0" smtClean="0">
                        <a:latin typeface="Cambria Math" panose="02040503050406030204" pitchFamily="18" charset="0"/>
                      </a:rPr>
                      <m:t>𝑑𝑝</m:t>
                    </m:r>
                    <m:d>
                      <m:dPr>
                        <m:begChr m:val="["/>
                        <m:endChr m:val="]"/>
                        <m:ctrlP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TW" sz="16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en-US" altLang="zh-TW" sz="16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1600" b="0" i="1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altLang="zh-TW" sz="1600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TW" sz="1600" i="1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altLang="zh-TW" sz="16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1600" b="0" i="1" dirty="0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US" altLang="zh-TW" sz="1600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zh-TW" alt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字母可以有</a:t>
                </a:r>
                <a:r>
                  <a:rPr lang="en-US" altLang="zh-TW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~ g</a:t>
                </a:r>
                <a:r>
                  <a:rPr lang="zh-TW" alt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，字串長度為</a:t>
                </a:r>
                <a:r>
                  <a:rPr lang="en-US" altLang="zh-TW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zh-TW" alt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，字母和為</a:t>
                </a:r>
                <a:r>
                  <a:rPr lang="en-US" altLang="zh-TW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</a:t>
                </a:r>
                <a:r>
                  <a:rPr lang="zh-TW" alt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，總共有字串 </a:t>
                </a:r>
                <a:r>
                  <a:rPr lang="en-US" altLang="zh-TW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“</a:t>
                </a:r>
                <a:r>
                  <a:rPr lang="en-US" altLang="zh-TW" sz="1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acf</a:t>
                </a:r>
                <a:r>
                  <a:rPr lang="en-US" altLang="zh-TW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”, “</a:t>
                </a:r>
                <a:r>
                  <a:rPr lang="en-US" altLang="zh-TW" sz="1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ade</a:t>
                </a:r>
                <a:r>
                  <a:rPr lang="en-US" altLang="zh-TW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”, “</a:t>
                </a:r>
                <a:r>
                  <a:rPr lang="en-US" altLang="zh-TW" sz="1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bce</a:t>
                </a:r>
                <a:r>
                  <a:rPr lang="en-US" altLang="zh-TW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”</a:t>
                </a:r>
                <a:r>
                  <a:rPr lang="zh-TW" alt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或是字串 </a:t>
                </a:r>
                <a:r>
                  <a:rPr lang="en-US" altLang="zh-TW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“ab”</a:t>
                </a:r>
                <a:r>
                  <a:rPr lang="zh-TW" alt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加上字母 </a:t>
                </a:r>
                <a:r>
                  <a:rPr lang="en-US" altLang="zh-TW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 </a:t>
                </a:r>
                <a:r>
                  <a:rPr lang="zh-TW" alt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的字串 </a:t>
                </a:r>
                <a:r>
                  <a:rPr lang="en-US" altLang="zh-TW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“</a:t>
                </a:r>
                <a:r>
                  <a:rPr lang="en-US" altLang="zh-TW" sz="1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abg</a:t>
                </a:r>
                <a:r>
                  <a:rPr lang="en-US" altLang="zh-TW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”</a:t>
                </a:r>
                <a:r>
                  <a:rPr lang="zh-TW" alt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共四種</a:t>
                </a:r>
                <a:endParaRPr lang="en-US" altLang="zh-TW" sz="1200" b="0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EC6A911B-1CAF-436F-8DCB-A3DBB824A6E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61393" y="188640"/>
                <a:ext cx="8077200" cy="5622925"/>
              </a:xfrm>
              <a:blipFill>
                <a:blip r:embed="rId3"/>
                <a:stretch>
                  <a:fillRect l="-453" t="-15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7" name="表格 28">
            <a:extLst>
              <a:ext uri="{FF2B5EF4-FFF2-40B4-BE49-F238E27FC236}">
                <a16:creationId xmlns:a16="http://schemas.microsoft.com/office/drawing/2014/main" id="{F6AA91DF-7FE9-4CA7-9339-46C802F7E8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801234"/>
              </p:ext>
            </p:extLst>
          </p:nvPr>
        </p:nvGraphicFramePr>
        <p:xfrm>
          <a:off x="1187624" y="1909208"/>
          <a:ext cx="6624738" cy="46634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736082">
                  <a:extLst>
                    <a:ext uri="{9D8B030D-6E8A-4147-A177-3AD203B41FA5}">
                      <a16:colId xmlns:a16="http://schemas.microsoft.com/office/drawing/2014/main" val="3466785747"/>
                    </a:ext>
                  </a:extLst>
                </a:gridCol>
                <a:gridCol w="736082">
                  <a:extLst>
                    <a:ext uri="{9D8B030D-6E8A-4147-A177-3AD203B41FA5}">
                      <a16:colId xmlns:a16="http://schemas.microsoft.com/office/drawing/2014/main" val="849594088"/>
                    </a:ext>
                  </a:extLst>
                </a:gridCol>
                <a:gridCol w="736082">
                  <a:extLst>
                    <a:ext uri="{9D8B030D-6E8A-4147-A177-3AD203B41FA5}">
                      <a16:colId xmlns:a16="http://schemas.microsoft.com/office/drawing/2014/main" val="330512169"/>
                    </a:ext>
                  </a:extLst>
                </a:gridCol>
                <a:gridCol w="736082">
                  <a:extLst>
                    <a:ext uri="{9D8B030D-6E8A-4147-A177-3AD203B41FA5}">
                      <a16:colId xmlns:a16="http://schemas.microsoft.com/office/drawing/2014/main" val="1101221091"/>
                    </a:ext>
                  </a:extLst>
                </a:gridCol>
                <a:gridCol w="736082">
                  <a:extLst>
                    <a:ext uri="{9D8B030D-6E8A-4147-A177-3AD203B41FA5}">
                      <a16:colId xmlns:a16="http://schemas.microsoft.com/office/drawing/2014/main" val="2621463350"/>
                    </a:ext>
                  </a:extLst>
                </a:gridCol>
                <a:gridCol w="736082">
                  <a:extLst>
                    <a:ext uri="{9D8B030D-6E8A-4147-A177-3AD203B41FA5}">
                      <a16:colId xmlns:a16="http://schemas.microsoft.com/office/drawing/2014/main" val="532532504"/>
                    </a:ext>
                  </a:extLst>
                </a:gridCol>
                <a:gridCol w="736082">
                  <a:extLst>
                    <a:ext uri="{9D8B030D-6E8A-4147-A177-3AD203B41FA5}">
                      <a16:colId xmlns:a16="http://schemas.microsoft.com/office/drawing/2014/main" val="266904970"/>
                    </a:ext>
                  </a:extLst>
                </a:gridCol>
                <a:gridCol w="736082">
                  <a:extLst>
                    <a:ext uri="{9D8B030D-6E8A-4147-A177-3AD203B41FA5}">
                      <a16:colId xmlns:a16="http://schemas.microsoft.com/office/drawing/2014/main" val="2623794178"/>
                    </a:ext>
                  </a:extLst>
                </a:gridCol>
                <a:gridCol w="736082">
                  <a:extLst>
                    <a:ext uri="{9D8B030D-6E8A-4147-A177-3AD203B41FA5}">
                      <a16:colId xmlns:a16="http://schemas.microsoft.com/office/drawing/2014/main" val="2545282484"/>
                    </a:ext>
                  </a:extLst>
                </a:gridCol>
              </a:tblGrid>
              <a:tr h="420273">
                <a:tc>
                  <a:txBody>
                    <a:bodyPr/>
                    <a:lstStyle/>
                    <a:p>
                      <a:r>
                        <a:rPr lang="en-US" altLang="zh-TW" dirty="0"/>
                        <a:t>      </a:t>
                      </a:r>
                      <a:r>
                        <a:rPr lang="en-US" altLang="zh-TW" dirty="0" err="1"/>
                        <a:t>i</a:t>
                      </a:r>
                      <a:r>
                        <a:rPr lang="en-US" altLang="zh-TW" dirty="0"/>
                        <a:t> k</a:t>
                      </a:r>
                      <a:endParaRPr lang="zh-TW" altLang="en-US" dirty="0"/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9112170"/>
                  </a:ext>
                </a:extLst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1081275"/>
                  </a:ext>
                </a:extLst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1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1765679"/>
                  </a:ext>
                </a:extLst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2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9719642"/>
                  </a:ext>
                </a:extLst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3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0</a:t>
                      </a:r>
                      <a:endParaRPr lang="zh-TW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0</a:t>
                      </a:r>
                      <a:endParaRPr lang="zh-TW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6643121"/>
                  </a:ext>
                </a:extLst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4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119404"/>
                  </a:ext>
                </a:extLst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5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82482"/>
                  </a:ext>
                </a:extLst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6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919976"/>
                  </a:ext>
                </a:extLst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7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1178302"/>
                  </a:ext>
                </a:extLst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8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634282"/>
                  </a:ext>
                </a:extLst>
              </a:tr>
              <a:tr h="354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9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957985"/>
                  </a:ext>
                </a:extLst>
              </a:tr>
              <a:tr h="307161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10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4</a:t>
                      </a:r>
                      <a:endParaRPr lang="zh-TW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204235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F421BE03-BFE9-4919-B3D2-94BF0B2558C7}"/>
                  </a:ext>
                </a:extLst>
              </p:cNvPr>
              <p:cNvSpPr txBox="1"/>
              <p:nvPr/>
            </p:nvSpPr>
            <p:spPr>
              <a:xfrm>
                <a:off x="4026209" y="1434737"/>
                <a:ext cx="947567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indent="0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zh-TW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𝑗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=3</m:t>
                      </m:r>
                    </m:oMath>
                  </m:oMathPara>
                </a14:m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F421BE03-BFE9-4919-B3D2-94BF0B2558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6209" y="1434737"/>
                <a:ext cx="947567" cy="424732"/>
              </a:xfrm>
              <a:prstGeom prst="rect">
                <a:avLst/>
              </a:prstGeom>
              <a:blipFill>
                <a:blip r:embed="rId4"/>
                <a:stretch>
                  <a:fillRect l="-641" b="-20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236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投影片編號版面配置區 5">
            <a:extLst>
              <a:ext uri="{FF2B5EF4-FFF2-40B4-BE49-F238E27FC236}">
                <a16:creationId xmlns:a16="http://schemas.microsoft.com/office/drawing/2014/main" id="{F9451B63-FA44-4B79-A7F6-50C6CEED5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280BE31-3300-4A8A-9B73-1E5D18285193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EC6A911B-1CAF-436F-8DCB-A3DBB824A6E9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61393" y="188640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  <a:defRPr/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解法範例：</a:t>
                </a:r>
                <a:endParaRPr lang="en-US" altLang="zh-TW" sz="2400" dirty="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zh-TW" altLang="en-US" sz="1600" dirty="0">
                    <a:latin typeface="+mn-ea"/>
                  </a:rPr>
                  <a:t>題目實際上所求為 </a:t>
                </a:r>
                <a14:m>
                  <m:oMath xmlns:m="http://schemas.openxmlformats.org/officeDocument/2006/math">
                    <m:r>
                      <a:rPr lang="en-US" altLang="zh-TW" sz="1600" i="1" dirty="0" smtClean="0">
                        <a:latin typeface="Cambria Math" panose="02040503050406030204" pitchFamily="18" charset="0"/>
                      </a:rPr>
                      <m:t>𝑑𝑝</m:t>
                    </m:r>
                    <m:d>
                      <m:dPr>
                        <m:begChr m:val="["/>
                        <m:endChr m:val="]"/>
                        <m:ctrlPr>
                          <a:rPr lang="en-US" altLang="zh-TW" sz="16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  <m:t>26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TW" sz="16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TW" sz="16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en-US" altLang="zh-TW" sz="16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1600" b="0" i="1" dirty="0" smtClean="0">
                        <a:latin typeface="Cambria Math" panose="02040503050406030204" pitchFamily="18" charset="0"/>
                      </a:rPr>
                      <m:t>𝑑𝑝</m:t>
                    </m:r>
                    <m:d>
                      <m:dPr>
                        <m:begChr m:val="["/>
                        <m:endChr m:val="]"/>
                        <m:ctrlP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  <m:t>26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en-US" altLang="zh-TW" sz="1600" b="0" i="1" dirty="0" smtClean="0">
                        <a:latin typeface="Cambria Math" panose="02040503050406030204" pitchFamily="18" charset="0"/>
                      </a:rPr>
                      <m:t>[10]</m:t>
                    </m:r>
                  </m:oMath>
                </a14:m>
                <a:r>
                  <a:rPr lang="zh-TW" altLang="en-US" sz="1600" dirty="0">
                    <a:latin typeface="+mn-ea"/>
                  </a:rPr>
                  <a:t>，表格會很長，以下直接展開遞迴關係式求解</a:t>
                </a:r>
                <a:endParaRPr lang="en-US" altLang="zh-TW" sz="1600" dirty="0">
                  <a:latin typeface="+mn-ea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endParaRPr lang="en-US" altLang="zh-TW" sz="1600" dirty="0">
                  <a:latin typeface="+mn-ea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endParaRPr lang="en-US" altLang="zh-TW" sz="1600" dirty="0">
                  <a:latin typeface="+mn-ea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endParaRPr lang="en-US" altLang="zh-TW" sz="1600" dirty="0">
                  <a:latin typeface="+mn-ea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sz="1800" i="1" dirty="0" smtClean="0">
                          <a:latin typeface="Cambria Math" panose="02040503050406030204" pitchFamily="18" charset="0"/>
                        </a:rPr>
                        <m:t>𝑑𝑝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18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sz="180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18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18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d>
                      <m:r>
                        <a:rPr lang="en-US" altLang="zh-TW" sz="18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1800" b="0" i="1" dirty="0" smtClean="0">
                          <a:latin typeface="Cambria Math" panose="02040503050406030204" pitchFamily="18" charset="0"/>
                        </a:rPr>
                        <m:t>𝑑𝑝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sz="180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d>
                    </m:oMath>
                  </m:oMathPara>
                </a14:m>
                <a:endParaRPr lang="en-US" altLang="zh-TW" sz="1800" b="0" i="1" dirty="0">
                  <a:latin typeface="Cambria Math" panose="020405030504060302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zh-TW" altLang="en-US" sz="1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TW" sz="18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1800" b="0" i="1" dirty="0" smtClean="0">
                          <a:latin typeface="Cambria Math" panose="02040503050406030204" pitchFamily="18" charset="0"/>
                        </a:rPr>
                        <m:t>𝑑𝑝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sz="180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d>
                    </m:oMath>
                  </m:oMathPara>
                </a14:m>
                <a:endParaRPr lang="en-US" altLang="zh-TW" sz="1800" b="0" i="1" dirty="0">
                  <a:latin typeface="Cambria Math" panose="020405030504060302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zh-TW" altLang="en-US" sz="1800" i="1" dirty="0"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                            </a:t>
                </a:r>
                <a:r>
                  <a:rPr lang="en-US" altLang="zh-TW" sz="1800" i="1" dirty="0"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……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zh-TW" altLang="en-US" sz="1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zh-TW" altLang="en-US" sz="1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TW" sz="18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1800" b="0" i="1" dirty="0" smtClean="0">
                          <a:latin typeface="Cambria Math" panose="02040503050406030204" pitchFamily="18" charset="0"/>
                        </a:rPr>
                        <m:t>𝑑𝑝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i="1" dirty="0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d>
                    </m:oMath>
                  </m:oMathPara>
                </a14:m>
                <a:endParaRPr lang="en-US" altLang="zh-TW" sz="1800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zh-TW" altLang="en-US" sz="1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zh-TW" altLang="en-US" sz="1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sz="1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TW" sz="18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1800" b="0" i="1" dirty="0" smtClean="0">
                          <a:latin typeface="Cambria Math" panose="02040503050406030204" pitchFamily="18" charset="0"/>
                        </a:rPr>
                        <m:t>𝑑𝑝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i="1" dirty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d>
                      <m:r>
                        <a:rPr lang="en-US" altLang="zh-TW" sz="1800" i="1" dirty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TW" sz="1800" b="0" i="1" dirty="0" smtClean="0">
                          <a:latin typeface="Cambria Math" panose="02040503050406030204" pitchFamily="18" charset="0"/>
                        </a:rPr>
                        <m:t>𝑑𝑝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altLang="zh-TW" sz="18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1800" b="0" i="1" dirty="0" smtClean="0">
                          <a:latin typeface="Cambria Math" panose="02040503050406030204" pitchFamily="18" charset="0"/>
                        </a:rPr>
                        <m:t>𝑑𝑝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d>
                      <m:r>
                        <a:rPr lang="en-US" altLang="zh-TW" sz="1800" b="0" i="1" dirty="0" smtClean="0">
                          <a:latin typeface="Cambria Math" panose="02040503050406030204" pitchFamily="18" charset="0"/>
                        </a:rPr>
                        <m:t>+0</m:t>
                      </m:r>
                    </m:oMath>
                  </m:oMathPara>
                </a14:m>
                <a:endParaRPr lang="en-US" altLang="zh-TW" sz="1800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zh-TW" altLang="en-US" sz="1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TW" sz="1800" b="0" i="1" dirty="0" smtClean="0">
                          <a:latin typeface="Cambria Math" panose="02040503050406030204" pitchFamily="18" charset="0"/>
                        </a:rPr>
                        <m:t>                           </m:t>
                      </m:r>
                      <m:r>
                        <a:rPr lang="en-US" altLang="zh-TW" sz="18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1800" b="0" i="1" dirty="0" smtClean="0">
                          <a:latin typeface="Cambria Math" panose="02040503050406030204" pitchFamily="18" charset="0"/>
                        </a:rPr>
                        <m:t>𝑑𝑝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d>
                      <m:r>
                        <a:rPr lang="en-US" altLang="zh-TW" sz="1800" i="1" dirty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TW" sz="1800" b="0" i="1" dirty="0" smtClean="0">
                          <a:latin typeface="Cambria Math" panose="02040503050406030204" pitchFamily="18" charset="0"/>
                        </a:rPr>
                        <m:t>𝑑𝑝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altLang="zh-TW" sz="18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1800" b="0" i="1" dirty="0" smtClean="0">
                          <a:latin typeface="Cambria Math" panose="02040503050406030204" pitchFamily="18" charset="0"/>
                        </a:rPr>
                        <m:t>𝑑𝑝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b="0" i="1" dirty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d>
                      <m:r>
                        <a:rPr lang="en-US" altLang="zh-TW" sz="1800" b="0" i="1" dirty="0" smtClean="0">
                          <a:latin typeface="Cambria Math" panose="02040503050406030204" pitchFamily="18" charset="0"/>
                        </a:rPr>
                        <m:t>+0</m:t>
                      </m:r>
                    </m:oMath>
                  </m:oMathPara>
                </a14:m>
                <a:endParaRPr lang="en-US" altLang="zh-TW" sz="1800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sz="1800" b="0" i="1" dirty="0" smtClean="0">
                          <a:latin typeface="Cambria Math" panose="02040503050406030204" pitchFamily="18" charset="0"/>
                        </a:rPr>
                        <m:t>                            =4</m:t>
                      </m:r>
                    </m:oMath>
                  </m:oMathPara>
                </a14:m>
                <a:endParaRPr lang="en-US" altLang="zh-TW" sz="1800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EC6A911B-1CAF-436F-8DCB-A3DBB824A6E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61393" y="188640"/>
                <a:ext cx="8077200" cy="5622925"/>
              </a:xfrm>
              <a:blipFill>
                <a:blip r:embed="rId3"/>
                <a:stretch>
                  <a:fillRect l="-453" t="-15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6085026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3918</TotalTime>
  <Words>1333</Words>
  <Application>Microsoft Office PowerPoint</Application>
  <PresentationFormat>如螢幕大小 (4:3)</PresentationFormat>
  <Paragraphs>536</Paragraphs>
  <Slides>10</Slides>
  <Notes>10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6" baseType="lpstr">
      <vt:lpstr>標楷體</vt:lpstr>
      <vt:lpstr>Cambria Math</vt:lpstr>
      <vt:lpstr>Tahoma</vt:lpstr>
      <vt:lpstr>Times New Roman</vt:lpstr>
      <vt:lpstr>Wingdings</vt:lpstr>
      <vt:lpstr>Blends</vt:lpstr>
      <vt:lpstr>10912: Simple Minded Hashing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世瑋 羅</cp:lastModifiedBy>
  <cp:revision>189</cp:revision>
  <dcterms:created xsi:type="dcterms:W3CDTF">1601-01-01T00:00:00Z</dcterms:created>
  <dcterms:modified xsi:type="dcterms:W3CDTF">2021-06-01T18:34:32Z</dcterms:modified>
</cp:coreProperties>
</file>