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32600" cy="99631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D2D71CB9-C63B-49A2-80E3-2BA4159DA25F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6371E32B-BFEE-4B51-98F7-C1C57584407D}" type="slidenum">
              <a:rPr lang="en-US" sz="1200" b="0" strike="noStrike" spc="-1">
                <a:solidFill>
                  <a:srgbClr val="000000"/>
                </a:solidFill>
                <a:latin typeface="Tahoma"/>
                <a:ea typeface="新細明體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prstGeom prst="rect">
            <a:avLst/>
          </a:prstGeom>
        </p:spPr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</p:spPr>
        <p:txBody>
          <a:bodyPr lIns="91800" tIns="46080" rIns="918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416E7B2D-CC4C-42C5-BEB2-7410589A0A2A}" type="slidenum">
              <a:rPr lang="en-US" sz="1200" b="0" strike="noStrike" spc="-1">
                <a:solidFill>
                  <a:srgbClr val="000000"/>
                </a:solidFill>
                <a:latin typeface="Tahoma"/>
                <a:ea typeface="新細明體"/>
              </a:rPr>
              <a:t>10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prstGeom prst="rect">
            <a:avLst/>
          </a:prstGeom>
        </p:spPr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</p:spPr>
        <p:txBody>
          <a:bodyPr lIns="91800" tIns="46080" rIns="918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97A6C929-A6AC-4B89-84F0-2FD605FD24C7}" type="slidenum">
              <a:rPr lang="en-US" sz="1200" b="0" strike="noStrike" spc="-1">
                <a:solidFill>
                  <a:srgbClr val="000000"/>
                </a:solidFill>
                <a:latin typeface="Tahoma"/>
                <a:ea typeface="新細明體"/>
              </a:rPr>
              <a:t>11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prstGeom prst="rect">
            <a:avLst/>
          </a:prstGeom>
        </p:spPr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</p:spPr>
        <p:txBody>
          <a:bodyPr lIns="91800" tIns="46080" rIns="91800" bIns="46080">
            <a:noAutofit/>
          </a:bodyPr>
          <a:lstStyle/>
          <a:p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228FEAA8-A3B1-494E-8171-0ADB3989C646}" type="slidenum">
              <a:rPr lang="en-US" sz="1200" b="0" strike="noStrike" spc="-1">
                <a:solidFill>
                  <a:srgbClr val="000000"/>
                </a:solidFill>
                <a:latin typeface="Tahoma"/>
                <a:ea typeface="新細明體"/>
              </a:rPr>
              <a:t>12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prstGeom prst="rect">
            <a:avLst/>
          </a:prstGeom>
        </p:spPr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</p:spPr>
        <p:txBody>
          <a:bodyPr lIns="91800" tIns="46080" rIns="918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05B9308B-A89C-4E4D-9F8E-421178DFD926}" type="slidenum">
              <a:rPr lang="en-US" sz="1200" b="0" strike="noStrike" spc="-1">
                <a:solidFill>
                  <a:srgbClr val="000000"/>
                </a:solidFill>
                <a:latin typeface="Tahoma"/>
                <a:ea typeface="新細明體"/>
              </a:rPr>
              <a:t>13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prstGeom prst="rect">
            <a:avLst/>
          </a:prstGeom>
        </p:spPr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</p:spPr>
        <p:txBody>
          <a:bodyPr lIns="91800" tIns="46080" rIns="918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076838A4-DF08-4ADD-842D-D3761473DFE2}" type="slidenum">
              <a:rPr lang="en-US" sz="1200" b="0" strike="noStrike" spc="-1">
                <a:solidFill>
                  <a:srgbClr val="000000"/>
                </a:solidFill>
                <a:latin typeface="Tahoma"/>
                <a:ea typeface="新細明體"/>
              </a:rPr>
              <a:t>14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prstGeom prst="rect">
            <a:avLst/>
          </a:prstGeom>
        </p:spPr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</p:spPr>
        <p:txBody>
          <a:bodyPr lIns="91800" tIns="46080" rIns="918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705D9872-7F36-493F-BE53-3299C7B0BAAA}" type="slidenum">
              <a:rPr lang="en-US" sz="1200" b="0" strike="noStrike" spc="-1">
                <a:solidFill>
                  <a:srgbClr val="000000"/>
                </a:solidFill>
                <a:latin typeface="Tahoma"/>
                <a:ea typeface="新細明體"/>
              </a:rPr>
              <a:t>15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25560" y="747720"/>
            <a:ext cx="4980960" cy="3734640"/>
          </a:xfrm>
          <a:prstGeom prst="rect">
            <a:avLst/>
          </a:prstGeom>
        </p:spPr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</p:spPr>
        <p:txBody>
          <a:bodyPr lIns="91800" tIns="46080" rIns="918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FEE702EC-21F7-4748-B298-AE8729FC7459}" type="slidenum">
              <a:rPr lang="en-US" sz="1200" b="0" strike="noStrike" spc="-1">
                <a:solidFill>
                  <a:srgbClr val="000000"/>
                </a:solidFill>
                <a:latin typeface="Tahoma"/>
                <a:ea typeface="新細明體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prstGeom prst="rect">
            <a:avLst/>
          </a:prstGeom>
        </p:spPr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</p:spPr>
        <p:txBody>
          <a:bodyPr lIns="91800" tIns="46080" rIns="918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906DCA77-DF55-4D50-A1C6-6C8F8663F691}" type="slidenum">
              <a:rPr lang="en-US" sz="1200" b="0" strike="noStrike" spc="-1">
                <a:solidFill>
                  <a:srgbClr val="000000"/>
                </a:solidFill>
                <a:latin typeface="Tahoma"/>
                <a:ea typeface="新細明體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prstGeom prst="rect">
            <a:avLst/>
          </a:prstGeom>
        </p:spPr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</p:spPr>
        <p:txBody>
          <a:bodyPr lIns="91800" tIns="46080" rIns="918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EB5F9A5D-54BF-4CBD-B655-99931BFDFD25}" type="slidenum">
              <a:rPr lang="en-US" sz="1200" b="0" strike="noStrike" spc="-1">
                <a:solidFill>
                  <a:srgbClr val="000000"/>
                </a:solidFill>
                <a:latin typeface="Tahoma"/>
                <a:ea typeface="新細明體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prstGeom prst="rect">
            <a:avLst/>
          </a:prstGeom>
        </p:spPr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</p:spPr>
        <p:txBody>
          <a:bodyPr lIns="91800" tIns="46080" rIns="918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6A56D184-C463-4085-AAAC-2C2FB24F8FD7}" type="slidenum">
              <a:rPr lang="en-US" sz="1200" b="0" strike="noStrike" spc="-1">
                <a:solidFill>
                  <a:srgbClr val="000000"/>
                </a:solidFill>
                <a:latin typeface="Tahoma"/>
                <a:ea typeface="新細明體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prstGeom prst="rect">
            <a:avLst/>
          </a:prstGeom>
        </p:spPr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</p:spPr>
        <p:txBody>
          <a:bodyPr lIns="91800" tIns="46080" rIns="918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852879E0-F8F2-4EBE-B4B1-A9E9A5A14560}" type="slidenum">
              <a:rPr lang="en-US" sz="1200" b="0" strike="noStrike" spc="-1">
                <a:solidFill>
                  <a:srgbClr val="000000"/>
                </a:solidFill>
                <a:latin typeface="Tahoma"/>
                <a:ea typeface="新細明體"/>
              </a:rPr>
              <a:t>6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prstGeom prst="rect">
            <a:avLst/>
          </a:prstGeom>
        </p:spPr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</p:spPr>
        <p:txBody>
          <a:bodyPr lIns="91800" tIns="46080" rIns="918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0C3F96C8-ADBB-4588-A956-F2F610F99B75}" type="slidenum">
              <a:rPr lang="en-US" sz="1200" b="0" strike="noStrike" spc="-1">
                <a:solidFill>
                  <a:srgbClr val="000000"/>
                </a:solidFill>
                <a:latin typeface="Tahoma"/>
                <a:ea typeface="新細明體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prstGeom prst="rect">
            <a:avLst/>
          </a:prstGeom>
        </p:spPr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</p:spPr>
        <p:txBody>
          <a:bodyPr lIns="91800" tIns="46080" rIns="918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E7971F93-0F2D-4D59-8B19-1A70DBEE3F18}" type="slidenum">
              <a:rPr lang="en-US" sz="1200" b="0" strike="noStrike" spc="-1">
                <a:solidFill>
                  <a:srgbClr val="000000"/>
                </a:solidFill>
                <a:latin typeface="Tahoma"/>
                <a:ea typeface="新細明體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prstGeom prst="rect">
            <a:avLst/>
          </a:prstGeom>
        </p:spPr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</p:spPr>
        <p:txBody>
          <a:bodyPr lIns="91800" tIns="46080" rIns="918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6D677B2D-1BF5-45FF-B836-458445761063}" type="slidenum">
              <a:rPr lang="en-US" sz="1200" b="0" strike="noStrike" spc="-1">
                <a:solidFill>
                  <a:srgbClr val="000000"/>
                </a:solidFill>
                <a:latin typeface="Tahoma"/>
                <a:ea typeface="新細明體"/>
              </a:rPr>
              <a:t>9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25560" y="747720"/>
            <a:ext cx="4980960" cy="3734640"/>
          </a:xfrm>
          <a:prstGeom prst="rect">
            <a:avLst/>
          </a:prstGeom>
        </p:spPr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</p:spPr>
        <p:txBody>
          <a:bodyPr lIns="91800" tIns="46080" rIns="918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C40BB24E-2334-460A-A59D-5F9269477A3E}" type="slidenum">
              <a:rPr lang="en-US" sz="1400" b="0" strike="noStrike" spc="-1">
                <a:solidFill>
                  <a:srgbClr val="00E4A8"/>
                </a:solidFill>
                <a:latin typeface="Tahoma"/>
                <a:ea typeface="新細明體"/>
              </a:rPr>
              <a:t>1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533520" y="380880"/>
            <a:ext cx="7771680" cy="91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  <a:tabLst>
                <a:tab pos="408240" algn="l"/>
              </a:tabLst>
            </a:pPr>
            <a:r>
              <a:rPr lang="en-US" sz="4400" b="1" strike="noStrike" spc="-1">
                <a:solidFill>
                  <a:srgbClr val="333399"/>
                </a:solidFill>
                <a:latin typeface="Times New Roman"/>
                <a:ea typeface="標楷體"/>
              </a:rPr>
              <a:t>11259: Coin Changing Again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CustomShape 3"/>
          <p:cNvSpPr/>
          <p:nvPr/>
        </p:nvSpPr>
        <p:spPr>
          <a:xfrm>
            <a:off x="380880" y="1447920"/>
            <a:ext cx="8076600" cy="478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solidFill>
                  <a:srgbClr val="FF0000"/>
                </a:solidFill>
                <a:latin typeface="Times New Roman"/>
                <a:ea typeface="標楷體"/>
              </a:rPr>
              <a:t>★★★★☆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zh-TW" sz="2400" b="1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題組：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/>
                <a:ea typeface="新細明體"/>
              </a:rPr>
              <a:t>Contest Volumes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zh-TW" sz="2400" b="1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題號：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/>
                <a:ea typeface="標楷體"/>
              </a:rPr>
              <a:t>11259: Coin Changing Again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解題者：</a:t>
            </a:r>
            <a:r>
              <a:rPr lang="zh-TW" sz="2400" b="0" strike="noStrike" spc="-1" dirty="0">
                <a:solidFill>
                  <a:srgbClr val="000000"/>
                </a:solidFill>
                <a:latin typeface="Times New Roman"/>
                <a:ea typeface="標楷體"/>
              </a:rPr>
              <a:t>楊志璿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解題日期：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/>
                <a:ea typeface="標楷體"/>
              </a:rPr>
              <a:t>2021</a:t>
            </a:r>
            <a:r>
              <a:rPr lang="zh-TW" sz="2400" b="0" strike="noStrike" spc="-1" dirty="0">
                <a:solidFill>
                  <a:srgbClr val="000000"/>
                </a:solidFill>
                <a:latin typeface="Times New Roman"/>
                <a:ea typeface="標楷體"/>
              </a:rPr>
              <a:t>年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/>
                <a:ea typeface="標楷體"/>
              </a:rPr>
              <a:t>6</a:t>
            </a:r>
            <a:r>
              <a:rPr lang="zh-TW" sz="2400" b="0" strike="noStrike" spc="-1" dirty="0">
                <a:solidFill>
                  <a:srgbClr val="000000"/>
                </a:solidFill>
                <a:latin typeface="Times New Roman"/>
                <a:ea typeface="標楷體"/>
              </a:rPr>
              <a:t>月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/>
                <a:ea typeface="標楷體"/>
              </a:rPr>
              <a:t>3</a:t>
            </a:r>
            <a:r>
              <a:rPr lang="zh-TW" sz="2400" b="0" strike="noStrike" spc="-1" dirty="0">
                <a:solidFill>
                  <a:srgbClr val="000000"/>
                </a:solidFill>
                <a:latin typeface="Times New Roman"/>
                <a:ea typeface="標楷體"/>
              </a:rPr>
              <a:t>日</a:t>
            </a:r>
            <a:endParaRPr lang="en-US" altLang="zh-TW" sz="2400" spc="-1" dirty="0">
              <a:solidFill>
                <a:srgbClr val="000000"/>
              </a:solidFill>
              <a:latin typeface="Times New Roman"/>
              <a:ea typeface="標楷體"/>
            </a:endParaRPr>
          </a:p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題意：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zh-TW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有</a:t>
            </a:r>
            <a:r>
              <a:rPr lang="en-US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4</a:t>
            </a:r>
            <a:r>
              <a:rPr lang="zh-TW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種硬幣，面值分別為</a:t>
            </a:r>
            <a:r>
              <a:rPr lang="en-US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c1,c2,c3,c4</a:t>
            </a:r>
            <a:r>
              <a:rPr lang="zh-TW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，然後給</a:t>
            </a:r>
            <a:r>
              <a:rPr lang="en-US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q</a:t>
            </a:r>
            <a:r>
              <a:rPr lang="zh-TW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組查詢。每組查詢給出</a:t>
            </a:r>
            <a:r>
              <a:rPr lang="en-US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5</a:t>
            </a:r>
            <a:r>
              <a:rPr lang="zh-TW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個數</a:t>
            </a:r>
            <a:r>
              <a:rPr lang="en-US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d1,d2,d3,d4,v</a:t>
            </a:r>
            <a:r>
              <a:rPr lang="zh-TW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，分別表示面值為</a:t>
            </a:r>
            <a:r>
              <a:rPr lang="en-US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ci</a:t>
            </a:r>
            <a:r>
              <a:rPr lang="zh-TW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的硬幣共有</a:t>
            </a:r>
            <a:r>
              <a:rPr lang="en-US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di</a:t>
            </a:r>
            <a:r>
              <a:rPr lang="zh-TW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個，然後要求將其湊成總值為</a:t>
            </a:r>
            <a:r>
              <a:rPr lang="en-US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zh-TW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的方案數。</a:t>
            </a:r>
            <a:endParaRPr lang="en-US" sz="2400" strike="noStrike" spc="-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zh-TW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數值範圍是</a:t>
            </a:r>
            <a:r>
              <a:rPr lang="en-US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1 ≤ c1 &lt; c2 &lt; c3 &lt; c4 ≤1000 , q &lt;=100, </a:t>
            </a:r>
            <a:r>
              <a:rPr lang="en-US" sz="2400" strike="noStrike" spc="-1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d,v</a:t>
            </a:r>
            <a:r>
              <a:rPr lang="en-US" sz="2400" strike="noStrike" spc="-1" dirty="0">
                <a:latin typeface="Times New Roman" panose="02020603050405020304" pitchFamily="18" charset="0"/>
                <a:ea typeface="標楷體" panose="03000509000000000000" pitchFamily="65" charset="-120"/>
              </a:rPr>
              <a:t>&lt;=100000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71025F0B-8B84-42A7-B1D8-79297CEA2EE3}" type="slidenum">
              <a:rPr lang="en-US" sz="1400" b="0" strike="noStrike" spc="-1">
                <a:solidFill>
                  <a:srgbClr val="00E4A8"/>
                </a:solidFill>
                <a:latin typeface="Tahoma"/>
                <a:ea typeface="新細明體"/>
              </a:rPr>
              <a:t>10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CustomShape 2"/>
          <p:cNvSpPr/>
          <p:nvPr/>
        </p:nvSpPr>
        <p:spPr>
          <a:xfrm>
            <a:off x="360000" y="-72000"/>
            <a:ext cx="8076600" cy="562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>
                <a:solidFill>
                  <a:srgbClr val="3BA943"/>
                </a:solidFill>
                <a:latin typeface="Times New Roman"/>
                <a:ea typeface="標楷體"/>
              </a:rPr>
              <a:t>解法：</a:t>
            </a: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DP</a:t>
            </a:r>
            <a:r>
              <a:rPr lang="zh-TW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或 </a:t>
            </a: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DP +</a:t>
            </a:r>
            <a:r>
              <a:rPr lang="zh-TW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排容原理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 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TextShape 3"/>
          <p:cNvSpPr txBox="1"/>
          <p:nvPr/>
        </p:nvSpPr>
        <p:spPr>
          <a:xfrm>
            <a:off x="-10440" y="1137960"/>
            <a:ext cx="9370440" cy="398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考慮我們只有兩種硬幣：</a:t>
            </a:r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令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N=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所有湊出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總值的方案數；</a:t>
            </a:r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   N1=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第一種面值為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c1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的硬幣取了超過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次湊出總值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的方案數；</a:t>
            </a:r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   N2=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第二種面值為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c2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的硬幣取了超過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d2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次湊出總值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的方案數；</a:t>
            </a:r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   N12=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第一種面值為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c1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的硬幣取了超過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次且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N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第二種面值為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c2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的硬幣取了超過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d2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次湊出總值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v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的方案數。</a:t>
            </a:r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那麼對於一組查詢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d1,d2,v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，合法的方案數就是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N-N1-N2+N12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同理：</a:t>
            </a:r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我們有四種硬幣，那麼合法的方案數就是：</a:t>
            </a:r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N -N1-N2-N3-N4 +N12+N13+N14+N23+N24+N34 -N123-N124-N134-N234+N1234</a:t>
            </a:r>
          </a:p>
        </p:txBody>
      </p:sp>
      <p:sp>
        <p:nvSpPr>
          <p:cNvPr id="73" name="Line 4"/>
          <p:cNvSpPr/>
          <p:nvPr/>
        </p:nvSpPr>
        <p:spPr>
          <a:xfrm flipV="1">
            <a:off x="360000" y="4589755"/>
            <a:ext cx="1353390" cy="12610"/>
          </a:xfrm>
          <a:prstGeom prst="line">
            <a:avLst/>
          </a:prstGeom>
          <a:ln w="72000">
            <a:solidFill>
              <a:srgbClr val="00A93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" name="Line 5"/>
          <p:cNvSpPr/>
          <p:nvPr/>
        </p:nvSpPr>
        <p:spPr>
          <a:xfrm>
            <a:off x="1944000" y="4614975"/>
            <a:ext cx="2947596" cy="0"/>
          </a:xfrm>
          <a:prstGeom prst="line">
            <a:avLst/>
          </a:prstGeom>
          <a:ln w="72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" name="Line 6"/>
          <p:cNvSpPr/>
          <p:nvPr/>
        </p:nvSpPr>
        <p:spPr>
          <a:xfrm>
            <a:off x="5054341" y="4627470"/>
            <a:ext cx="2180960" cy="0"/>
          </a:xfrm>
          <a:prstGeom prst="line">
            <a:avLst/>
          </a:prstGeom>
          <a:ln w="72000">
            <a:solidFill>
              <a:srgbClr val="2A609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zh-TW" altLang="en-US" dirty="0"/>
          </a:p>
        </p:txBody>
      </p:sp>
      <p:sp>
        <p:nvSpPr>
          <p:cNvPr id="76" name="Line 7"/>
          <p:cNvSpPr/>
          <p:nvPr/>
        </p:nvSpPr>
        <p:spPr>
          <a:xfrm>
            <a:off x="7439628" y="4627470"/>
            <a:ext cx="639052" cy="0"/>
          </a:xfrm>
          <a:prstGeom prst="line">
            <a:avLst/>
          </a:prstGeom>
          <a:ln w="72000">
            <a:solidFill>
              <a:srgbClr val="FF7B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FCA611D9-6B26-4BFC-800A-C3BC6DEA51D6}" type="slidenum">
              <a:rPr lang="en-US" sz="1400" b="0" strike="noStrike" spc="-1">
                <a:solidFill>
                  <a:srgbClr val="00E4A8"/>
                </a:solidFill>
                <a:latin typeface="Tahoma"/>
                <a:ea typeface="新細明體"/>
              </a:rPr>
              <a:t>11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360000" y="-72000"/>
            <a:ext cx="8076600" cy="562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>
                <a:solidFill>
                  <a:srgbClr val="3BA943"/>
                </a:solidFill>
                <a:latin typeface="Times New Roman"/>
                <a:ea typeface="標楷體"/>
              </a:rPr>
              <a:t>解法：</a:t>
            </a: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DP</a:t>
            </a:r>
            <a:r>
              <a:rPr lang="zh-TW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或 </a:t>
            </a: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DP +</a:t>
            </a:r>
            <a:r>
              <a:rPr lang="zh-TW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排容原理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 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9" name="圖片 78"/>
          <p:cNvPicPr/>
          <p:nvPr/>
        </p:nvPicPr>
        <p:blipFill>
          <a:blip r:embed="rId3"/>
          <a:stretch/>
        </p:blipFill>
        <p:spPr>
          <a:xfrm>
            <a:off x="3713760" y="1407600"/>
            <a:ext cx="1742040" cy="1742040"/>
          </a:xfrm>
          <a:prstGeom prst="rect">
            <a:avLst/>
          </a:prstGeom>
          <a:ln>
            <a:noFill/>
          </a:ln>
        </p:spPr>
      </p:pic>
      <p:sp>
        <p:nvSpPr>
          <p:cNvPr id="80" name="TextShape 3"/>
          <p:cNvSpPr txBox="1"/>
          <p:nvPr/>
        </p:nvSpPr>
        <p:spPr>
          <a:xfrm>
            <a:off x="0" y="3747600"/>
            <a:ext cx="9262800" cy="2075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怎麼計算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N1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呢？</a:t>
            </a:r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因為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c1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硬幣取了超過了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次，那麼我們就取到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d1+1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次的情形，因為取 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d1+2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次需要先取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d1+1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，而後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d1+2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會被後續的排容交集排掉，所以我們可以計算取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(d1+1)*c1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價值的錢幣，那麼方案數就是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[v-(d1+1) *c1]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同理：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N2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的方案數就是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[v-(d2+1)*c2]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；</a:t>
            </a:r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           N12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的方案數就是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[v-(d1+1)*c1-(d2+1)*c2] ...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359B34E7-D922-4C38-AD20-BA711AF0656D}" type="slidenum">
              <a:rPr lang="en-US" sz="1400" b="0" strike="noStrike" spc="-1">
                <a:solidFill>
                  <a:srgbClr val="00E4A8"/>
                </a:solidFill>
                <a:latin typeface="Tahoma"/>
                <a:ea typeface="新細明體"/>
              </a:rPr>
              <a:t>12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2" name="圖片 81"/>
          <p:cNvPicPr>
            <a:picLocks noChangeAspect="1"/>
          </p:cNvPicPr>
          <p:nvPr/>
        </p:nvPicPr>
        <p:blipFill rotWithShape="1">
          <a:blip r:embed="rId3"/>
          <a:srcRect l="2286" t="27270" r="2759" b="26845"/>
          <a:stretch/>
        </p:blipFill>
        <p:spPr>
          <a:xfrm>
            <a:off x="0" y="2068497"/>
            <a:ext cx="9095173" cy="3106124"/>
          </a:xfrm>
          <a:prstGeom prst="rect">
            <a:avLst/>
          </a:prstGeom>
          <a:ln>
            <a:noFill/>
          </a:ln>
        </p:spPr>
      </p:pic>
      <p:sp>
        <p:nvSpPr>
          <p:cNvPr id="83" name="CustomShape 2"/>
          <p:cNvSpPr/>
          <p:nvPr/>
        </p:nvSpPr>
        <p:spPr>
          <a:xfrm>
            <a:off x="360000" y="-72000"/>
            <a:ext cx="8076600" cy="562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>
                <a:solidFill>
                  <a:srgbClr val="3BA943"/>
                </a:solidFill>
                <a:latin typeface="Times New Roman"/>
                <a:ea typeface="標楷體"/>
              </a:rPr>
              <a:t>解法：</a:t>
            </a: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DP</a:t>
            </a:r>
            <a:r>
              <a:rPr lang="zh-TW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或 </a:t>
            </a: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DP +</a:t>
            </a:r>
            <a:r>
              <a:rPr lang="zh-TW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排容原理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DP </a:t>
            </a:r>
            <a:r>
              <a:rPr lang="zh-TW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表怎麼建？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 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55691B34-1854-4F63-9F2B-F6E1B6DE6EBC}" type="slidenum">
              <a:rPr lang="en-US" sz="1400" b="0" strike="noStrike" spc="-1">
                <a:solidFill>
                  <a:srgbClr val="00E4A8"/>
                </a:solidFill>
                <a:latin typeface="Tahoma"/>
                <a:ea typeface="新細明體"/>
              </a:rPr>
              <a:t>13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360000" y="-72000"/>
            <a:ext cx="8076600" cy="562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>
                <a:solidFill>
                  <a:srgbClr val="3BA943"/>
                </a:solidFill>
                <a:latin typeface="Times New Roman"/>
                <a:ea typeface="標楷體"/>
              </a:rPr>
              <a:t>解法：</a:t>
            </a: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DP</a:t>
            </a:r>
            <a:r>
              <a:rPr lang="zh-TW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或 </a:t>
            </a: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DP +</a:t>
            </a:r>
            <a:r>
              <a:rPr lang="zh-TW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排容原理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 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6" name="圖片 85"/>
          <p:cNvPicPr/>
          <p:nvPr/>
        </p:nvPicPr>
        <p:blipFill>
          <a:blip r:embed="rId3"/>
          <a:stretch/>
        </p:blipFill>
        <p:spPr>
          <a:xfrm>
            <a:off x="3713760" y="1407600"/>
            <a:ext cx="1742040" cy="1742040"/>
          </a:xfrm>
          <a:prstGeom prst="rect">
            <a:avLst/>
          </a:prstGeom>
          <a:ln>
            <a:noFill/>
          </a:ln>
        </p:spPr>
      </p:pic>
      <p:sp>
        <p:nvSpPr>
          <p:cNvPr id="87" name="TextShape 3"/>
          <p:cNvSpPr txBox="1"/>
          <p:nvPr/>
        </p:nvSpPr>
        <p:spPr>
          <a:xfrm>
            <a:off x="0" y="3747600"/>
            <a:ext cx="9262800" cy="2737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怎麼計算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N1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呢？</a:t>
            </a:r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因為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c1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硬幣取了超過了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次，那麼我們就取到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d1+1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次的情形，因為取 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d1+2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次需要先取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d1+1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，而後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d1+2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會被後續的排容交集排掉，所以我們可以計算取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(d1+1)*c1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價值的錢幣，那麼方案數就是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[v-(d1+1) *c1]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同理：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N2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的方案數就是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[v-(d2+1)*c2]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；</a:t>
            </a:r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           N12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的方案數就是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[v-(d1+1)*c1-(d2+1)*c2] …</a:t>
            </a:r>
          </a:p>
          <a:p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註：若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v-(di+1)*ci &lt;0 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則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[v-(di+1)*ci]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不存在，因若取超過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d1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則大於目標，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iff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zh-TW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不會由這組合構成此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v)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AAC60F84-5E6E-4151-948B-D14DA664FAB0}" type="slidenum">
              <a:rPr lang="en-US" sz="1400" b="0" strike="noStrike" spc="-1">
                <a:solidFill>
                  <a:srgbClr val="00E4A8"/>
                </a:solidFill>
                <a:latin typeface="Tahoma"/>
                <a:ea typeface="新細明體"/>
              </a:rPr>
              <a:t>14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360000" y="-72000"/>
            <a:ext cx="8076600" cy="562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解法：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zh-TW" sz="2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或 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 +</a:t>
            </a:r>
            <a:r>
              <a:rPr lang="zh-TW" sz="2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排容原理</a:t>
            </a:r>
            <a:endParaRPr lang="en-US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解法範例：</a:t>
            </a:r>
            <a:endParaRPr lang="en-US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V = </a:t>
            </a:r>
            <a:r>
              <a:rPr lang="en-US" sz="2400" b="0" strike="noStrike" cap="all" spc="-1" dirty="0" err="1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[10]</a:t>
            </a:r>
            <a:endParaRPr lang="en-US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N1=</a:t>
            </a:r>
            <a:r>
              <a:rPr lang="en-US" sz="2400" b="0" strike="noStrike" cap="all" spc="-1" dirty="0" err="1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[6], N2=</a:t>
            </a:r>
            <a:r>
              <a:rPr lang="en-US" sz="2400" b="0" strike="noStrike" cap="all" spc="-1" dirty="0" err="1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[4], N3=</a:t>
            </a:r>
            <a:r>
              <a:rPr lang="en-US" sz="2400" b="0" strike="noStrike" cap="all" spc="-1" dirty="0" err="1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[0], N4=</a:t>
            </a:r>
            <a:r>
              <a:rPr lang="en-US" sz="2400" b="0" strike="noStrike" cap="all" spc="-1" dirty="0" err="1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[-10]</a:t>
            </a:r>
            <a:endParaRPr lang="en-US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N12=</a:t>
            </a:r>
            <a:r>
              <a:rPr lang="en-US" sz="2400" b="0" strike="noStrike" cap="all" spc="-1" dirty="0" err="1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[-14], N13=</a:t>
            </a:r>
            <a:r>
              <a:rPr lang="en-US" sz="2400" b="0" strike="noStrike" cap="all" spc="-1" dirty="0" err="1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[-16],N14=</a:t>
            </a:r>
            <a:r>
              <a:rPr lang="en-US" sz="2400" b="0" strike="noStrike" cap="all" spc="-1" dirty="0" err="1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[-20], N23=</a:t>
            </a:r>
            <a:r>
              <a:rPr lang="en-US" sz="2400" b="0" strike="noStrike" cap="all" spc="-1" dirty="0" err="1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[-10], N24=</a:t>
            </a:r>
            <a:r>
              <a:rPr lang="en-US" sz="2400" b="0" strike="noStrike" cap="all" spc="-1" dirty="0" err="1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[-14],N34=</a:t>
            </a:r>
            <a:r>
              <a:rPr lang="en-US" sz="2400" b="0" strike="noStrike" cap="all" spc="-1" dirty="0" err="1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[-16]</a:t>
            </a:r>
            <a:endParaRPr lang="en-US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N123=</a:t>
            </a:r>
            <a:r>
              <a:rPr lang="en-US" sz="2400" b="0" strike="noStrike" cap="all" spc="-1" dirty="0" err="1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[-20], N124=</a:t>
            </a:r>
            <a:r>
              <a:rPr lang="en-US" sz="2400" b="0" strike="noStrike" cap="all" spc="-1" dirty="0" err="1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[-30],</a:t>
            </a:r>
            <a:endParaRPr lang="en-US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N134=</a:t>
            </a:r>
            <a:r>
              <a:rPr lang="en-US" sz="2400" b="0" strike="noStrike" cap="all" spc="-1" dirty="0" err="1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[-34], N234=</a:t>
            </a:r>
            <a:r>
              <a:rPr lang="en-US" sz="2400" b="0" strike="noStrike" cap="all" spc="-1" dirty="0" err="1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[-36]</a:t>
            </a:r>
            <a:endParaRPr lang="en-US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N1234=</a:t>
            </a:r>
            <a:r>
              <a:rPr lang="en-US" sz="2400" b="0" strike="noStrike" cap="all" spc="-1" dirty="0" err="1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dp</a:t>
            </a: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[-40],</a:t>
            </a:r>
            <a:endParaRPr lang="en-US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00000"/>
              </a:lnSpc>
            </a:pPr>
            <a:r>
              <a:rPr lang="en-US" sz="2400" b="0" strike="noStrike" cap="all" spc="-1" dirty="0">
                <a:solidFill>
                  <a:srgbClr val="11111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V-N1-N2-N3-N4+N12+N13+N14+N23+N24+N34-N123-N124-N134-N234+N1234=11-5-3+1-0+0+0+0+0+0+0-0-0-0-0+0=4</a:t>
            </a:r>
            <a:endParaRPr lang="en-US" sz="24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101E301A-BF62-440E-8480-2AAAF2CF8DA2}" type="slidenum">
              <a:rPr lang="en-US" sz="1400" b="0" strike="noStrike" spc="-1">
                <a:solidFill>
                  <a:srgbClr val="00E4A8"/>
                </a:solidFill>
                <a:latin typeface="Tahoma"/>
                <a:ea typeface="新細明體"/>
              </a:rPr>
              <a:t>15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380880" y="685800"/>
            <a:ext cx="8076600" cy="562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討論：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zh-TW" sz="2400" b="0" strike="noStrike" spc="-1" dirty="0">
                <a:solidFill>
                  <a:srgbClr val="000000"/>
                </a:solidFill>
                <a:latin typeface="Times New Roman"/>
                <a:ea typeface="標楷體"/>
              </a:rPr>
              <a:t>要想到排容，還有特殊的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/>
                <a:ea typeface="標楷體"/>
              </a:rPr>
              <a:t>DP</a:t>
            </a:r>
            <a:r>
              <a:rPr lang="zh-TW" sz="2400" b="0" strike="noStrike" spc="-1" dirty="0">
                <a:solidFill>
                  <a:srgbClr val="000000"/>
                </a:solidFill>
                <a:latin typeface="Times New Roman"/>
                <a:ea typeface="標楷體"/>
              </a:rPr>
              <a:t>表建置，真的難，難上加難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F7D198B3-2EE8-48A8-9E1A-01A1EFB9C9C4}" type="slidenum">
              <a:rPr lang="en-US" sz="1400" b="0" strike="noStrike" spc="-1">
                <a:solidFill>
                  <a:srgbClr val="00E4A8"/>
                </a:solidFill>
                <a:latin typeface="Tahoma"/>
                <a:ea typeface="新細明體"/>
              </a:rPr>
              <a:t>2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380880" y="685800"/>
            <a:ext cx="8076600" cy="562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題意範例：</a:t>
            </a:r>
            <a:r>
              <a:rPr lang="en-US" sz="2400" b="0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 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2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1 2 5 10 2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3 2 3 1 10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1000 2 2 2 900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10 20 30 40 1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100 100 100 100 101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905173A5-08BE-48AE-86B8-8DF8DFB8F578}" type="slidenum">
              <a:rPr lang="en-US" sz="1400" b="0" strike="noStrike" spc="-1">
                <a:solidFill>
                  <a:srgbClr val="00E4A8"/>
                </a:solidFill>
                <a:latin typeface="Tahoma"/>
                <a:ea typeface="新細明體"/>
              </a:rPr>
              <a:t>3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380880" y="685800"/>
            <a:ext cx="8076600" cy="562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題意範例：</a:t>
            </a:r>
            <a:r>
              <a:rPr lang="en-US" sz="2400" b="0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 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1         2     5     10   2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3         2     3     1     10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1000   2     2     2     900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1" name="圖片 50"/>
          <p:cNvPicPr/>
          <p:nvPr/>
        </p:nvPicPr>
        <p:blipFill>
          <a:blip r:embed="rId3"/>
          <a:stretch/>
        </p:blipFill>
        <p:spPr>
          <a:xfrm>
            <a:off x="2993760" y="1839600"/>
            <a:ext cx="3182400" cy="3182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FCDE11E6-2730-4877-8761-E6E7111C3C22}" type="slidenum">
              <a:rPr lang="en-US" sz="1400" b="0" strike="noStrike" spc="-1">
                <a:solidFill>
                  <a:srgbClr val="00E4A8"/>
                </a:solidFill>
                <a:latin typeface="Tahoma"/>
                <a:ea typeface="新細明體"/>
              </a:rPr>
              <a:t>4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CustomShape 2"/>
          <p:cNvSpPr/>
          <p:nvPr/>
        </p:nvSpPr>
        <p:spPr>
          <a:xfrm>
            <a:off x="380880" y="685800"/>
            <a:ext cx="8076600" cy="562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題意範例：</a:t>
            </a:r>
            <a:r>
              <a:rPr lang="en-US" sz="2400" b="0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 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1         2     5     10   2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3         2     3     1     10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1000   2     2     2     900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4" name="圖片 53"/>
          <p:cNvPicPr/>
          <p:nvPr/>
        </p:nvPicPr>
        <p:blipFill>
          <a:blip r:embed="rId3"/>
          <a:stretch/>
        </p:blipFill>
        <p:spPr>
          <a:xfrm>
            <a:off x="2993760" y="1839600"/>
            <a:ext cx="3182400" cy="3182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BE123861-58F6-41CC-8D64-14AA7BF75483}" type="slidenum">
              <a:rPr lang="en-US" sz="1400" b="0" strike="noStrike" spc="-1">
                <a:solidFill>
                  <a:srgbClr val="00E4A8"/>
                </a:solidFill>
                <a:latin typeface="Tahoma"/>
                <a:ea typeface="新細明體"/>
              </a:rPr>
              <a:t>5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380880" y="685800"/>
            <a:ext cx="8076600" cy="562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題意範例：</a:t>
            </a:r>
            <a:r>
              <a:rPr lang="en-US" sz="2400" b="0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 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1         2     5     10   2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3         2     3     1     10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1000   2     2     2     900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7" name="圖片 56"/>
          <p:cNvPicPr/>
          <p:nvPr/>
        </p:nvPicPr>
        <p:blipFill>
          <a:blip r:embed="rId3"/>
          <a:stretch/>
        </p:blipFill>
        <p:spPr>
          <a:xfrm>
            <a:off x="2993760" y="1839600"/>
            <a:ext cx="3182400" cy="3182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5F985B94-1065-4092-9179-D08186B43753}" type="slidenum">
              <a:rPr lang="en-US" sz="1400" b="0" strike="noStrike" spc="-1">
                <a:solidFill>
                  <a:srgbClr val="00E4A8"/>
                </a:solidFill>
                <a:latin typeface="Tahoma"/>
                <a:ea typeface="新細明體"/>
              </a:rPr>
              <a:t>6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CustomShape 2"/>
          <p:cNvSpPr/>
          <p:nvPr/>
        </p:nvSpPr>
        <p:spPr>
          <a:xfrm>
            <a:off x="380880" y="685800"/>
            <a:ext cx="8076600" cy="562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題意範例：</a:t>
            </a:r>
            <a:r>
              <a:rPr lang="en-US" sz="2400" b="0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 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1         2     5     10   2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3         2     3     1     10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1000   2     2     2     900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0" name="圖片 59"/>
          <p:cNvPicPr/>
          <p:nvPr/>
        </p:nvPicPr>
        <p:blipFill>
          <a:blip r:embed="rId3"/>
          <a:stretch/>
        </p:blipFill>
        <p:spPr>
          <a:xfrm>
            <a:off x="2993760" y="1839600"/>
            <a:ext cx="3182400" cy="3182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D21F2C85-C79F-4B9A-9F43-6514F3383489}" type="slidenum">
              <a:rPr lang="en-US" sz="1400" b="0" strike="noStrike" spc="-1">
                <a:solidFill>
                  <a:srgbClr val="00E4A8"/>
                </a:solidFill>
                <a:latin typeface="Tahoma"/>
                <a:ea typeface="新細明體"/>
              </a:rPr>
              <a:t>7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CustomShape 2"/>
          <p:cNvSpPr/>
          <p:nvPr/>
        </p:nvSpPr>
        <p:spPr>
          <a:xfrm>
            <a:off x="380880" y="685800"/>
            <a:ext cx="8076600" cy="562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題意範例：</a:t>
            </a:r>
            <a:r>
              <a:rPr lang="en-US" sz="2400" b="0" strike="noStrike" spc="-1" dirty="0">
                <a:solidFill>
                  <a:srgbClr val="3BA943"/>
                </a:solidFill>
                <a:latin typeface="Times New Roman"/>
                <a:ea typeface="標楷體"/>
              </a:rPr>
              <a:t> 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1         2     5     10   2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3         2     3     1     10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r>
              <a:rPr lang="en-US" sz="2400" b="0" strike="noStrike" spc="-1" dirty="0">
                <a:latin typeface="Times New Roman"/>
                <a:ea typeface="標楷體"/>
              </a:rPr>
              <a:t>1000   2     2     2     900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3" name="圖片 62"/>
          <p:cNvPicPr/>
          <p:nvPr/>
        </p:nvPicPr>
        <p:blipFill>
          <a:blip r:embed="rId3"/>
          <a:stretch/>
        </p:blipFill>
        <p:spPr>
          <a:xfrm>
            <a:off x="2993760" y="1839600"/>
            <a:ext cx="3182400" cy="3182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7C9997B0-91A5-4955-8CDF-E77422A65324}" type="slidenum">
              <a:rPr lang="en-US" sz="1400" b="0" strike="noStrike" spc="-1">
                <a:solidFill>
                  <a:srgbClr val="00E4A8"/>
                </a:solidFill>
                <a:latin typeface="Tahoma"/>
                <a:ea typeface="新細明體"/>
              </a:rPr>
              <a:t>8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5" name="圖片 64"/>
          <p:cNvPicPr>
            <a:picLocks noChangeAspect="1"/>
          </p:cNvPicPr>
          <p:nvPr/>
        </p:nvPicPr>
        <p:blipFill rotWithShape="1">
          <a:blip r:embed="rId3"/>
          <a:srcRect l="15975" t="22324" r="14702" b="24784"/>
          <a:stretch/>
        </p:blipFill>
        <p:spPr>
          <a:xfrm>
            <a:off x="849194" y="1455938"/>
            <a:ext cx="7836886" cy="4225772"/>
          </a:xfrm>
          <a:prstGeom prst="rect">
            <a:avLst/>
          </a:prstGeom>
          <a:ln>
            <a:noFill/>
          </a:ln>
        </p:spPr>
      </p:pic>
      <p:sp>
        <p:nvSpPr>
          <p:cNvPr id="66" name="CustomShape 2"/>
          <p:cNvSpPr/>
          <p:nvPr/>
        </p:nvSpPr>
        <p:spPr>
          <a:xfrm>
            <a:off x="360000" y="-72000"/>
            <a:ext cx="8076600" cy="562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>
                <a:solidFill>
                  <a:srgbClr val="3BA943"/>
                </a:solidFill>
                <a:latin typeface="Times New Roman"/>
                <a:ea typeface="標楷體"/>
              </a:rPr>
              <a:t>解法：</a:t>
            </a: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DP</a:t>
            </a:r>
            <a:r>
              <a:rPr lang="zh-TW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或 </a:t>
            </a: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DP +</a:t>
            </a:r>
            <a:r>
              <a:rPr lang="zh-TW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排容原理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 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ustomShape 1"/>
          <p:cNvSpPr/>
          <p:nvPr/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408240" algn="l"/>
              </a:tabLst>
            </a:pPr>
            <a:fld id="{67F3455C-0C65-4FA8-BEF3-FCC16961678E}" type="slidenum">
              <a:rPr lang="en-US" sz="1400" b="0" strike="noStrike" spc="-1">
                <a:solidFill>
                  <a:srgbClr val="00E4A8"/>
                </a:solidFill>
                <a:latin typeface="Tahoma"/>
                <a:ea typeface="新細明體"/>
              </a:rPr>
              <a:t>9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CustomShape 2"/>
          <p:cNvSpPr/>
          <p:nvPr/>
        </p:nvSpPr>
        <p:spPr>
          <a:xfrm>
            <a:off x="360000" y="-72000"/>
            <a:ext cx="8076600" cy="562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408240" algn="l"/>
              </a:tabLst>
            </a:pPr>
            <a:r>
              <a:rPr lang="zh-TW" sz="2400" b="1" strike="noStrike" spc="-1">
                <a:solidFill>
                  <a:srgbClr val="3BA943"/>
                </a:solidFill>
                <a:latin typeface="Times New Roman"/>
                <a:ea typeface="標楷體"/>
              </a:rPr>
              <a:t>解法：</a:t>
            </a: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DP</a:t>
            </a:r>
            <a:r>
              <a:rPr lang="zh-TW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或 </a:t>
            </a: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DP +</a:t>
            </a:r>
            <a:r>
              <a:rPr lang="zh-TW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排容原理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pos="408240" algn="l"/>
              </a:tabLst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en-US" sz="2400" b="0" strike="noStrike" spc="-1">
                <a:solidFill>
                  <a:srgbClr val="000000"/>
                </a:solidFill>
                <a:latin typeface="Times New Roman"/>
                <a:ea typeface="標楷體"/>
              </a:rPr>
              <a:t> 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9" name="圖片 68"/>
          <p:cNvPicPr/>
          <p:nvPr/>
        </p:nvPicPr>
        <p:blipFill>
          <a:blip r:embed="rId3"/>
          <a:stretch/>
        </p:blipFill>
        <p:spPr>
          <a:xfrm>
            <a:off x="1090800" y="915840"/>
            <a:ext cx="7045200" cy="5636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3598</TotalTime>
  <Words>896</Words>
  <Application>Microsoft Office PowerPoint</Application>
  <PresentationFormat>如螢幕大小 (4:3)</PresentationFormat>
  <Paragraphs>130</Paragraphs>
  <Slides>15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Arial</vt:lpstr>
      <vt:lpstr>Symbol</vt:lpstr>
      <vt:lpstr>Tahoma</vt:lpstr>
      <vt:lpstr>Times New Roman</vt:lpstr>
      <vt:lpstr>Wingdings</vt:lpstr>
      <vt:lpstr>Office Theme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subject/>
  <dc:creator>cby</dc:creator>
  <dc:description/>
  <cp:lastModifiedBy>育誠 張</cp:lastModifiedBy>
  <cp:revision>160</cp:revision>
  <dcterms:created xsi:type="dcterms:W3CDTF">1601-01-01T00:00:00Z</dcterms:created>
  <dcterms:modified xsi:type="dcterms:W3CDTF">2021-06-18T18:30:33Z</dcterms:modified>
  <dc:language>zh-TW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nsysu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2</vt:i4>
  </property>
  <property fmtid="{D5CDD505-2E9C-101B-9397-08002B2CF9AE}" pid="9" name="PresentationFormat">
    <vt:lpwstr>如螢幕大小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</vt:i4>
  </property>
</Properties>
</file>