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9"/>
  </p:notesMasterIdLst>
  <p:sldIdLst>
    <p:sldId id="307" r:id="rId2"/>
    <p:sldId id="310" r:id="rId3"/>
    <p:sldId id="309" r:id="rId4"/>
    <p:sldId id="312" r:id="rId5"/>
    <p:sldId id="313" r:id="rId6"/>
    <p:sldId id="315" r:id="rId7"/>
    <p:sldId id="316" r:id="rId8"/>
    <p:sldId id="311" r:id="rId9"/>
    <p:sldId id="318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17" r:id="rId1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等深淺樣式 4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591" autoAdjust="0"/>
    <p:restoredTop sz="92138" autoAdjust="0"/>
  </p:normalViewPr>
  <p:slideViewPr>
    <p:cSldViewPr>
      <p:cViewPr>
        <p:scale>
          <a:sx n="75" d="100"/>
          <a:sy n="75" d="100"/>
        </p:scale>
        <p:origin x="-24" y="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  <p:sld r:id="rId15" collapse="1"/>
      <p:sld r:id="rId16" collapse="1"/>
      <p:sld r:id="rId1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13" Type="http://schemas.openxmlformats.org/officeDocument/2006/relationships/slide" Target="slides/slide13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12" Type="http://schemas.openxmlformats.org/officeDocument/2006/relationships/slide" Target="slides/slide12.xml"/><Relationship Id="rId17" Type="http://schemas.openxmlformats.org/officeDocument/2006/relationships/slide" Target="slides/slide17.xml"/><Relationship Id="rId2" Type="http://schemas.openxmlformats.org/officeDocument/2006/relationships/slide" Target="slides/slide2.xml"/><Relationship Id="rId16" Type="http://schemas.openxmlformats.org/officeDocument/2006/relationships/slide" Target="slides/slide16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11" Type="http://schemas.openxmlformats.org/officeDocument/2006/relationships/slide" Target="slides/slide11.xml"/><Relationship Id="rId5" Type="http://schemas.openxmlformats.org/officeDocument/2006/relationships/slide" Target="slides/slide5.xml"/><Relationship Id="rId15" Type="http://schemas.openxmlformats.org/officeDocument/2006/relationships/slide" Target="slides/slide15.xml"/><Relationship Id="rId10" Type="http://schemas.openxmlformats.org/officeDocument/2006/relationships/slide" Target="slides/slide10.xml"/><Relationship Id="rId4" Type="http://schemas.openxmlformats.org/officeDocument/2006/relationships/slide" Target="slides/slide4.xml"/><Relationship Id="rId9" Type="http://schemas.openxmlformats.org/officeDocument/2006/relationships/slide" Target="slides/slide9.xml"/><Relationship Id="rId14" Type="http://schemas.openxmlformats.org/officeDocument/2006/relationships/slide" Target="slides/slide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=""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=""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=""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=""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=""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=""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5174485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=""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=""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=""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10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11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17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=""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=""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=""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=""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=""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=""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=""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=""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=""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=""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=""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=""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=""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=""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=""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=""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=""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=""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=""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=""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=""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=""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=""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=""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=""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=""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=""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=""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=""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=""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=""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=""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=""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=""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=""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=""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=""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=""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=""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2021/6/17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=""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=""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=""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=""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3568" y="404664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 smtClean="0">
                <a:latin typeface="Times New Roman" panose="02020603050405020304" pitchFamily="18" charset="0"/>
              </a:rPr>
              <a:t>10148</a:t>
            </a:r>
            <a:r>
              <a:rPr lang="en-US" altLang="zh-TW" b="1" dirty="0">
                <a:latin typeface="Times New Roman" panose="02020603050405020304" pitchFamily="18" charset="0"/>
              </a:rPr>
              <a:t>: Advertisement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=""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39472" cy="4789488"/>
          </a:xfrm>
        </p:spPr>
        <p:txBody>
          <a:bodyPr/>
          <a:lstStyle/>
          <a:p>
            <a:pPr eaLnBrk="1" hangingPunct="1"/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★★★</a:t>
            </a:r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</a:t>
            </a:r>
            <a:r>
              <a:rPr lang="zh-TW" altLang="en-US" sz="2400" dirty="0" smtClean="0">
                <a:solidFill>
                  <a:schemeClr val="hlink"/>
                </a:solidFill>
                <a:latin typeface="Times New Roman" panose="02020603050405020304" pitchFamily="18" charset="0"/>
              </a:rPr>
              <a:t>☆</a:t>
            </a:r>
            <a:endParaRPr lang="zh-TW" altLang="en-US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10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148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: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Advertisement</a:t>
            </a: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者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梁宸熏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解題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日期：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20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月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10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step.1: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將起點終點做好排序，並讓每路徑依終點大小作排序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(-5,2)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, (-1,4) ,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(4,10)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 , (7,13)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23549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87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step.1: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將起點終點做好排序，並讓每路徑依終點大小作排序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(-5,</a:t>
            </a:r>
            <a:r>
              <a:rPr lang="en-US" altLang="zh-TW" sz="24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) , (-1,</a:t>
            </a:r>
            <a:r>
              <a:rPr lang="en-US" altLang="zh-TW" sz="24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4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) , (4,</a:t>
            </a:r>
            <a:r>
              <a:rPr lang="en-US" altLang="zh-TW" sz="24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10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) , (7,</a:t>
            </a:r>
            <a:r>
              <a:rPr lang="en-US" altLang="zh-TW" sz="2400" dirty="0" smtClean="0">
                <a:solidFill>
                  <a:srgbClr val="0070C0"/>
                </a:solidFill>
                <a:latin typeface="Times New Roman" panose="02020603050405020304" pitchFamily="18" charset="0"/>
              </a:rPr>
              <a:t>13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430311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2584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step.2: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每路徑由終點開始選點，確保每段路徑至少有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(-5,2)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, (-1,4) , (4,10) , (7,13)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132348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4595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step.2: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每路徑由終點開始選點，確保每段路徑至少有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(-5,2) ,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(-1,4)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, (4,10) , (7,13)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338851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0808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step.2: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每路徑由終點開始選點，確保每段路徑至少有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(-5,2) , (-1,4) ,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(4,10)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, (7,13)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4688746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8632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step.2: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每路徑由終點開始選點，確保每段路徑至少有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(-5,2) , (-1,4) , (4,10) ,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(7,13)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065178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09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step.2: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每路徑由終點開始選點，確保每段路徑至少有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(-5,2) , (-1,4) , (4,10) , (7,13)</a:t>
            </a: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M=11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 ,   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-2 , -1 , 0 , 1 , 2 , 4 , 7 , 8 , 9 , 10 , 13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6151973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  <a:endParaRPr lang="zh-TW" altLang="en-US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●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054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lvl="0" eaLnBrk="1" hangingPunct="1">
              <a:lnSpc>
                <a:spcPct val="90000"/>
              </a:lnSpc>
              <a:buClr>
                <a:srgbClr val="3333CC"/>
              </a:buClr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lvl="0" indent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我們在建立陣列計算時因為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index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不可能是負數，所以我們可以建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array[20002]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，以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array[10000]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為中心，因此在計算時要將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座標點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+10000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，就能滿足題目需求。</a:t>
            </a:r>
            <a:endParaRPr lang="zh-TW" altLang="en-US" sz="2400" b="1" dirty="0">
              <a:latin typeface="Times New Roman" panose="02020603050405020304" pitchFamily="18" charset="0"/>
            </a:endParaRPr>
          </a:p>
          <a:p>
            <a:pPr lvl="0" eaLnBrk="1" hangingPunct="1">
              <a:lnSpc>
                <a:spcPct val="90000"/>
              </a:lnSpc>
              <a:buClr>
                <a:srgbClr val="3333CC"/>
              </a:buClr>
              <a:buNone/>
            </a:pPr>
            <a:r>
              <a:rPr lang="zh-TW" altLang="en-US" sz="2400" dirty="0">
                <a:solidFill>
                  <a:srgbClr val="000000"/>
                </a:solidFill>
                <a:latin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24183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=""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 dirty="0">
              <a:solidFill>
                <a:schemeClr val="accent1"/>
              </a:solidFill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=""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404664"/>
            <a:ext cx="8367464" cy="5832624"/>
          </a:xfrm>
        </p:spPr>
        <p:txBody>
          <a:bodyPr/>
          <a:lstStyle/>
          <a:p>
            <a:pPr eaLnBrk="1" hangingPunct="1"/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現在有廣告商想要在路上張貼廣告讓慢跑者看到，而這條路可以看成一維座標空間，座標空間的每個整數座標點會有廣告看板，廣告商可以張貼廣告讓經過的跑者看到。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首先給定兩整數 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K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,</a:t>
            </a: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N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(1 &lt;= K,N &lt;=1000)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，</a:t>
            </a: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K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表示每個慢跑者在慢跑時，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至少要看到的廣告個數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，</a:t>
            </a:r>
            <a:r>
              <a:rPr lang="en-US" altLang="zh-TW" sz="24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N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代表有</a:t>
            </a:r>
            <a:r>
              <a:rPr lang="zh-TW" altLang="en-US" sz="2400" b="1" dirty="0" smtClean="0">
                <a:solidFill>
                  <a:srgbClr val="00B0F0"/>
                </a:solidFill>
                <a:latin typeface="Times New Roman" panose="02020603050405020304" pitchFamily="18" charset="0"/>
              </a:rPr>
              <a:t>幾個跑者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。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接著給定</a:t>
            </a:r>
            <a:r>
              <a:rPr lang="en-US" altLang="zh-TW" sz="2400" b="1" dirty="0" smtClean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Ai , Bi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(-10000&lt;= 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Ai,Bi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&lt;=10000)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，表示</a:t>
            </a:r>
            <a:r>
              <a:rPr lang="zh-TW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lang="en-US" altLang="zh-TW" sz="2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zh-TW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個跑者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會</a:t>
            </a:r>
            <a:r>
              <a:rPr lang="zh-TW" altLang="en-US" sz="2400" b="1" dirty="0" smtClean="0">
                <a:solidFill>
                  <a:srgbClr val="7030A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從何座標點跑到何座標點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。另外，若是</a:t>
            </a:r>
            <a:r>
              <a:rPr lang="en-US" altLang="zh-TW" sz="2400" dirty="0" err="1" smtClean="0">
                <a:latin typeface="Times New Roman" panose="02020603050405020304" pitchFamily="18" charset="0"/>
                <a:sym typeface="Wingdings" panose="05000000000000000000" pitchFamily="2" charset="2"/>
              </a:rPr>
              <a:t>Ai~Bi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範圍小於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K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那就要保證範圍內每個廣告看板都有張貼廣告。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輸出整條路上會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最少有</a:t>
            </a:r>
            <a:r>
              <a:rPr lang="en-US" altLang="zh-TW" sz="2400" b="1" dirty="0" smtClean="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M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個廣告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，並輸出是</a:t>
            </a:r>
            <a:r>
              <a:rPr lang="zh-TW" alt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哪幾個座標點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上的廣告看板有廣告。</a:t>
            </a:r>
            <a:endParaRPr lang="zh-TW" altLang="en-US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5162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3528" y="476672"/>
            <a:ext cx="8367464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Input1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//test case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5  10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至少要看到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個廣告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,10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個跑者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1  10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從座標點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1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到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20  27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依此類推輸入剩下跑者的跑步路程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….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  -3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15  15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8  2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7  30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-1  -10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27  20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2  9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14  21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367464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Output1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19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有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19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-5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//19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個座標點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-4		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-3		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0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4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5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6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7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20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21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26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27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3245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48148E-6 L -0.00069 -0.399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1995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76672"/>
            <a:ext cx="8367464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484"/>
          <a:stretch/>
        </p:blipFill>
        <p:spPr bwMode="auto">
          <a:xfrm>
            <a:off x="2843808" y="980727"/>
            <a:ext cx="1501720" cy="528058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0000"/>
          <a:stretch/>
        </p:blipFill>
        <p:spPr bwMode="auto">
          <a:xfrm>
            <a:off x="5220072" y="332656"/>
            <a:ext cx="534157" cy="6188854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7541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76672"/>
            <a:ext cx="8367464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Input2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//test case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5  4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至少要看到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5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個廣告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,4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個跑者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2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-5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從座標點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2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到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-5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-1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依此類推輸入剩下跑者的跑步路程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….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10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  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7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13	</a:t>
            </a:r>
            <a:endParaRPr lang="en-US" altLang="zh-TW" sz="24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5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404664"/>
            <a:ext cx="8367464" cy="561662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Output1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11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有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11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個廣告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-2		</a:t>
            </a:r>
            <a:r>
              <a:rPr lang="en-US" altLang="zh-TW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//11</a:t>
            </a:r>
            <a:r>
              <a:rPr lang="zh-TW" altLang="en-US" sz="2400" dirty="0" smtClean="0">
                <a:solidFill>
                  <a:schemeClr val="bg2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</a:rPr>
              <a:t>個座標點</a:t>
            </a:r>
            <a:endParaRPr lang="en-US" altLang="zh-TW" sz="2400" dirty="0" smtClean="0">
              <a:solidFill>
                <a:schemeClr val="bg2">
                  <a:lumMod val="75000"/>
                  <a:lumOff val="25000"/>
                </a:schemeClr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	-1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0	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4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7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8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9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 smtClean="0">
                <a:latin typeface="Times New Roman" panose="02020603050405020304" pitchFamily="18" charset="0"/>
              </a:rPr>
              <a:t>13</a:t>
            </a: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1202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692696"/>
            <a:ext cx="8352928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en-US" altLang="zh-TW" sz="2400" b="1" dirty="0" smtClean="0">
                <a:solidFill>
                  <a:srgbClr val="3BA943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Greedy</a:t>
            </a:r>
            <a:r>
              <a:rPr lang="en-US" altLang="zh-TW" sz="2400" b="1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	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首先，先將每個跑者的路徑按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終點座標大小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作排序，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(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每路徑一律改成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起點小終點大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)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，接著每次選點會從每段路徑的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終點往前選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讓該路徑至少有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K=5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個座標點是有廣告的。</a:t>
            </a: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Q: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為何要從終點開始往前選呢</a:t>
            </a: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A: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貪心的觀念，我們特意將線段讓終點座標大小先做排序，之後每次都從終點往前選，可以讓</a:t>
            </a:r>
            <a:r>
              <a:rPr lang="zh-TW" alt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後面路徑若有重疊到前面路徑時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，能夠</a:t>
            </a:r>
            <a:r>
              <a:rPr lang="zh-TW" alt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sym typeface="Wingdings" panose="05000000000000000000" pitchFamily="2" charset="2"/>
              </a:rPr>
              <a:t>減少要選的座標點</a:t>
            </a:r>
            <a:r>
              <a:rPr lang="zh-TW" altLang="en-US" sz="2400" dirty="0" smtClean="0">
                <a:latin typeface="Times New Roman" panose="02020603050405020304" pitchFamily="18" charset="0"/>
                <a:sym typeface="Wingdings" panose="05000000000000000000" pitchFamily="2" charset="2"/>
              </a:rPr>
              <a:t>。</a:t>
            </a:r>
            <a:endParaRPr lang="en-US" altLang="zh-TW" sz="2000" dirty="0" smtClean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143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=""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=""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67464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解法</a:t>
            </a: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範例</a:t>
            </a:r>
            <a:r>
              <a:rPr lang="zh-TW" altLang="en-US" sz="2400" b="1" dirty="0" smtClean="0">
                <a:solidFill>
                  <a:srgbClr val="3BA943"/>
                </a:solidFill>
                <a:latin typeface="Times New Roman" panose="02020603050405020304" pitchFamily="18" charset="0"/>
              </a:rPr>
              <a:t>：</a:t>
            </a:r>
            <a:endParaRPr lang="en-US" altLang="zh-TW" sz="2400" b="1" dirty="0" smtClean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Sample2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step.1:</a:t>
            </a:r>
            <a:r>
              <a:rPr lang="zh-TW" altLang="en-US" sz="2400" dirty="0" smtClean="0">
                <a:latin typeface="Times New Roman" panose="02020603050405020304" pitchFamily="18" charset="0"/>
              </a:rPr>
              <a:t>將起點終點做好排序，並讓每路徑依終點大小作排序</a:t>
            </a:r>
            <a:endParaRPr lang="en-US" altLang="zh-TW" sz="2400" dirty="0" smtClean="0"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endParaRPr lang="en-US" altLang="zh-TW" sz="2400" b="1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None/>
            </a:pPr>
            <a:r>
              <a:rPr lang="en-US" altLang="zh-TW" sz="2400" dirty="0" smtClean="0">
                <a:latin typeface="Times New Roman" panose="02020603050405020304" pitchFamily="18" charset="0"/>
              </a:rPr>
              <a:t>K=5 , N=4 , (2,-5) , (-1,4) , (10,4) , (7,13)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endParaRPr lang="zh-TW" altLang="en-US" sz="24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5169615"/>
              </p:ext>
            </p:extLst>
          </p:nvPr>
        </p:nvGraphicFramePr>
        <p:xfrm>
          <a:off x="251520" y="2924944"/>
          <a:ext cx="8568962" cy="1008112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  <a:gridCol w="450998"/>
              </a:tblGrid>
              <a:tr h="504056"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2">
                        <a:lumMod val="25000"/>
                        <a:lumOff val="75000"/>
                      </a:schemeClr>
                    </a:solid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8599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2903</TotalTime>
  <Words>687</Words>
  <Application>Microsoft Office PowerPoint</Application>
  <PresentationFormat>如螢幕大小 (4:3)</PresentationFormat>
  <Paragraphs>362</Paragraphs>
  <Slides>17</Slides>
  <Notes>17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Blends</vt:lpstr>
      <vt:lpstr>10148: Advertisement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user</cp:lastModifiedBy>
  <cp:revision>125</cp:revision>
  <dcterms:created xsi:type="dcterms:W3CDTF">1601-01-01T00:00:00Z</dcterms:created>
  <dcterms:modified xsi:type="dcterms:W3CDTF">2021-06-17T02:34:04Z</dcterms:modified>
</cp:coreProperties>
</file>