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3" r:id="rId4"/>
    <p:sldId id="314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F5D47982-28EB-46B8-AB7A-C1DEA0210F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C1FA771-B1CA-4998-93F3-C05B44E519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F9FA109-9C6A-43CF-976A-38FE8AD168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34D0FE7B-4AB2-4618-935D-D5F9B6A0CB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F2369549-850D-4B62-A424-C97CC6C35D0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0A2B6FC0-3D45-4E37-909C-59F923480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8689F1-A5DD-48A1-803D-43881C444A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C4D007B-B283-4BCC-B74C-7D5A23776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B465FFE-95CF-4F8A-9139-A5CB06154066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26C2284-6A4C-4352-A0FD-DF2A322814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7120ED3-E266-4E74-B876-A34ED69F6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34CD6CA8-AE90-4B85-93F1-6A7FFE073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82AEBEF-B827-44F7-9541-2000EE18700E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3F7A0BC-5501-4E2B-9E28-47AC4E4D65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6B93498-6B11-4B7F-BBE7-26484BD20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0C46F75-919C-43B7-887C-D4236AA54742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C4BDF814-1AE2-4C0C-8B6B-E1EE6B7526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D8D9283C-39DE-4717-8ACF-3BF0EE76B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899D33E-94EB-4E61-A4DF-3AB1678A72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C3CB968E-5AF1-4093-96B1-49C4069044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4E7EE3E5-5854-49D4-9EA1-78A65993F1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E45F4E0-072E-439A-8E85-D0EC57D534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97506824-A4E9-47FF-B050-962C00B23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83882F8-0782-40AF-9E01-BE20357D8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1F11D836-ADD4-4F46-BDBE-32A2A0A72E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6A9EF26-17CB-4D25-ACD6-F84081A139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2A673-BE20-4F3C-840D-DC28A5A47BB5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E38DFF0-DACC-41AB-B861-4B7DB77125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EBB28074-514D-4301-9D85-A841B3E6A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17AC8-C335-462E-8354-FA5F4B81A51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642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BBA8028-6181-4D56-A282-AACAC18336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3DFE5-6F94-4112-8D8E-3D3F3EB89A2C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B630A44-5167-42DF-83E0-27B26D97CC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267B027-44A1-4E1D-A6BF-B5A2B1AD2B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7653-B61C-4080-A409-ED92BA1E1B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611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0F3FD65-778E-4B57-90E6-8C5D3C7123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E64C1-5D99-44A7-AB88-3AA113953719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EA26E42-40D7-4A38-88F7-23D9F8C350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65C2050-7229-4E82-903D-E80D374D55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8D300-9D79-44EF-865D-992048EF8DD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811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8B2C204-1779-4400-BC2B-1A0BB89603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91A5C-0FAF-47EC-9B3D-988B7B47F27D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B5D2814-0C3B-4FFE-B1E3-A06D56FCFC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FFD7800-2F82-40F0-B390-702BF266C0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00408-C4F4-4BBE-9693-4C148A66711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847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27E813D-75DF-4F68-BEB1-9A8E73D25F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73617-C5E2-48E4-BE7D-09E043B778A8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796FF79-951E-40BC-935C-38CA2AE3A8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42C7A52-B691-400A-B0B5-7C5C92ABD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29DA2-866A-4BB7-B199-FD891FD595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64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187FE3E-3D2D-48DC-88AF-55B6E90936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8A36B-A319-4974-8D6C-DF64C3AB358C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6765F7A-A405-4662-8CAA-19179B2658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D990D50-F249-4905-ABF2-CA19AB47D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3B301-DC26-47C8-B068-73A1D6A53B9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775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85D3DED-7786-4DA6-B1D0-1D285BEDB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F77DC-E729-47CE-8F08-66DFF219C21B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E1DE6DD-2D8E-4A2A-945A-9ABA49ACD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BBABF6F-D468-4E95-81FA-F269165F41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D6638-EFEE-4D4F-98A4-AFBAE5D3E96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706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156B20D-4160-4E8E-9ECA-58F9359D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50C44-763D-4B12-BDBF-078C90AF771F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C58A3721-9EB9-41FF-90C7-20F2B18EF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BBD6857-4563-4565-9396-1CA25E32D4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3D2D-1064-4B49-B392-FF6954691C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075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7B6E923-FCE4-4BAD-8390-F181B462B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51F67-5DFD-4EF9-8107-E79A953ECD2B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7A13EC6F-F789-452D-838F-A443C16AA7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E21E78C-A9F4-497D-ACC5-473598666E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9EC2A-DD0C-4D39-B774-C5EB856FA18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780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B803FE9-0357-49E0-AEFA-8ED1998955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FE83F-E187-4B27-8D7E-6DF0BB18B6B1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73D1222-7655-4D63-B550-816EB1BED6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11B72C6-5CCF-4559-AC73-8FA1EFF07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6F7B6-0AD3-48A4-A63D-324F8736D33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633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39E77AA-CC57-4EB7-8003-5A382D1684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4E8D5-7135-45BB-90D5-6020D38C2374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7D77DD5-3F1C-444F-8E5A-8345E91C9B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00B4ABC-A1D9-426C-B92F-6788A8FE5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5AC78-AA64-4BF1-8FAF-80E7E3A2087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215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2CAB86C1-EB7A-4F92-BC8A-A20D52935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AEED13E0-C69F-4EE9-98C9-AD2F4B6EA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B186256F-89EA-4310-AB31-24CE30CB92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0F64F0-96C7-42B2-B638-B6ABD63EE16E}" type="datetime1">
              <a:rPr lang="zh-TW" altLang="en-US"/>
              <a:pPr>
                <a:defRPr/>
              </a:pPr>
              <a:t>2021/6/5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B836BBE7-89E2-440F-A4C8-8F9A0B2526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9BE10A18-2E8D-43C0-8E7B-62661DA699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DC7F909-21F3-4BF1-BC55-D5C2BABD79A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630AF1CB-8E22-4892-99FF-7175BC602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7F3109-78DF-41D8-8EE3-2241553FF4C4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E0A9942-5D05-4F93-8298-5CBE0A790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11198: Dancing Digits</a:t>
            </a:r>
            <a:endParaRPr lang="en-US" altLang="zh-TW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28742ED-3E37-4C9A-86FE-51EEFD147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charset="0"/>
              </a:rPr>
              <a:t>11198: Dancing Digits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黃琮閔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給定最多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組 </a:t>
            </a:r>
            <a:r>
              <a:rPr lang="en-US" altLang="zh-TW" sz="2400" dirty="0">
                <a:latin typeface="Times New Roman" panose="02020603050405020304" pitchFamily="18" charset="0"/>
              </a:rPr>
              <a:t>±1~±8</a:t>
            </a:r>
            <a:r>
              <a:rPr lang="zh-TW" altLang="en-US" sz="2400" dirty="0">
                <a:latin typeface="Times New Roman" panose="02020603050405020304" pitchFamily="18" charset="0"/>
              </a:rPr>
              <a:t> 的數組為測資，算出需要移動幾次才能形成</a:t>
            </a:r>
            <a:r>
              <a:rPr lang="en-US" altLang="zh-TW" sz="2400" dirty="0">
                <a:latin typeface="Times New Roman" panose="02020603050405020304" pitchFamily="18" charset="0"/>
              </a:rPr>
              <a:t>12345678(</a:t>
            </a:r>
            <a:r>
              <a:rPr lang="zh-TW" altLang="en-US" sz="2400" dirty="0">
                <a:latin typeface="Times New Roman" panose="02020603050405020304" pitchFamily="18" charset="0"/>
              </a:rPr>
              <a:t>正負不拘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，假設有兩數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，當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要移動到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的左右，移動須滿足兩個條件：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要正負號相反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2.|A|+|B|</a:t>
            </a:r>
            <a:r>
              <a:rPr lang="zh-TW" altLang="en-US" sz="2400" dirty="0">
                <a:latin typeface="Times New Roman" panose="02020603050405020304" pitchFamily="18" charset="0"/>
              </a:rPr>
              <a:t>要等於質數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5">
            <a:extLst>
              <a:ext uri="{FF2B5EF4-FFF2-40B4-BE49-F238E27FC236}">
                <a16:creationId xmlns:a16="http://schemas.microsoft.com/office/drawing/2014/main" id="{85E995BA-8B90-47D6-BEA6-E6BC3AE7E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8200" y="6324600"/>
            <a:ext cx="228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70B09C-CAE3-46B4-8C84-BABD80AE925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A684A7-1536-4B2C-AE5D-3BFE9186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kern="0" dirty="0">
                <a:latin typeface="Times New Roman" panose="02020603050405020304" pitchFamily="18" charset="0"/>
              </a:rPr>
              <a:t>1 2 4 5 6 -7 -3 8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kern="0" dirty="0">
                <a:latin typeface="Times New Roman" panose="02020603050405020304" pitchFamily="18" charset="0"/>
              </a:rPr>
              <a:t>1 2 3 5 4 6 7 8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kern="0" dirty="0">
                <a:latin typeface="Times New Roman" panose="02020603050405020304" pitchFamily="18" charset="0"/>
              </a:rPr>
              <a:t>2 -8 -4 5 6 7 3 -1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kern="0" dirty="0">
                <a:latin typeface="Times New Roman" panose="02020603050405020304" pitchFamily="18" charset="0"/>
              </a:rPr>
              <a:t>0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kern="0" dirty="0">
                <a:latin typeface="Times New Roman" panose="02020603050405020304" pitchFamily="18" charset="0"/>
              </a:rPr>
              <a:t>Case 1: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kern="0" dirty="0">
                <a:latin typeface="Times New Roman" panose="02020603050405020304" pitchFamily="18" charset="0"/>
              </a:rPr>
              <a:t>Case 2: -1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kern="0" dirty="0">
                <a:latin typeface="Times New Roman" panose="02020603050405020304" pitchFamily="18" charset="0"/>
              </a:rPr>
              <a:t>Case 3: 3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4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D2C7062E-2347-4E8F-9514-F2A081CA9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074008"/>
              </p:ext>
            </p:extLst>
          </p:nvPr>
        </p:nvGraphicFramePr>
        <p:xfrm>
          <a:off x="4067944" y="1124744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092FC70D-08DE-45A7-878B-2D2F99034E52}"/>
              </a:ext>
            </a:extLst>
          </p:cNvPr>
          <p:cNvCxnSpPr/>
          <p:nvPr/>
        </p:nvCxnSpPr>
        <p:spPr bwMode="auto">
          <a:xfrm>
            <a:off x="7164288" y="1495584"/>
            <a:ext cx="0" cy="10693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接點: 肘形 29">
            <a:extLst>
              <a:ext uri="{FF2B5EF4-FFF2-40B4-BE49-F238E27FC236}">
                <a16:creationId xmlns:a16="http://schemas.microsoft.com/office/drawing/2014/main" id="{5F7ED627-8A6D-4809-B36E-53D155D1D368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5004048" y="1523650"/>
            <a:ext cx="2160240" cy="1041254"/>
          </a:xfrm>
          <a:prstGeom prst="bentConnector3">
            <a:avLst>
              <a:gd name="adj1" fmla="val 9998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55" name="表格 2">
            <a:extLst>
              <a:ext uri="{FF2B5EF4-FFF2-40B4-BE49-F238E27FC236}">
                <a16:creationId xmlns:a16="http://schemas.microsoft.com/office/drawing/2014/main" id="{B2C8A12E-C2DE-4876-94F1-FA54CDA8F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50137"/>
              </p:ext>
            </p:extLst>
          </p:nvPr>
        </p:nvGraphicFramePr>
        <p:xfrm>
          <a:off x="4067944" y="1124744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56" name="表格 2">
            <a:extLst>
              <a:ext uri="{FF2B5EF4-FFF2-40B4-BE49-F238E27FC236}">
                <a16:creationId xmlns:a16="http://schemas.microsoft.com/office/drawing/2014/main" id="{9805E9F5-A2CD-431E-AAAF-D0F9F0C35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157522"/>
              </p:ext>
            </p:extLst>
          </p:nvPr>
        </p:nvGraphicFramePr>
        <p:xfrm>
          <a:off x="4070309" y="1136934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3E553639-BD4D-4EB5-B345-BBF005FFE144}"/>
              </a:ext>
            </a:extLst>
          </p:cNvPr>
          <p:cNvCxnSpPr>
            <a:cxnSpLocks/>
          </p:cNvCxnSpPr>
          <p:nvPr/>
        </p:nvCxnSpPr>
        <p:spPr bwMode="auto">
          <a:xfrm>
            <a:off x="6230549" y="1507773"/>
            <a:ext cx="0" cy="5241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8" name="接點: 肘形 57">
            <a:extLst>
              <a:ext uri="{FF2B5EF4-FFF2-40B4-BE49-F238E27FC236}">
                <a16:creationId xmlns:a16="http://schemas.microsoft.com/office/drawing/2014/main" id="{E73CF04D-DE01-499A-979C-1F12FF59EE7C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5510469" y="1507774"/>
            <a:ext cx="720080" cy="524158"/>
          </a:xfrm>
          <a:prstGeom prst="bentConnector3">
            <a:avLst>
              <a:gd name="adj1" fmla="val 9863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6" name="直線接點 75">
            <a:extLst>
              <a:ext uri="{FF2B5EF4-FFF2-40B4-BE49-F238E27FC236}">
                <a16:creationId xmlns:a16="http://schemas.microsoft.com/office/drawing/2014/main" id="{4BFD9863-859F-4F79-B3EA-9057DE760E48}"/>
              </a:ext>
            </a:extLst>
          </p:cNvPr>
          <p:cNvCxnSpPr>
            <a:cxnSpLocks/>
          </p:cNvCxnSpPr>
          <p:nvPr/>
        </p:nvCxnSpPr>
        <p:spPr bwMode="auto">
          <a:xfrm>
            <a:off x="5726493" y="735788"/>
            <a:ext cx="0" cy="4011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7" name="接點: 肘形 76">
            <a:extLst>
              <a:ext uri="{FF2B5EF4-FFF2-40B4-BE49-F238E27FC236}">
                <a16:creationId xmlns:a16="http://schemas.microsoft.com/office/drawing/2014/main" id="{54F899B5-5201-4A78-A467-FCDC5DFD1741}"/>
              </a:ext>
            </a:extLst>
          </p:cNvPr>
          <p:cNvCxnSpPr>
            <a:cxnSpLocks/>
          </p:cNvCxnSpPr>
          <p:nvPr/>
        </p:nvCxnSpPr>
        <p:spPr bwMode="auto">
          <a:xfrm>
            <a:off x="5726493" y="735788"/>
            <a:ext cx="720080" cy="401145"/>
          </a:xfrm>
          <a:prstGeom prst="bentConnector3">
            <a:avLst>
              <a:gd name="adj1" fmla="val 9863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87" name="表格 2">
            <a:extLst>
              <a:ext uri="{FF2B5EF4-FFF2-40B4-BE49-F238E27FC236}">
                <a16:creationId xmlns:a16="http://schemas.microsoft.com/office/drawing/2014/main" id="{5A1EA654-F3BB-45DC-B470-F31CB76EA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268752"/>
              </p:ext>
            </p:extLst>
          </p:nvPr>
        </p:nvGraphicFramePr>
        <p:xfrm>
          <a:off x="4070954" y="1110110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-1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cxnSp>
        <p:nvCxnSpPr>
          <p:cNvPr id="88" name="直線接點 87">
            <a:extLst>
              <a:ext uri="{FF2B5EF4-FFF2-40B4-BE49-F238E27FC236}">
                <a16:creationId xmlns:a16="http://schemas.microsoft.com/office/drawing/2014/main" id="{1551940E-443C-4D51-A494-1BF1E6BA86AB}"/>
              </a:ext>
            </a:extLst>
          </p:cNvPr>
          <p:cNvCxnSpPr>
            <a:cxnSpLocks/>
          </p:cNvCxnSpPr>
          <p:nvPr/>
        </p:nvCxnSpPr>
        <p:spPr bwMode="auto">
          <a:xfrm>
            <a:off x="7668111" y="1427382"/>
            <a:ext cx="0" cy="10288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9" name="接點: 肘形 88">
            <a:extLst>
              <a:ext uri="{FF2B5EF4-FFF2-40B4-BE49-F238E27FC236}">
                <a16:creationId xmlns:a16="http://schemas.microsoft.com/office/drawing/2014/main" id="{E06F2FDF-6ADF-4839-BED8-27DD934B2EAA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4067711" y="1509966"/>
            <a:ext cx="3600400" cy="942794"/>
          </a:xfrm>
          <a:prstGeom prst="bentConnector3">
            <a:avLst>
              <a:gd name="adj1" fmla="val 9971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103" name="表格 2">
            <a:extLst>
              <a:ext uri="{FF2B5EF4-FFF2-40B4-BE49-F238E27FC236}">
                <a16:creationId xmlns:a16="http://schemas.microsoft.com/office/drawing/2014/main" id="{6882DF70-EF8A-4DDB-9663-5A4F0F3D1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88848"/>
              </p:ext>
            </p:extLst>
          </p:nvPr>
        </p:nvGraphicFramePr>
        <p:xfrm>
          <a:off x="4067944" y="1118019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cxnSp>
        <p:nvCxnSpPr>
          <p:cNvPr id="104" name="直線接點 103">
            <a:extLst>
              <a:ext uri="{FF2B5EF4-FFF2-40B4-BE49-F238E27FC236}">
                <a16:creationId xmlns:a16="http://schemas.microsoft.com/office/drawing/2014/main" id="{310B7967-5086-4761-AB5C-FDE9C836690B}"/>
              </a:ext>
            </a:extLst>
          </p:cNvPr>
          <p:cNvCxnSpPr>
            <a:cxnSpLocks/>
          </p:cNvCxnSpPr>
          <p:nvPr/>
        </p:nvCxnSpPr>
        <p:spPr bwMode="auto">
          <a:xfrm>
            <a:off x="5221389" y="1447724"/>
            <a:ext cx="0" cy="10288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5" name="接點: 肘形 104">
            <a:extLst>
              <a:ext uri="{FF2B5EF4-FFF2-40B4-BE49-F238E27FC236}">
                <a16:creationId xmlns:a16="http://schemas.microsoft.com/office/drawing/2014/main" id="{C5C80BAC-96FC-427B-BF4D-6DB3EE9FFA72}"/>
              </a:ext>
            </a:extLst>
          </p:cNvPr>
          <p:cNvCxnSpPr>
            <a:cxnSpLocks/>
          </p:cNvCxnSpPr>
          <p:nvPr/>
        </p:nvCxnSpPr>
        <p:spPr bwMode="auto">
          <a:xfrm flipV="1">
            <a:off x="5221389" y="1488859"/>
            <a:ext cx="2160240" cy="984243"/>
          </a:xfrm>
          <a:prstGeom prst="bentConnector3">
            <a:avLst>
              <a:gd name="adj1" fmla="val 9998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110" name="表格 2">
            <a:extLst>
              <a:ext uri="{FF2B5EF4-FFF2-40B4-BE49-F238E27FC236}">
                <a16:creationId xmlns:a16="http://schemas.microsoft.com/office/drawing/2014/main" id="{D70D0EAD-6842-4ACA-8EC2-5CCE76F29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382387"/>
              </p:ext>
            </p:extLst>
          </p:nvPr>
        </p:nvGraphicFramePr>
        <p:xfrm>
          <a:off x="4064934" y="1119678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cxnSp>
        <p:nvCxnSpPr>
          <p:cNvPr id="111" name="直線接點 110">
            <a:extLst>
              <a:ext uri="{FF2B5EF4-FFF2-40B4-BE49-F238E27FC236}">
                <a16:creationId xmlns:a16="http://schemas.microsoft.com/office/drawing/2014/main" id="{F25FD7A6-B66F-482C-AEBC-71BACA8DFC77}"/>
              </a:ext>
            </a:extLst>
          </p:cNvPr>
          <p:cNvCxnSpPr>
            <a:cxnSpLocks/>
          </p:cNvCxnSpPr>
          <p:nvPr/>
        </p:nvCxnSpPr>
        <p:spPr bwMode="auto">
          <a:xfrm>
            <a:off x="7627606" y="1451077"/>
            <a:ext cx="0" cy="5876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2" name="接點: 肘形 111">
            <a:extLst>
              <a:ext uri="{FF2B5EF4-FFF2-40B4-BE49-F238E27FC236}">
                <a16:creationId xmlns:a16="http://schemas.microsoft.com/office/drawing/2014/main" id="{D8C5AB1A-59DF-494A-B726-0CA05246F98C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5033088" y="1458986"/>
            <a:ext cx="2594518" cy="579750"/>
          </a:xfrm>
          <a:prstGeom prst="bentConnector3">
            <a:avLst>
              <a:gd name="adj1" fmla="val 994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graphicFrame>
        <p:nvGraphicFramePr>
          <p:cNvPr id="128" name="表格 2">
            <a:extLst>
              <a:ext uri="{FF2B5EF4-FFF2-40B4-BE49-F238E27FC236}">
                <a16:creationId xmlns:a16="http://schemas.microsoft.com/office/drawing/2014/main" id="{6F5FB1D0-BDBA-4C0E-84D7-6BFA55C19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210472"/>
              </p:ext>
            </p:extLst>
          </p:nvPr>
        </p:nvGraphicFramePr>
        <p:xfrm>
          <a:off x="4061924" y="1132270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A6FE6A4-5DA2-4DF2-BBFC-7048DE60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00408-C4F4-4BBE-9693-4C148A667113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4352BBE-2677-4C64-BCE1-9B94DABBB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99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kern="0" dirty="0">
                <a:latin typeface="Times New Roman" panose="02020603050405020304" pitchFamily="18" charset="0"/>
              </a:rPr>
              <a:t> BFS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窮舉，用</a:t>
            </a:r>
            <a:r>
              <a:rPr lang="en-US" altLang="zh-TW" sz="2400" kern="0" dirty="0">
                <a:latin typeface="Times New Roman" panose="02020603050405020304" pitchFamily="18" charset="0"/>
              </a:rPr>
              <a:t>map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紀錄出現過的數組避免重複。每個數組從頭到尾遍歷，每當找到兩數符合條件且移動後的新數組就放回</a:t>
            </a:r>
            <a:r>
              <a:rPr lang="en-US" altLang="zh-TW" sz="2400" kern="0" dirty="0">
                <a:latin typeface="Times New Roman" panose="02020603050405020304" pitchFamily="18" charset="0"/>
              </a:rPr>
              <a:t>queue</a:t>
            </a:r>
            <a:r>
              <a:rPr lang="zh-TW" altLang="en-US" sz="2400" kern="0" dirty="0">
                <a:latin typeface="Times New Roman" panose="02020603050405020304" pitchFamily="18" charset="0"/>
              </a:rPr>
              <a:t>並用</a:t>
            </a:r>
            <a:r>
              <a:rPr lang="en-US" altLang="zh-TW" sz="2400" kern="0" dirty="0">
                <a:latin typeface="Times New Roman" panose="02020603050405020304" pitchFamily="18" charset="0"/>
              </a:rPr>
              <a:t>map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紀錄，直到找到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12345678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的排序。</a:t>
            </a:r>
            <a:endParaRPr lang="en-US" altLang="zh-TW" sz="24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48" name="表格 2">
            <a:extLst>
              <a:ext uri="{FF2B5EF4-FFF2-40B4-BE49-F238E27FC236}">
                <a16:creationId xmlns:a16="http://schemas.microsoft.com/office/drawing/2014/main" id="{CB8F23E8-8AE1-40BC-9F04-7D4190E1E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736676"/>
              </p:ext>
            </p:extLst>
          </p:nvPr>
        </p:nvGraphicFramePr>
        <p:xfrm>
          <a:off x="2183177" y="4168012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sp>
        <p:nvSpPr>
          <p:cNvPr id="49" name="文字方塊 48">
            <a:extLst>
              <a:ext uri="{FF2B5EF4-FFF2-40B4-BE49-F238E27FC236}">
                <a16:creationId xmlns:a16="http://schemas.microsoft.com/office/drawing/2014/main" id="{5ABBEEFE-DF91-462A-90F8-7C0C2B3EF45A}"/>
              </a:ext>
            </a:extLst>
          </p:cNvPr>
          <p:cNvSpPr txBox="1"/>
          <p:nvPr/>
        </p:nvSpPr>
        <p:spPr>
          <a:xfrm>
            <a:off x="827584" y="256490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97194E3F-C24C-4DFD-83BF-0FFE7301D302}"/>
              </a:ext>
            </a:extLst>
          </p:cNvPr>
          <p:cNvSpPr txBox="1"/>
          <p:nvPr/>
        </p:nvSpPr>
        <p:spPr>
          <a:xfrm>
            <a:off x="735305" y="4077072"/>
            <a:ext cx="1361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Queue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</a:p>
        </p:txBody>
      </p:sp>
      <p:graphicFrame>
        <p:nvGraphicFramePr>
          <p:cNvPr id="51" name="表格 2">
            <a:extLst>
              <a:ext uri="{FF2B5EF4-FFF2-40B4-BE49-F238E27FC236}">
                <a16:creationId xmlns:a16="http://schemas.microsoft.com/office/drawing/2014/main" id="{01B27090-7E60-4310-8210-932E42D10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64613"/>
              </p:ext>
            </p:extLst>
          </p:nvPr>
        </p:nvGraphicFramePr>
        <p:xfrm>
          <a:off x="2195736" y="2655729"/>
          <a:ext cx="38400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57" name="表格 2">
            <a:extLst>
              <a:ext uri="{FF2B5EF4-FFF2-40B4-BE49-F238E27FC236}">
                <a16:creationId xmlns:a16="http://schemas.microsoft.com/office/drawing/2014/main" id="{B276D437-0D50-444C-B2BA-43D04C33A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95930"/>
              </p:ext>
            </p:extLst>
          </p:nvPr>
        </p:nvGraphicFramePr>
        <p:xfrm>
          <a:off x="2201466" y="5359055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58" name="表格 2">
            <a:extLst>
              <a:ext uri="{FF2B5EF4-FFF2-40B4-BE49-F238E27FC236}">
                <a16:creationId xmlns:a16="http://schemas.microsoft.com/office/drawing/2014/main" id="{773E3ECA-4ADC-4CE3-90FD-DEE421B63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082113"/>
              </p:ext>
            </p:extLst>
          </p:nvPr>
        </p:nvGraphicFramePr>
        <p:xfrm>
          <a:off x="2190306" y="5352759"/>
          <a:ext cx="3852681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2604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59" name="表格 2">
            <a:extLst>
              <a:ext uri="{FF2B5EF4-FFF2-40B4-BE49-F238E27FC236}">
                <a16:creationId xmlns:a16="http://schemas.microsoft.com/office/drawing/2014/main" id="{E35BB345-238A-4E97-A647-1728981CF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811038"/>
              </p:ext>
            </p:extLst>
          </p:nvPr>
        </p:nvGraphicFramePr>
        <p:xfrm>
          <a:off x="2212626" y="5352759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60" name="表格 2">
            <a:extLst>
              <a:ext uri="{FF2B5EF4-FFF2-40B4-BE49-F238E27FC236}">
                <a16:creationId xmlns:a16="http://schemas.microsoft.com/office/drawing/2014/main" id="{C578D7C9-6AD1-45BA-83DD-AFE397C85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925651"/>
              </p:ext>
            </p:extLst>
          </p:nvPr>
        </p:nvGraphicFramePr>
        <p:xfrm>
          <a:off x="2223786" y="5351841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61" name="表格 2">
            <a:extLst>
              <a:ext uri="{FF2B5EF4-FFF2-40B4-BE49-F238E27FC236}">
                <a16:creationId xmlns:a16="http://schemas.microsoft.com/office/drawing/2014/main" id="{ECB0EB2B-E6CA-4415-A02E-830CF6D97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032395"/>
              </p:ext>
            </p:extLst>
          </p:nvPr>
        </p:nvGraphicFramePr>
        <p:xfrm>
          <a:off x="2199917" y="5342699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62" name="表格 2">
            <a:extLst>
              <a:ext uri="{FF2B5EF4-FFF2-40B4-BE49-F238E27FC236}">
                <a16:creationId xmlns:a16="http://schemas.microsoft.com/office/drawing/2014/main" id="{F6D101A7-F8CF-44DD-A992-E5AB117C6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77580"/>
              </p:ext>
            </p:extLst>
          </p:nvPr>
        </p:nvGraphicFramePr>
        <p:xfrm>
          <a:off x="2184143" y="5801360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63" name="表格 2">
            <a:extLst>
              <a:ext uri="{FF2B5EF4-FFF2-40B4-BE49-F238E27FC236}">
                <a16:creationId xmlns:a16="http://schemas.microsoft.com/office/drawing/2014/main" id="{3B2C72B1-C428-4620-8095-9A561A347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124679"/>
              </p:ext>
            </p:extLst>
          </p:nvPr>
        </p:nvGraphicFramePr>
        <p:xfrm>
          <a:off x="2190889" y="3114356"/>
          <a:ext cx="38400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64" name="表格 2">
            <a:extLst>
              <a:ext uri="{FF2B5EF4-FFF2-40B4-BE49-F238E27FC236}">
                <a16:creationId xmlns:a16="http://schemas.microsoft.com/office/drawing/2014/main" id="{5FA16979-B8F9-4D98-A6C6-90E89177D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516184"/>
              </p:ext>
            </p:extLst>
          </p:nvPr>
        </p:nvGraphicFramePr>
        <p:xfrm>
          <a:off x="2188640" y="4154756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65" name="表格 2">
            <a:extLst>
              <a:ext uri="{FF2B5EF4-FFF2-40B4-BE49-F238E27FC236}">
                <a16:creationId xmlns:a16="http://schemas.microsoft.com/office/drawing/2014/main" id="{DD904F38-5818-4D08-B936-873A723AF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456798"/>
              </p:ext>
            </p:extLst>
          </p:nvPr>
        </p:nvGraphicFramePr>
        <p:xfrm>
          <a:off x="2176781" y="6199016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66" name="表格 2">
            <a:extLst>
              <a:ext uri="{FF2B5EF4-FFF2-40B4-BE49-F238E27FC236}">
                <a16:creationId xmlns:a16="http://schemas.microsoft.com/office/drawing/2014/main" id="{373F6ADF-1815-4B72-ABA7-55899F099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76247"/>
              </p:ext>
            </p:extLst>
          </p:nvPr>
        </p:nvGraphicFramePr>
        <p:xfrm>
          <a:off x="2205497" y="3523998"/>
          <a:ext cx="38400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67" name="表格 2">
            <a:extLst>
              <a:ext uri="{FF2B5EF4-FFF2-40B4-BE49-F238E27FC236}">
                <a16:creationId xmlns:a16="http://schemas.microsoft.com/office/drawing/2014/main" id="{61DE51B4-CA5A-4F5F-A77F-CED94BEDD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611146"/>
              </p:ext>
            </p:extLst>
          </p:nvPr>
        </p:nvGraphicFramePr>
        <p:xfrm>
          <a:off x="2190889" y="4575747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sp>
        <p:nvSpPr>
          <p:cNvPr id="69" name="文字方塊 68">
            <a:extLst>
              <a:ext uri="{FF2B5EF4-FFF2-40B4-BE49-F238E27FC236}">
                <a16:creationId xmlns:a16="http://schemas.microsoft.com/office/drawing/2014/main" id="{92373581-8A49-4FC4-921F-C804DBD9415D}"/>
              </a:ext>
            </a:extLst>
          </p:cNvPr>
          <p:cNvSpPr txBox="1"/>
          <p:nvPr/>
        </p:nvSpPr>
        <p:spPr>
          <a:xfrm>
            <a:off x="6955360" y="4109343"/>
            <a:ext cx="369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A4549EE0-7D04-4D44-8F1E-DEA155D9A315}"/>
              </a:ext>
            </a:extLst>
          </p:cNvPr>
          <p:cNvSpPr txBox="1"/>
          <p:nvPr/>
        </p:nvSpPr>
        <p:spPr>
          <a:xfrm>
            <a:off x="6955360" y="5251874"/>
            <a:ext cx="369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0AE7C513-C782-4AC8-957C-89B397578528}"/>
              </a:ext>
            </a:extLst>
          </p:cNvPr>
          <p:cNvSpPr txBox="1"/>
          <p:nvPr/>
        </p:nvSpPr>
        <p:spPr>
          <a:xfrm>
            <a:off x="6966286" y="4077071"/>
            <a:ext cx="369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5D6C6B5D-D9AB-4700-9DA8-2363AE89BA11}"/>
              </a:ext>
            </a:extLst>
          </p:cNvPr>
          <p:cNvSpPr txBox="1"/>
          <p:nvPr/>
        </p:nvSpPr>
        <p:spPr>
          <a:xfrm>
            <a:off x="6960823" y="4449775"/>
            <a:ext cx="369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3AD36A7D-00E8-4F9B-854F-11E63749B4C7}"/>
              </a:ext>
            </a:extLst>
          </p:cNvPr>
          <p:cNvSpPr txBox="1"/>
          <p:nvPr/>
        </p:nvSpPr>
        <p:spPr>
          <a:xfrm>
            <a:off x="6688015" y="356416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A6FE6A4-5DA2-4DF2-BBFC-7048DE60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00408-C4F4-4BBE-9693-4C148A667113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4352BBE-2677-4C64-BCE1-9B94DABBB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我認為如果數字更多可以用</a:t>
            </a:r>
            <a:r>
              <a:rPr lang="en-US" altLang="zh-TW" sz="2400" dirty="0">
                <a:latin typeface="Times New Roman" panose="02020603050405020304" pitchFamily="18" charset="0"/>
              </a:rPr>
              <a:t>LCS</a:t>
            </a:r>
            <a:r>
              <a:rPr lang="zh-TW" altLang="en-US" sz="2400" dirty="0">
                <a:latin typeface="Times New Roman" panose="02020603050405020304" pitchFamily="18" charset="0"/>
              </a:rPr>
              <a:t>找出位子錯誤的數字，再用</a:t>
            </a:r>
            <a:r>
              <a:rPr lang="en-US" altLang="zh-TW" sz="2400" dirty="0">
                <a:latin typeface="Times New Roman" panose="02020603050405020304" pitchFamily="18" charset="0"/>
              </a:rPr>
              <a:t>BFS</a:t>
            </a:r>
            <a:r>
              <a:rPr lang="zh-TW" altLang="en-US" sz="2400" dirty="0">
                <a:latin typeface="Times New Roman" panose="02020603050405020304" pitchFamily="18" charset="0"/>
              </a:rPr>
              <a:t>或直接放到正確的相對位子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程式：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33292D00-B48A-421F-9F29-AADF7FED4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61914"/>
              </p:ext>
            </p:extLst>
          </p:nvPr>
        </p:nvGraphicFramePr>
        <p:xfrm>
          <a:off x="2347697" y="3305067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-4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graphicFrame>
        <p:nvGraphicFramePr>
          <p:cNvPr id="7" name="表格 2">
            <a:extLst>
              <a:ext uri="{FF2B5EF4-FFF2-40B4-BE49-F238E27FC236}">
                <a16:creationId xmlns:a16="http://schemas.microsoft.com/office/drawing/2014/main" id="{3CF60E77-36C4-4108-9210-2ED9BE1AA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1033"/>
              </p:ext>
            </p:extLst>
          </p:nvPr>
        </p:nvGraphicFramePr>
        <p:xfrm>
          <a:off x="2339752" y="2420888"/>
          <a:ext cx="3840088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0011">
                  <a:extLst>
                    <a:ext uri="{9D8B030D-6E8A-4147-A177-3AD203B41FA5}">
                      <a16:colId xmlns:a16="http://schemas.microsoft.com/office/drawing/2014/main" val="38186245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63795635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12449692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2026933374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4193189186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111999865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1495982752"/>
                    </a:ext>
                  </a:extLst>
                </a:gridCol>
                <a:gridCol w="480011">
                  <a:extLst>
                    <a:ext uri="{9D8B030D-6E8A-4147-A177-3AD203B41FA5}">
                      <a16:colId xmlns:a16="http://schemas.microsoft.com/office/drawing/2014/main" val="371807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96848"/>
                  </a:ext>
                </a:extLst>
              </a:tr>
            </a:tbl>
          </a:graphicData>
        </a:graphic>
      </p:graphicFrame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DC5C7889-57A5-4C54-B79C-FAC036239D21}"/>
              </a:ext>
            </a:extLst>
          </p:cNvPr>
          <p:cNvCxnSpPr>
            <a:cxnSpLocks/>
          </p:cNvCxnSpPr>
          <p:nvPr/>
        </p:nvCxnSpPr>
        <p:spPr bwMode="auto">
          <a:xfrm>
            <a:off x="5995933" y="3675907"/>
            <a:ext cx="0" cy="10310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5D4394C2-5058-423C-818C-83361FD134A2}"/>
              </a:ext>
            </a:extLst>
          </p:cNvPr>
          <p:cNvCxnSpPr/>
          <p:nvPr/>
        </p:nvCxnSpPr>
        <p:spPr bwMode="auto">
          <a:xfrm>
            <a:off x="5491877" y="3612177"/>
            <a:ext cx="0" cy="5990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CC973196-AFCD-44F9-A5E1-EBC043FF4724}"/>
              </a:ext>
            </a:extLst>
          </p:cNvPr>
          <p:cNvCxnSpPr>
            <a:cxnSpLocks/>
          </p:cNvCxnSpPr>
          <p:nvPr/>
        </p:nvCxnSpPr>
        <p:spPr bwMode="auto">
          <a:xfrm>
            <a:off x="3043605" y="3050800"/>
            <a:ext cx="0" cy="2542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接點: 肘形 10">
            <a:extLst>
              <a:ext uri="{FF2B5EF4-FFF2-40B4-BE49-F238E27FC236}">
                <a16:creationId xmlns:a16="http://schemas.microsoft.com/office/drawing/2014/main" id="{7DDA28EF-74E2-427D-B1BD-124584DEE609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2827581" y="3675907"/>
            <a:ext cx="2664296" cy="528238"/>
          </a:xfrm>
          <a:prstGeom prst="bentConnector3">
            <a:avLst>
              <a:gd name="adj1" fmla="val 996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2" name="接點: 肘形 11">
            <a:extLst>
              <a:ext uri="{FF2B5EF4-FFF2-40B4-BE49-F238E27FC236}">
                <a16:creationId xmlns:a16="http://schemas.microsoft.com/office/drawing/2014/main" id="{E8424B63-7CE6-4185-97EB-BACB9328F25A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2347697" y="3675908"/>
            <a:ext cx="3648236" cy="1031077"/>
          </a:xfrm>
          <a:prstGeom prst="bentConnector3">
            <a:avLst>
              <a:gd name="adj1" fmla="val 9986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3" name="接點: 肘形 12">
            <a:extLst>
              <a:ext uri="{FF2B5EF4-FFF2-40B4-BE49-F238E27FC236}">
                <a16:creationId xmlns:a16="http://schemas.microsoft.com/office/drawing/2014/main" id="{CFF74FD0-4DD7-4583-8177-DC625536DAF2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3331637" y="3675908"/>
            <a:ext cx="2160240" cy="535299"/>
          </a:xfrm>
          <a:prstGeom prst="bentConnector3">
            <a:avLst>
              <a:gd name="adj1" fmla="val 9953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4" name="接點: 肘形 13">
            <a:extLst>
              <a:ext uri="{FF2B5EF4-FFF2-40B4-BE49-F238E27FC236}">
                <a16:creationId xmlns:a16="http://schemas.microsoft.com/office/drawing/2014/main" id="{192240BC-B936-4C5B-B250-D269F9B1F1B3}"/>
              </a:ext>
            </a:extLst>
          </p:cNvPr>
          <p:cNvCxnSpPr>
            <a:cxnSpLocks/>
          </p:cNvCxnSpPr>
          <p:nvPr/>
        </p:nvCxnSpPr>
        <p:spPr bwMode="auto">
          <a:xfrm>
            <a:off x="3043602" y="3050800"/>
            <a:ext cx="2160243" cy="247205"/>
          </a:xfrm>
          <a:prstGeom prst="bentConnector3">
            <a:avLst>
              <a:gd name="adj1" fmla="val 9953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6727020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3320</TotalTime>
  <Words>483</Words>
  <Application>Microsoft Office PowerPoint</Application>
  <PresentationFormat>如螢幕大小 (4:3)</PresentationFormat>
  <Paragraphs>221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11198: Dancing Digits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B083040037</cp:lastModifiedBy>
  <cp:revision>142</cp:revision>
  <dcterms:created xsi:type="dcterms:W3CDTF">1601-01-01T00:00:00Z</dcterms:created>
  <dcterms:modified xsi:type="dcterms:W3CDTF">2021-06-05T14:48:49Z</dcterms:modified>
</cp:coreProperties>
</file>