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"/>
  </p:notesMasterIdLst>
  <p:sldIdLst>
    <p:sldId id="307" r:id="rId2"/>
    <p:sldId id="309" r:id="rId3"/>
  </p:sldIdLst>
  <p:sldSz cx="9144000" cy="6858000" type="screen4x3"/>
  <p:notesSz cx="6832600" cy="99631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A943"/>
    <a:srgbClr val="20C428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29" autoAdjust="0"/>
    <p:restoredTop sz="92138" autoAdjust="0"/>
  </p:normalViewPr>
  <p:slideViewPr>
    <p:cSldViewPr>
      <p:cViewPr varScale="1">
        <p:scale>
          <a:sx n="64" d="100"/>
          <a:sy n="64" d="100"/>
        </p:scale>
        <p:origin x="133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53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D7366EB4-F41B-474A-A07A-378076858AE3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C543C499-38B7-4E14-9035-0447816D38A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1913" y="0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DDB6B1AE-1259-4CF1-9F08-F34F9A98177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47713"/>
            <a:ext cx="4981575" cy="3735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>
            <a:extLst>
              <a:ext uri="{FF2B5EF4-FFF2-40B4-BE49-F238E27FC236}">
                <a16:creationId xmlns:a16="http://schemas.microsoft.com/office/drawing/2014/main" id="{E5F2DEB1-8EA9-45A3-B1BB-04AD49A4CD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2338"/>
            <a:ext cx="501015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4A236D72-B470-475C-9B54-F994C4E3B2D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4675"/>
            <a:ext cx="2960688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FFC4446D-739F-48A5-ACDC-1B36E0F4260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1913" y="9464675"/>
            <a:ext cx="2960687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24" tIns="45912" rIns="91824" bIns="4591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4149C6-61AE-46AB-BFD7-114B7B0084C2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B7B4AEFA-580E-4E4D-BC3D-0E21CB1402F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32E0800C-8DD3-47D5-BD70-598360374E1D}" type="slidenum">
              <a:rPr lang="zh-TW" altLang="en-US" sz="1200"/>
              <a:pPr eaLnBrk="1" hangingPunct="1"/>
              <a:t>1</a:t>
            </a:fld>
            <a:endParaRPr lang="en-US" altLang="zh-TW" sz="1200"/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67D18EDA-303C-4A48-A9B9-B435432E280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26A90279-B2C6-4EA3-AB8F-55C29FB58AF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EBD9C21F-1CE7-40BF-8AB5-1873B0D5C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5A0BA5F6-5E83-4FD5-ADD4-6CE77E988EFC}" type="slidenum">
              <a:rPr lang="zh-TW" altLang="en-US" sz="1200"/>
              <a:pPr eaLnBrk="1" hangingPunct="1"/>
              <a:t>2</a:t>
            </a:fld>
            <a:endParaRPr lang="en-US" altLang="zh-TW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C3A7741F-E48C-474A-9B5C-1A577794D3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15F54E0A-1369-4424-9959-E3AF8D780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zh-TW" altLang="en-US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035E93-D2D7-4D3C-97AE-4987F6211854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576E5940-CD2F-44F1-BC0A-E16C1391E7B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>
                <a:extLst>
                  <a:ext uri="{FF2B5EF4-FFF2-40B4-BE49-F238E27FC236}">
                    <a16:creationId xmlns:a16="http://schemas.microsoft.com/office/drawing/2014/main" id="{5DC2C47D-419E-428C-9DE3-9F133D8257C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3" name="Rectangle 5">
                <a:extLst>
                  <a:ext uri="{FF2B5EF4-FFF2-40B4-BE49-F238E27FC236}">
                    <a16:creationId xmlns:a16="http://schemas.microsoft.com/office/drawing/2014/main" id="{A8EB8803-AFF1-44D0-A058-A1976894F1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grpSp>
          <p:nvGrpSpPr>
            <p:cNvPr id="6" name="Group 6">
              <a:extLst>
                <a:ext uri="{FF2B5EF4-FFF2-40B4-BE49-F238E27FC236}">
                  <a16:creationId xmlns:a16="http://schemas.microsoft.com/office/drawing/2014/main" id="{25945846-3132-4FDE-A8B8-7ACD580D483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>
                <a:extLst>
                  <a:ext uri="{FF2B5EF4-FFF2-40B4-BE49-F238E27FC236}">
                    <a16:creationId xmlns:a16="http://schemas.microsoft.com/office/drawing/2014/main" id="{38AC28C7-D593-42CA-BDCE-81E7C8D2F7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  <p:sp>
            <p:nvSpPr>
              <p:cNvPr id="11" name="Rectangle 8">
                <a:extLst>
                  <a:ext uri="{FF2B5EF4-FFF2-40B4-BE49-F238E27FC236}">
                    <a16:creationId xmlns:a16="http://schemas.microsoft.com/office/drawing/2014/main" id="{E60D9523-7A69-4FB0-9A6A-19E6D06305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TW" altLang="en-US"/>
              </a:p>
            </p:txBody>
          </p:sp>
        </p:grp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D9C02889-CD57-4E63-A485-A64B72C92B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8" name="Rectangle 10">
              <a:extLst>
                <a:ext uri="{FF2B5EF4-FFF2-40B4-BE49-F238E27FC236}">
                  <a16:creationId xmlns:a16="http://schemas.microsoft.com/office/drawing/2014/main" id="{4E39031C-AD5D-4E47-B011-ED226110FA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  <p:sp>
          <p:nvSpPr>
            <p:cNvPr id="9" name="Rectangle 11">
              <a:extLst>
                <a:ext uri="{FF2B5EF4-FFF2-40B4-BE49-F238E27FC236}">
                  <a16:creationId xmlns:a16="http://schemas.microsoft.com/office/drawing/2014/main" id="{466C94DA-2653-4A28-B670-00A2330F32D1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TW" altLang="en-US"/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828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14" name="Rectangle 14">
            <a:extLst>
              <a:ext uri="{FF2B5EF4-FFF2-40B4-BE49-F238E27FC236}">
                <a16:creationId xmlns:a16="http://schemas.microsoft.com/office/drawing/2014/main" id="{70AC0211-3C42-44CA-A25C-6150EBFBCD3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03B69B6-6A7F-44C8-987D-AC2ED335ECD5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15" name="Rectangle 15">
            <a:extLst>
              <a:ext uri="{FF2B5EF4-FFF2-40B4-BE49-F238E27FC236}">
                <a16:creationId xmlns:a16="http://schemas.microsoft.com/office/drawing/2014/main" id="{366F4F86-70E7-418D-8064-15D680F4B5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2362200" y="6248400"/>
            <a:ext cx="4953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zh-TW" altLang="en-US"/>
              <a:t>1</a:t>
            </a:r>
            <a:endParaRPr lang="en-US" altLang="zh-TW"/>
          </a:p>
        </p:txBody>
      </p:sp>
      <p:sp>
        <p:nvSpPr>
          <p:cNvPr id="16" name="Rectangle 16">
            <a:extLst>
              <a:ext uri="{FF2B5EF4-FFF2-40B4-BE49-F238E27FC236}">
                <a16:creationId xmlns:a16="http://schemas.microsoft.com/office/drawing/2014/main" id="{264D577A-B904-4B8B-A26E-7AACB812A1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ABC43EB-01A7-4EA3-991F-58ADF908A24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17866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90DBC775-BA4C-456E-8EF8-F38C2F1505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E7AC0D-9BE2-41C9-A056-17B6A0BA1478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FFA2A14-36A9-40A4-AF04-2FDAD09C62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EFBB8050-744F-482F-99F1-4C9105C0DB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937D37-3BE5-4531-BE4C-A54B34D47B9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07906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07175" y="381000"/>
            <a:ext cx="1947863" cy="579120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5692775" cy="579120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95E4B58-ED38-477B-AD50-448DE5847BE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A4018C-FAF8-48CA-9277-4111E36ABFDF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5D3A827D-B5A4-45BE-BE6C-AD665031340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811E3E8D-1280-4150-9966-D704CEC50F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466DC6-0172-44A6-948B-2CCA302BE187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5730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21DA4FF0-82A5-4152-B108-887FF642F82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D4E7C6-3C86-4F82-B236-B235DBF8F9F4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AA4E02B-D27B-452A-B50B-6EE5FA00BA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394EB919-4E96-443F-ABD0-B34A93B9AC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4B5471-C1FF-4B8B-A461-8AF6123C81A5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04479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67A1057E-D213-45AF-B204-73C21C7E8C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FFE13-429C-44FD-94AB-0283300FCEDC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99511D82-900A-4433-A272-A8B6E3DB5BF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52A882E-509C-4A06-847D-310C8B6110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AEE9A9-7C75-474A-96D2-83B54F6F2F43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76858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998234D-5E2C-43F0-BDEF-9A3A1CD35A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8D109-BD8E-4218-877E-FACB9A88959E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CDC70D31-BBD0-445D-926D-C2EB80E2F6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C35788B-116B-4A99-90E3-DF9F02DC41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8AE7E4-04A7-4E8D-8DCC-7D73BD1A5E12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0066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A033B61-C948-4955-967F-2362B9D27B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82EFB0-EA9D-42EF-A85D-A43A05DFAFF4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F1E7D2AC-A1E0-48EB-9754-52BE9EA960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5663F081-94F4-40A0-988E-E7128E7B78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5E41554-0D9B-4821-A2D8-85F421DBF2D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2442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0FC178D7-8A2C-4C43-AECC-23932E80AC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7029D-76BA-4F03-A039-A4516D1FFCFB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88C166F4-7F35-4C99-BA1C-0C013AD253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C4B7FCC9-C9EF-4C04-BAC4-11566C4C69F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43104-B157-4666-9AFC-E0BCC7B136CE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96946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4CCB766-6919-4699-9390-7916DADEBB0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4BE4A-50E2-44EE-8B45-441E502F2206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55ADB4D2-0BC9-4831-9926-05F9A4B19C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47F30AC5-8673-451B-81D4-D1414ADFEBC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D96857-00BC-40BA-B495-4E883453E12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16888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9523274B-F5B6-45A5-979E-B19D92503C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70BD7-FFED-4AFB-85B2-03658A5F4AF4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D4DFC51-1B19-430F-8665-AD82EF39B69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9BAE61E-4150-4AC3-AF8E-893C0A30DD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20930D-EB19-4B70-8CD8-DEA66D038391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55962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332EE945-636C-46ED-8385-2E0DD9FB19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F1F76B-E033-434A-A357-C49AB5C40254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41C329D3-D167-46EA-8D96-5B597C3E00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A33D005C-2C0D-4B30-A042-54720756D36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4BD6327-91B7-4672-A3BF-6A19883112E8}" type="slidenum">
              <a:rPr lang="zh-TW" altLang="en-US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04371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9">
            <a:extLst>
              <a:ext uri="{FF2B5EF4-FFF2-40B4-BE49-F238E27FC236}">
                <a16:creationId xmlns:a16="http://schemas.microsoft.com/office/drawing/2014/main" id="{163A0A1D-6781-49F1-817C-EB9C5DC2D9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7793038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10">
            <a:extLst>
              <a:ext uri="{FF2B5EF4-FFF2-40B4-BE49-F238E27FC236}">
                <a16:creationId xmlns:a16="http://schemas.microsoft.com/office/drawing/2014/main" id="{7DA0B45B-6A89-4476-9A7F-A24A702E73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155" name="Rectangle 11">
            <a:extLst>
              <a:ext uri="{FF2B5EF4-FFF2-40B4-BE49-F238E27FC236}">
                <a16:creationId xmlns:a16="http://schemas.microsoft.com/office/drawing/2014/main" id="{3779CCB2-071C-4694-B235-7D041EFDB9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66F07F4B-4B61-40A0-8F9D-5A536BE70FB6}" type="datetime1">
              <a:rPr lang="zh-TW" altLang="en-US"/>
              <a:pPr>
                <a:defRPr/>
              </a:pPr>
              <a:t>2022/3/11</a:t>
            </a:fld>
            <a:endParaRPr lang="en-US" altLang="zh-TW"/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3B248EA0-7F56-4F35-81A4-4B77DCF4D5E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62200" y="6324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CE05FFB4-FD8D-43FD-817B-C98CAE79CAC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solidFill>
                  <a:schemeClr val="accent1"/>
                </a:solidFill>
              </a:defRPr>
            </a:lvl1pPr>
          </a:lstStyle>
          <a:p>
            <a:fld id="{627E0D55-5753-43DC-BEB0-ED783FC5A32C}" type="slidenum">
              <a:rPr lang="zh-TW" altLang="en-US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投影片編號版面配置區 5">
            <a:extLst>
              <a:ext uri="{FF2B5EF4-FFF2-40B4-BE49-F238E27FC236}">
                <a16:creationId xmlns:a16="http://schemas.microsoft.com/office/drawing/2014/main" id="{B118347F-090B-4B24-B69F-5A5C34AD2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1E3123EA-FF01-4897-ABE0-3A2B8E32A241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1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3075" name="Rectangle 2">
            <a:extLst>
              <a:ext uri="{FF2B5EF4-FFF2-40B4-BE49-F238E27FC236}">
                <a16:creationId xmlns:a16="http://schemas.microsoft.com/office/drawing/2014/main" id="{3952E695-8FAA-469F-9DBA-5EAB8B997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7772400" cy="914400"/>
          </a:xfrm>
        </p:spPr>
        <p:txBody>
          <a:bodyPr/>
          <a:lstStyle/>
          <a:p>
            <a:pPr eaLnBrk="1" hangingPunct="1"/>
            <a:r>
              <a:rPr lang="en-US" altLang="zh-TW" b="1" dirty="0">
                <a:latin typeface="Times New Roman" panose="02020603050405020304" pitchFamily="18" charset="0"/>
              </a:rPr>
              <a:t>10311: Goldbach and Euler</a:t>
            </a:r>
            <a:endParaRPr lang="en-US" altLang="zh-TW" dirty="0"/>
          </a:p>
        </p:txBody>
      </p:sp>
      <p:sp>
        <p:nvSpPr>
          <p:cNvPr id="3076" name="Rectangle 3">
            <a:extLst>
              <a:ext uri="{FF2B5EF4-FFF2-40B4-BE49-F238E27FC236}">
                <a16:creationId xmlns:a16="http://schemas.microsoft.com/office/drawing/2014/main" id="{A7AE805D-078A-44B1-9791-EFD2EC57A9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077200" cy="4789488"/>
          </a:xfrm>
        </p:spPr>
        <p:txBody>
          <a:bodyPr/>
          <a:lstStyle/>
          <a:p>
            <a:pPr eaLnBrk="1" hangingPunct="1"/>
            <a:r>
              <a:rPr lang="zh-TW" altLang="en-US" sz="2400" dirty="0">
                <a:solidFill>
                  <a:schemeClr val="hlink"/>
                </a:solidFill>
                <a:latin typeface="Times New Roman" panose="02020603050405020304" pitchFamily="18" charset="0"/>
              </a:rPr>
              <a:t>★★☆☆☆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題組：</a:t>
            </a:r>
            <a:r>
              <a:rPr lang="en-US" altLang="zh-TW" sz="2400" dirty="0">
                <a:latin typeface="Times New Roman" panose="02020603050405020304" pitchFamily="18" charset="0"/>
                <a:ea typeface="新細明體" panose="02020500000000000000" pitchFamily="18" charset="-120"/>
              </a:rPr>
              <a:t>Problem Set Archive with Online Judge</a:t>
            </a: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題號：</a:t>
            </a:r>
            <a:r>
              <a:rPr lang="en-US" altLang="zh-TW" sz="2400" dirty="0">
                <a:latin typeface="Times New Roman" panose="02020603050405020304" pitchFamily="18" charset="0"/>
              </a:rPr>
              <a:t>10311</a:t>
            </a:r>
            <a:r>
              <a:rPr lang="zh-TW" altLang="en-US" sz="2400" dirty="0">
                <a:latin typeface="Times New Roman" panose="02020603050405020304" pitchFamily="18" charset="0"/>
              </a:rPr>
              <a:t>: </a:t>
            </a:r>
            <a:r>
              <a:rPr lang="en-US" altLang="zh-TW" sz="2400" dirty="0">
                <a:latin typeface="Times New Roman" panose="02020603050405020304" pitchFamily="18" charset="0"/>
              </a:rPr>
              <a:t>Goldbach and Euler</a:t>
            </a:r>
            <a:endParaRPr lang="en-US" altLang="zh-TW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解題者：</a:t>
            </a:r>
            <a:r>
              <a:rPr lang="zh-TW" altLang="en-US" sz="2400" dirty="0">
                <a:latin typeface="Times New Roman" panose="02020603050405020304" pitchFamily="18" charset="0"/>
              </a:rPr>
              <a:t>林其璜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解題日期：</a:t>
            </a:r>
            <a:r>
              <a:rPr lang="zh-TW" altLang="en-US" sz="2400" dirty="0">
                <a:latin typeface="Times New Roman" panose="02020603050405020304" pitchFamily="18" charset="0"/>
              </a:rPr>
              <a:t>20</a:t>
            </a:r>
            <a:r>
              <a:rPr lang="en-US" altLang="zh-TW" sz="2400" dirty="0">
                <a:latin typeface="Times New Roman" panose="02020603050405020304" pitchFamily="18" charset="0"/>
              </a:rPr>
              <a:t>22</a:t>
            </a:r>
            <a:r>
              <a:rPr lang="zh-TW" altLang="en-US" sz="2400" dirty="0">
                <a:latin typeface="Times New Roman" panose="02020603050405020304" pitchFamily="18" charset="0"/>
              </a:rPr>
              <a:t>年</a:t>
            </a:r>
            <a:r>
              <a:rPr lang="en-US" altLang="zh-TW" sz="2400" dirty="0">
                <a:latin typeface="Times New Roman" panose="02020603050405020304" pitchFamily="18" charset="0"/>
              </a:rPr>
              <a:t>3</a:t>
            </a:r>
            <a:r>
              <a:rPr lang="zh-TW" altLang="en-US" sz="2400" dirty="0">
                <a:latin typeface="Times New Roman" panose="02020603050405020304" pitchFamily="18" charset="0"/>
              </a:rPr>
              <a:t>月</a:t>
            </a:r>
            <a:r>
              <a:rPr lang="en-US" altLang="zh-TW" sz="2400">
                <a:latin typeface="Times New Roman" panose="02020603050405020304" pitchFamily="18" charset="0"/>
              </a:rPr>
              <a:t>10</a:t>
            </a:r>
            <a:r>
              <a:rPr lang="zh-TW" altLang="en-US" sz="2400">
                <a:latin typeface="Times New Roman" panose="02020603050405020304" pitchFamily="18" charset="0"/>
              </a:rPr>
              <a:t>日</a:t>
            </a:r>
            <a:endParaRPr lang="zh-TW" altLang="en-US" sz="24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  <a:p>
            <a:pPr eaLnBrk="1" hangingPunct="1"/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題意：</a:t>
            </a:r>
            <a:r>
              <a:rPr lang="zh-TW" altLang="en-US" sz="2400" dirty="0">
                <a:latin typeface="Times New Roman" panose="02020603050405020304" pitchFamily="18" charset="0"/>
              </a:rPr>
              <a:t>給定一個正整數 </a:t>
            </a:r>
            <a:r>
              <a:rPr lang="en-US" altLang="zh-TW" sz="2400" dirty="0">
                <a:latin typeface="Times New Roman" panose="02020603050405020304" pitchFamily="18" charset="0"/>
              </a:rPr>
              <a:t>n (0 &lt; n ≤ 100,000,000)</a:t>
            </a:r>
            <a:r>
              <a:rPr lang="zh-TW" altLang="en-US" sz="2400" dirty="0">
                <a:latin typeface="Times New Roman" panose="02020603050405020304" pitchFamily="18" charset="0"/>
              </a:rPr>
              <a:t>，判斷是否存在兩個質數 </a:t>
            </a:r>
            <a:r>
              <a:rPr lang="en-US" altLang="zh-TW" sz="2400" dirty="0">
                <a:latin typeface="Times New Roman" panose="02020603050405020304" pitchFamily="18" charset="0"/>
              </a:rPr>
              <a:t>p1</a:t>
            </a:r>
            <a:r>
              <a:rPr lang="zh-TW" altLang="en-US" sz="2400" dirty="0">
                <a:latin typeface="Times New Roman" panose="02020603050405020304" pitchFamily="18" charset="0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</a:rPr>
              <a:t>p2</a:t>
            </a:r>
            <a:r>
              <a:rPr lang="zh-TW" altLang="en-US" sz="2400" dirty="0">
                <a:latin typeface="Times New Roman" panose="02020603050405020304" pitchFamily="18" charset="0"/>
              </a:rPr>
              <a:t>，使得 </a:t>
            </a:r>
            <a:r>
              <a:rPr lang="en-US" altLang="zh-TW" sz="2400" dirty="0">
                <a:latin typeface="Times New Roman" panose="02020603050405020304" pitchFamily="18" charset="0"/>
              </a:rPr>
              <a:t>p1 + p2 = n</a:t>
            </a:r>
            <a:r>
              <a:rPr lang="zh-TW" altLang="en-US" sz="2400" dirty="0">
                <a:latin typeface="Times New Roman" panose="02020603050405020304" pitchFamily="18" charset="0"/>
              </a:rPr>
              <a:t>，同時要保證 </a:t>
            </a:r>
            <a:r>
              <a:rPr lang="en-US" altLang="zh-TW" sz="2400" dirty="0">
                <a:latin typeface="Times New Roman" panose="02020603050405020304" pitchFamily="18" charset="0"/>
              </a:rPr>
              <a:t>p2 – p1</a:t>
            </a:r>
            <a:r>
              <a:rPr lang="zh-TW" altLang="en-US" sz="2400" dirty="0">
                <a:latin typeface="Times New Roman" panose="02020603050405020304" pitchFamily="18" charset="0"/>
              </a:rPr>
              <a:t>的值最小且大於 </a:t>
            </a:r>
            <a:r>
              <a:rPr lang="en-US" altLang="zh-TW" sz="2400" dirty="0">
                <a:latin typeface="Times New Roman" panose="02020603050405020304" pitchFamily="18" charset="0"/>
              </a:rPr>
              <a:t>0</a:t>
            </a:r>
            <a:r>
              <a:rPr lang="zh-TW" altLang="en-US" sz="2400" dirty="0">
                <a:latin typeface="Times New Roman" panose="02020603050405020304" pitchFamily="18" charset="0"/>
              </a:rPr>
              <a:t>。</a:t>
            </a:r>
            <a:b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   要注意：                                    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p1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要小於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（不能等於）                  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此題中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也算是質數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編號版面配置區 5">
            <a:extLst>
              <a:ext uri="{FF2B5EF4-FFF2-40B4-BE49-F238E27FC236}">
                <a16:creationId xmlns:a16="http://schemas.microsoft.com/office/drawing/2014/main" id="{77A5C54F-D69C-411D-BBDB-3F544E4A4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/>
            <a:fld id="{FDE71F1B-004A-43E0-9048-4612922C2AB0}" type="slidenum">
              <a:rPr kumimoji="0" lang="zh-TW" altLang="en-US" sz="1400">
                <a:solidFill>
                  <a:schemeClr val="accent1"/>
                </a:solidFill>
              </a:rPr>
              <a:pPr eaLnBrk="1" hangingPunct="1"/>
              <a:t>2</a:t>
            </a:fld>
            <a:endParaRPr kumimoji="0" lang="en-US" altLang="zh-TW" sz="1400">
              <a:solidFill>
                <a:schemeClr val="accent1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06B62727-E809-4814-B806-EADB711CAF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077200" cy="5622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題意範例：</a:t>
            </a:r>
            <a:r>
              <a:rPr lang="zh-TW" altLang="en-US" sz="2400" dirty="0">
                <a:solidFill>
                  <a:srgbClr val="3BA943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TW" sz="2400" dirty="0">
                <a:latin typeface="Times New Roman" panose="02020603050405020304" pitchFamily="18" charset="0"/>
              </a:rPr>
              <a:t>11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11 is not the sum of two primes!</a:t>
            </a:r>
            <a:r>
              <a:rPr lang="zh-TW" altLang="zh-TW" sz="2400" dirty="0">
                <a:latin typeface="Times New Roman" panose="02020603050405020304" pitchFamily="18" charset="0"/>
              </a:rPr>
              <a:t>       </a:t>
            </a:r>
            <a:br>
              <a:rPr lang="zh-TW" altLang="zh-TW" sz="2400" dirty="0">
                <a:latin typeface="Times New Roman" panose="02020603050405020304" pitchFamily="18" charset="0"/>
              </a:rPr>
            </a:br>
            <a:r>
              <a:rPr lang="zh-TW" altLang="zh-TW" sz="2400" dirty="0">
                <a:latin typeface="Times New Roman" panose="02020603050405020304" pitchFamily="18" charset="0"/>
              </a:rPr>
              <a:t>                      </a:t>
            </a:r>
            <a:r>
              <a:rPr lang="en-US" altLang="zh-TW" sz="2400" dirty="0">
                <a:latin typeface="Times New Roman" panose="02020603050405020304" pitchFamily="18" charset="0"/>
              </a:rPr>
              <a:t>12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</a:t>
            </a:r>
            <a:r>
              <a:rPr lang="zh-TW" altLang="zh-TW" sz="2400" dirty="0">
                <a:latin typeface="Times New Roman" panose="02020603050405020304" pitchFamily="18" charset="0"/>
              </a:rPr>
              <a:t> </a:t>
            </a:r>
            <a:r>
              <a:rPr lang="en-US" altLang="zh-TW" sz="2400" dirty="0">
                <a:latin typeface="Times New Roman" panose="02020603050405020304" pitchFamily="18" charset="0"/>
              </a:rPr>
              <a:t>12 is the sum of 5 and 7.</a:t>
            </a:r>
            <a:endParaRPr lang="zh-TW" altLang="en-US" sz="2400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建立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100,000,000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以下的質數表，如果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是奇數，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只要查詢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是否為質數即可。                             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如果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是偶數，由於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、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要盡可能靠近，因此我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們從質數表中透過二分搜尋法找出最靠近且大於等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於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/ 2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的質數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。接著我們搜尋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是否在質數表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中，如果不在，那就將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設成下一個質數，然後再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次查詢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，直到找到，或是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n – p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小於 </a:t>
            </a:r>
            <a:r>
              <a:rPr lang="en-US" altLang="zh-TW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1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 為止。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解法範例：</a:t>
            </a:r>
            <a:r>
              <a:rPr lang="zh-TW" altLang="en-US" sz="2400" dirty="0">
                <a:latin typeface="Times New Roman" panose="02020603050405020304" pitchFamily="18" charset="0"/>
                <a:sym typeface="Wingdings" panose="05000000000000000000" pitchFamily="2" charset="2"/>
              </a:rPr>
              <a:t>無</a:t>
            </a:r>
            <a:endParaRPr lang="zh-TW" altLang="en-US" sz="2400" b="1" dirty="0">
              <a:solidFill>
                <a:srgbClr val="3BA943"/>
              </a:solidFill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zh-TW" altLang="en-US" sz="2400" b="1" dirty="0">
                <a:solidFill>
                  <a:srgbClr val="3BA943"/>
                </a:solidFill>
                <a:latin typeface="Times New Roman" panose="02020603050405020304" pitchFamily="18" charset="0"/>
              </a:rPr>
              <a:t>討論：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(1) </a:t>
            </a:r>
            <a:r>
              <a:rPr lang="zh-TW" altLang="en-US" sz="2400" dirty="0">
                <a:latin typeface="Times New Roman" panose="02020603050405020304" pitchFamily="18" charset="0"/>
              </a:rPr>
              <a:t>善用 </a:t>
            </a:r>
            <a:r>
              <a:rPr lang="en-US" altLang="zh-TW" sz="2400" dirty="0">
                <a:latin typeface="Times New Roman" panose="02020603050405020304" pitchFamily="18" charset="0"/>
              </a:rPr>
              <a:t>STL </a:t>
            </a:r>
            <a:r>
              <a:rPr lang="zh-TW" altLang="en-US" sz="2400" dirty="0">
                <a:latin typeface="Times New Roman" panose="02020603050405020304" pitchFamily="18" charset="0"/>
              </a:rPr>
              <a:t>裡的 </a:t>
            </a:r>
            <a:r>
              <a:rPr lang="en-US" altLang="zh-TW" sz="2400" dirty="0" err="1">
                <a:latin typeface="Times New Roman" panose="02020603050405020304" pitchFamily="18" charset="0"/>
              </a:rPr>
              <a:t>lower_bound</a:t>
            </a:r>
            <a:r>
              <a:rPr lang="zh-TW" altLang="en-US" sz="2400" dirty="0">
                <a:latin typeface="Times New Roman" panose="02020603050405020304" pitchFamily="18" charset="0"/>
              </a:rPr>
              <a:t> 跟 </a:t>
            </a:r>
            <a:r>
              <a:rPr lang="en-US" altLang="zh-TW" sz="2400" dirty="0" err="1">
                <a:latin typeface="Times New Roman" panose="02020603050405020304" pitchFamily="18" charset="0"/>
              </a:rPr>
              <a:t>binary_search</a:t>
            </a:r>
            <a:r>
              <a:rPr lang="zh-TW" altLang="en-US" sz="2400" dirty="0">
                <a:latin typeface="Times New Roman" panose="02020603050405020304" pitchFamily="18" charset="0"/>
              </a:rPr>
              <a:t> 函數。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	</a:t>
            </a:r>
            <a:r>
              <a:rPr lang="en-US" altLang="zh-TW" sz="2400" dirty="0">
                <a:latin typeface="Times New Roman" panose="02020603050405020304" pitchFamily="18" charset="0"/>
              </a:rPr>
              <a:t>(2) </a:t>
            </a:r>
            <a:r>
              <a:rPr lang="zh-TW" altLang="en-US" sz="2400" dirty="0">
                <a:latin typeface="Times New Roman" panose="02020603050405020304" pitchFamily="18" charset="0"/>
              </a:rPr>
              <a:t>通常建立質數表是利用刪除自己的倍數的方法來建立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的，也就是刪除 </a:t>
            </a:r>
            <a:r>
              <a:rPr lang="en-US" altLang="zh-TW" sz="2400" dirty="0">
                <a:latin typeface="Times New Roman" panose="02020603050405020304" pitchFamily="18" charset="0"/>
              </a:rPr>
              <a:t>2p 3p 4p …</a:t>
            </a:r>
            <a:r>
              <a:rPr lang="zh-TW" altLang="en-US" sz="2400" dirty="0">
                <a:latin typeface="Times New Roman" panose="02020603050405020304" pitchFamily="18" charset="0"/>
              </a:rPr>
              <a:t>，但我們其實不需要從 </a:t>
            </a:r>
            <a:r>
              <a:rPr lang="en-US" altLang="zh-TW" sz="2400" dirty="0">
                <a:latin typeface="Times New Roman" panose="02020603050405020304" pitchFamily="18" charset="0"/>
              </a:rPr>
              <a:t>2p</a:t>
            </a:r>
            <a:r>
              <a:rPr lang="zh-TW" altLang="en-US" sz="2400" dirty="0">
                <a:latin typeface="Times New Roman" panose="02020603050405020304" pitchFamily="18" charset="0"/>
              </a:rPr>
              <a:t> </a:t>
            </a:r>
            <a:endParaRPr lang="en-US" altLang="zh-TW" sz="2400" dirty="0">
              <a:latin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zh-TW" altLang="en-US" sz="2400" dirty="0">
                <a:latin typeface="Times New Roman" panose="02020603050405020304" pitchFamily="18" charset="0"/>
              </a:rPr>
              <a:t>          開始，可以從 </a:t>
            </a:r>
            <a:r>
              <a:rPr lang="en-US" altLang="zh-TW" sz="2400" dirty="0">
                <a:latin typeface="Times New Roman" panose="02020603050405020304" pitchFamily="18" charset="0"/>
              </a:rPr>
              <a:t>p*p</a:t>
            </a:r>
            <a:r>
              <a:rPr lang="zh-TW" altLang="en-US" sz="2400" dirty="0">
                <a:latin typeface="Times New Roman" panose="02020603050405020304" pitchFamily="18" charset="0"/>
              </a:rPr>
              <a:t> 開始刪就好了。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2672</TotalTime>
  <Words>322</Words>
  <Application>Microsoft Office PowerPoint</Application>
  <PresentationFormat>如螢幕大小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6" baseType="lpstr">
      <vt:lpstr>Tahoma</vt:lpstr>
      <vt:lpstr>Times New Roman</vt:lpstr>
      <vt:lpstr>Wingdings</vt:lpstr>
      <vt:lpstr>Blends</vt:lpstr>
      <vt:lpstr>10311: Goldbach and Euler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creator>cby</dc:creator>
  <cp:lastModifiedBy>B072040051</cp:lastModifiedBy>
  <cp:revision>109</cp:revision>
  <dcterms:created xsi:type="dcterms:W3CDTF">1601-01-01T00:00:00Z</dcterms:created>
  <dcterms:modified xsi:type="dcterms:W3CDTF">2022-03-11T09:20:20Z</dcterms:modified>
</cp:coreProperties>
</file>