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307" r:id="rId2"/>
    <p:sldId id="309" r:id="rId3"/>
    <p:sldId id="311" r:id="rId4"/>
    <p:sldId id="318" r:id="rId5"/>
    <p:sldId id="319" r:id="rId6"/>
    <p:sldId id="315" r:id="rId7"/>
    <p:sldId id="317" r:id="rId8"/>
    <p:sldId id="316" r:id="rId9"/>
    <p:sldId id="313" r:id="rId10"/>
    <p:sldId id="314" r:id="rId11"/>
    <p:sldId id="320" r:id="rId12"/>
    <p:sldId id="310" r:id="rId1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9AE654C-6DA5-4666-B233-222F3A2150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CDDECC6-D219-4F4C-9939-BFF6390980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3DBCDC2-25CB-46F7-BB6E-1997682A99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4A7CC10E-A284-4DA8-B1A6-73CC83CE2E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BFF639A3-49B1-4D9E-9BBC-ECA6C56BAB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69C7EF6C-E0B4-4440-B3BF-42CB373C27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C88F6A-FCDA-4198-BC90-CACBB908D72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BA0007A-106D-4F9F-B2CB-4FBF45E38E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874E41C-AB84-4F49-9373-4DE65DB080E1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42CB917-83B1-431E-BF5A-095F36A339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FA711E4-00CA-47AB-8F4B-9B8BC39BC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63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00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3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3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80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73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76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89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1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F019C4F-A7B5-4E6D-BE0E-F53CCF998B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158599A-7D30-40F4-886E-5F9493C94790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7696188-4874-4F20-B231-67F45DCD88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0879920-2C76-40EC-8F08-C2A2B3DE1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607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F436452-6073-442A-B77A-EF30CAB58460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CF7CEBE-125C-487E-B68D-2A311D5F55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928D4D2-1523-48AD-B5FA-442D40F18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182C4AB-52A3-4F06-BD15-9DB369DA8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0583C875-DA2F-4D2F-8A1D-9905B211A4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04653112-649B-4624-9B6B-20B855D0C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CB63048-C9A0-4820-B900-45A0DC4F1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545F7509-EAD6-4280-A094-B8950FDBC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44DA3B9-48D0-475B-BBFA-38B33AF5F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848A40B-0405-4CD2-8B23-74628F40E52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157DC77-1B1C-495E-8809-27D28A1CA2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B7F33A-5332-4658-BE33-D686C410896E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1B0D45C-9EFE-448D-9130-F1C356D384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A18066EA-B94A-4BED-BB1E-34791D1CD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A9266F-C927-4087-BD44-846C6803F11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746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A93A0BF-542D-4317-87E3-A5DA2D57E2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03C1A-BD9A-47C9-A65D-4310F92B2E03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5F9A5FE-C051-4E4E-9A5B-662A0C035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1700C3-F8BB-4061-91A6-EE33AF9E5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57393-9173-4482-B17D-74BD530D837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5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9AB8E0F-B05C-4CE3-AF11-F020862F6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801DD-BB67-41E1-A51E-BD4E7DD6D653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5AB17C0-E60D-48ED-8F3B-7F6E277F6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7DFEBD4-07DF-436E-A760-87371C6B3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43466E-4EB7-43FA-AB95-30A1C2E9C5A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220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580E3C8-4E40-4D06-98A0-1AD760EF7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AAEE9-F850-483C-A082-F0C1211B078A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30D5ED8-FC11-4E9D-BC90-E9991504D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596C269-42DE-44A0-B5BB-B07C9C62B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96733-91AB-4187-9C3F-F54182236EE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664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785CD1E-A8D7-4DE0-AB30-63FC5301E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424A-9F65-4F32-9C2E-87CE94BC51D0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2077697-C933-4F5E-A82B-C2C77C40C1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C7BCA05-B237-4623-B427-E431905C78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D2929-EDD2-4BBE-A7A5-2AB067BF4B8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09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0797CC-412C-4C2B-BFAD-DCEAAE8696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7ECF4-75D8-4954-9705-295A21CA321C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C932501-54A1-463C-8D8D-ACDB54738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B575CAB-50AA-49A8-8ECC-517B5B3F0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6F0E2-AACD-40AD-A6C0-B61771EA2B7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036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44CE6C7-DEC8-4921-A865-D4D216E601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C77B3-1FD1-4400-8CA7-77C768FED2B1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5A9AB1B-D27B-4F3C-ABF2-18278272B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88849765-F99F-4275-A128-8599BBEB49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9216C-EF4B-4B6C-94C5-C36A76F30E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458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975EDE4-A15E-4201-8877-6BB6DEB524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D5756-7FBA-421F-9524-4F88F6BB51FA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C55F8E0-6D29-45E7-8718-3C73A5ACC9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432D3E8-37BB-4472-983A-76031B635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CA91FB-4C46-4AD6-BE27-CCECACA6B65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117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570CCDD-0CC1-4D37-B4F9-056AFB802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92A33-C92A-48CE-AEFC-1E4B865F296C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EE5A96D-DAB2-420F-8409-12A2BAB78F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34B41FD-09BE-48D4-B6AB-9BCF5E71C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949D8-E634-4957-8CB3-F47EDC70B3E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498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377786E-896F-4A0C-80A5-7717E3E404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806E9-A44A-4C4A-9482-ACF852BDD990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EACD59B-A459-4D74-AB78-5A915BB7B5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FF10956-C2A8-469D-A28B-A9AB455D5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DE60E-0A81-49A2-8434-E982A330AE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671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31F7E2E-B43C-4882-9759-A8B02ED7C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A617-5F3A-49A0-8A52-06F350D5D9F2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F703954-514F-4464-B62A-B72871616A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356D9CD-BDA1-4246-9627-BF92E9C9E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7FECA-EA19-4BF8-B7E7-4F6FBEDBE96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066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0B7274AF-A142-488D-99F9-C4473E73B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D075D57B-7A25-4101-BEEB-DB3656BC2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EDC31A19-CB69-4EA7-B921-856F2C8440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80CC9ED-DFE8-4449-8225-BB05949750A4}" type="datetime1">
              <a:rPr lang="zh-TW" altLang="en-US"/>
              <a:pPr>
                <a:defRPr/>
              </a:pPr>
              <a:t>2022/3/18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12DF5AF6-CEB5-42F6-8C92-5D2BFD08C6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E265EAFD-6BE6-4C15-BF3E-84B7585737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0741AC30-BEA4-4C8E-9973-12841C5E1EE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82DADDDB-75D8-4F69-AB37-63E00E42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78FF28B-F386-4DE9-8AF1-788398BF0AD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06D827B7-5F10-4364-B4A6-B4956AA42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615 : Is It A Tree?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D4ACCF19-CFCA-4316-ACA8-2668008BF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615 : Is It A Tree?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吳崑豪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給一個有向圖，求其是否為樹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樹的定義為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0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個節點，或是由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個以上的節點經有向邊相連在一起，並滿足以下三個條件：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僅有一個根節點，該節點沒有任何有向邊指向它。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2.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除了根以外的節點，都只會被一條邊指向。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從根到任一節點，都只有一條唯一的路徑。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7B7D516-1045-4D79-811E-111263CEE8F3}"/>
              </a:ext>
            </a:extLst>
          </p:cNvPr>
          <p:cNvSpPr txBox="1"/>
          <p:nvPr/>
        </p:nvSpPr>
        <p:spPr>
          <a:xfrm>
            <a:off x="720578" y="1062870"/>
            <a:ext cx="118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7 7   0 0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13EA4A7B-0212-426D-8D0F-0E055DE07ACA}"/>
                  </a:ext>
                </a:extLst>
              </p:cNvPr>
              <p:cNvSpPr txBox="1"/>
              <p:nvPr/>
            </p:nvSpPr>
            <p:spPr>
              <a:xfrm>
                <a:off x="685800" y="3198167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13EA4A7B-0212-426D-8D0F-0E055DE07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98167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252" t="-9333" r="-3049" b="-3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橢圓 1">
            <a:extLst>
              <a:ext uri="{FF2B5EF4-FFF2-40B4-BE49-F238E27FC236}">
                <a16:creationId xmlns:a16="http://schemas.microsoft.com/office/drawing/2014/main" id="{B4637AA0-18CF-47AA-910E-657CEB4913F2}"/>
              </a:ext>
            </a:extLst>
          </p:cNvPr>
          <p:cNvSpPr/>
          <p:nvPr/>
        </p:nvSpPr>
        <p:spPr bwMode="auto">
          <a:xfrm>
            <a:off x="6156176" y="2023934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FFDC6B6A-2D0B-4883-AD47-4D58A1B5F461}"/>
              </a:ext>
            </a:extLst>
          </p:cNvPr>
          <p:cNvCxnSpPr>
            <a:cxnSpLocks/>
            <a:endCxn id="2" idx="3"/>
          </p:cNvCxnSpPr>
          <p:nvPr/>
        </p:nvCxnSpPr>
        <p:spPr bwMode="auto">
          <a:xfrm rot="5400000">
            <a:off x="6084361" y="2205393"/>
            <a:ext cx="655677" cy="280047"/>
          </a:xfrm>
          <a:prstGeom prst="curvedConnector5">
            <a:avLst>
              <a:gd name="adj1" fmla="val -70639"/>
              <a:gd name="adj2" fmla="val 627931"/>
              <a:gd name="adj3" fmla="val 134865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019F484D-F83E-4AE0-8E42-96FB46ACD3A4}"/>
              </a:ext>
            </a:extLst>
          </p:cNvPr>
          <p:cNvSpPr txBox="1"/>
          <p:nvPr/>
        </p:nvSpPr>
        <p:spPr>
          <a:xfrm>
            <a:off x="704920" y="1486226"/>
            <a:ext cx="4030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先儲存有向圖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找不到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root</a:t>
            </a:r>
          </a:p>
          <a:p>
            <a:pPr marL="457200" indent="-457200">
              <a:buFontTx/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無需做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，即可認定此非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tree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81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E2B0BE0-713D-4DD0-A9B2-3A4A8D4178C1}"/>
              </a:ext>
            </a:extLst>
          </p:cNvPr>
          <p:cNvSpPr txBox="1"/>
          <p:nvPr/>
        </p:nvSpPr>
        <p:spPr>
          <a:xfrm>
            <a:off x="720578" y="1052736"/>
            <a:ext cx="302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1 2   2 3   3 1   4 5   0 0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/>
              <p:nvPr/>
            </p:nvSpPr>
            <p:spPr>
              <a:xfrm>
                <a:off x="720578" y="4281102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78" y="4281102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043" t="-9211" r="-3043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橢圓 23">
            <a:extLst>
              <a:ext uri="{FF2B5EF4-FFF2-40B4-BE49-F238E27FC236}">
                <a16:creationId xmlns:a16="http://schemas.microsoft.com/office/drawing/2014/main" id="{FC20CF41-7FE6-4A3B-BF01-3B78F13EEB08}"/>
              </a:ext>
            </a:extLst>
          </p:cNvPr>
          <p:cNvSpPr/>
          <p:nvPr/>
        </p:nvSpPr>
        <p:spPr bwMode="auto">
          <a:xfrm>
            <a:off x="5712910" y="540709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66DE6363-0ECF-4197-B9D3-DED91B67CFE5}"/>
              </a:ext>
            </a:extLst>
          </p:cNvPr>
          <p:cNvSpPr/>
          <p:nvPr/>
        </p:nvSpPr>
        <p:spPr bwMode="auto">
          <a:xfrm>
            <a:off x="6375174" y="1805301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55A1289E-BB36-4EAB-ACBB-C0F913A959F2}"/>
              </a:ext>
            </a:extLst>
          </p:cNvPr>
          <p:cNvSpPr/>
          <p:nvPr/>
        </p:nvSpPr>
        <p:spPr bwMode="auto">
          <a:xfrm>
            <a:off x="5004277" y="1818969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EE6841DA-D5FD-4CB6-AAE4-27B892327C63}"/>
              </a:ext>
            </a:extLst>
          </p:cNvPr>
          <p:cNvSpPr/>
          <p:nvPr/>
        </p:nvSpPr>
        <p:spPr bwMode="auto">
          <a:xfrm>
            <a:off x="7812360" y="542235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8B990BF1-2CB0-4484-8E19-B924181FDC9B}"/>
              </a:ext>
            </a:extLst>
          </p:cNvPr>
          <p:cNvSpPr/>
          <p:nvPr/>
        </p:nvSpPr>
        <p:spPr bwMode="auto">
          <a:xfrm>
            <a:off x="7812360" y="1813012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2EBF1C65-A3FE-48B2-B147-7FB966A9D037}"/>
              </a:ext>
            </a:extLst>
          </p:cNvPr>
          <p:cNvCxnSpPr>
            <a:cxnSpLocks/>
            <a:stCxn id="24" idx="5"/>
            <a:endCxn id="25" idx="0"/>
          </p:cNvCxnSpPr>
          <p:nvPr/>
        </p:nvCxnSpPr>
        <p:spPr bwMode="auto">
          <a:xfrm>
            <a:off x="6388999" y="1190030"/>
            <a:ext cx="382219" cy="615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6931C83E-9099-4AC4-9E11-549BE8C2F9F0}"/>
              </a:ext>
            </a:extLst>
          </p:cNvPr>
          <p:cNvCxnSpPr>
            <a:cxnSpLocks/>
            <a:stCxn id="25" idx="2"/>
            <a:endCxn id="26" idx="6"/>
          </p:cNvCxnSpPr>
          <p:nvPr/>
        </p:nvCxnSpPr>
        <p:spPr bwMode="auto">
          <a:xfrm flipH="1">
            <a:off x="5796365" y="2185665"/>
            <a:ext cx="578809" cy="13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0F67269A-7E03-4B02-9AA7-ECA778B9CDF1}"/>
              </a:ext>
            </a:extLst>
          </p:cNvPr>
          <p:cNvCxnSpPr>
            <a:cxnSpLocks/>
            <a:endCxn id="28" idx="0"/>
          </p:cNvCxnSpPr>
          <p:nvPr/>
        </p:nvCxnSpPr>
        <p:spPr bwMode="auto">
          <a:xfrm flipH="1">
            <a:off x="8208404" y="1316679"/>
            <a:ext cx="4592" cy="4963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FEAD2BCB-66BF-4D62-83E3-A1301BA2AC55}"/>
              </a:ext>
            </a:extLst>
          </p:cNvPr>
          <p:cNvCxnSpPr>
            <a:cxnSpLocks/>
            <a:stCxn id="26" idx="0"/>
            <a:endCxn id="24" idx="3"/>
          </p:cNvCxnSpPr>
          <p:nvPr/>
        </p:nvCxnSpPr>
        <p:spPr bwMode="auto">
          <a:xfrm flipV="1">
            <a:off x="5400321" y="1190030"/>
            <a:ext cx="428588" cy="62893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33" name="表格 2">
            <a:extLst>
              <a:ext uri="{FF2B5EF4-FFF2-40B4-BE49-F238E27FC236}">
                <a16:creationId xmlns:a16="http://schemas.microsoft.com/office/drawing/2014/main" id="{E1ECC05D-1BD3-4948-906B-6B11012D0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872941"/>
              </p:ext>
            </p:extLst>
          </p:nvPr>
        </p:nvGraphicFramePr>
        <p:xfrm>
          <a:off x="4982223" y="2789215"/>
          <a:ext cx="3702858" cy="370285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17143">
                  <a:extLst>
                    <a:ext uri="{9D8B030D-6E8A-4147-A177-3AD203B41FA5}">
                      <a16:colId xmlns:a16="http://schemas.microsoft.com/office/drawing/2014/main" val="2847402347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36221741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1622656216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82489844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51303098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7688070"/>
                    </a:ext>
                  </a:extLst>
                </a:gridCol>
              </a:tblGrid>
              <a:tr h="617143">
                <a:tc>
                  <a:txBody>
                    <a:bodyPr/>
                    <a:lstStyle/>
                    <a:p>
                      <a:pPr algn="ctr"/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02762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52335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936251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393266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35700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4403621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70A67754-A2B8-47E1-A193-51240BFB59BA}"/>
              </a:ext>
            </a:extLst>
          </p:cNvPr>
          <p:cNvSpPr txBox="1"/>
          <p:nvPr/>
        </p:nvSpPr>
        <p:spPr>
          <a:xfrm>
            <a:off x="783174" y="1976066"/>
            <a:ext cx="4030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先儲存有向圖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整列為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的，即為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root</a:t>
            </a:r>
          </a:p>
          <a:p>
            <a:pPr marL="457200" indent="-457200"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所以從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開始使用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BFS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演算法來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traverse</a:t>
            </a: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1, 2, 3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都沒有被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traverse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過，所以此圖不是樹</a:t>
            </a:r>
          </a:p>
        </p:txBody>
      </p:sp>
    </p:spTree>
    <p:extLst>
      <p:ext uri="{BB962C8B-B14F-4D97-AF65-F5344CB8AC3E}">
        <p14:creationId xmlns:p14="http://schemas.microsoft.com/office/powerpoint/2010/main" val="2193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12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6 8   5 3   5 2   6 4   5 6   0 0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E464F9FD-A739-49BD-BA26-44BF95586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702630"/>
            <a:ext cx="3422275" cy="35322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125F7089-04ED-4418-847E-7D3FC48B6DE7}"/>
                  </a:ext>
                </a:extLst>
              </p:cNvPr>
              <p:cNvSpPr txBox="1"/>
              <p:nvPr/>
            </p:nvSpPr>
            <p:spPr>
              <a:xfrm>
                <a:off x="718756" y="1347566"/>
                <a:ext cx="2828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125F7089-04ED-4418-847E-7D3FC48B6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756" y="1347566"/>
                <a:ext cx="2828324" cy="461665"/>
              </a:xfrm>
              <a:prstGeom prst="rect">
                <a:avLst/>
              </a:prstGeom>
              <a:blipFill>
                <a:blip r:embed="rId4"/>
                <a:stretch>
                  <a:fillRect l="-3448" t="-9211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6 8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5 3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5 2  6 4  5 6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5 3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0 0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FE88B580-34A1-48E0-87C2-5498F6155D9B}"/>
              </a:ext>
            </a:extLst>
          </p:cNvPr>
          <p:cNvGrpSpPr/>
          <p:nvPr/>
        </p:nvGrpSpPr>
        <p:grpSpPr>
          <a:xfrm>
            <a:off x="4931587" y="861662"/>
            <a:ext cx="3526613" cy="3637590"/>
            <a:chOff x="4571999" y="1735626"/>
            <a:chExt cx="3526613" cy="3637590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B2A89F44-0AF5-4E9C-B332-A6563EF09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1999" y="1735626"/>
              <a:ext cx="3526613" cy="3637590"/>
            </a:xfrm>
            <a:prstGeom prst="rect">
              <a:avLst/>
            </a:prstGeom>
          </p:spPr>
        </p:pic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73E66E49-3AD0-4306-8276-59A2BDB8360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64088" y="2348880"/>
              <a:ext cx="576064" cy="86409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/>
              <p:nvPr/>
            </p:nvSpPr>
            <p:spPr>
              <a:xfrm>
                <a:off x="702984" y="1397967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84" y="1397967"/>
                <a:ext cx="3004920" cy="461665"/>
              </a:xfrm>
              <a:prstGeom prst="rect">
                <a:avLst/>
              </a:prstGeom>
              <a:blipFill>
                <a:blip r:embed="rId4"/>
                <a:stretch>
                  <a:fillRect l="-3043" t="-9211" r="-3043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24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3 8  6 8  6 4  5 3  5 6  5 2  0 0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/>
              <p:nvPr/>
            </p:nvSpPr>
            <p:spPr>
              <a:xfrm>
                <a:off x="697256" y="1308538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56" y="1308538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043" t="-9333" r="-3043" b="-3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BA7EDA63-83A5-47D0-9118-341355101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719" y="685800"/>
            <a:ext cx="3242923" cy="360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/>
              <p:nvPr/>
            </p:nvSpPr>
            <p:spPr>
              <a:xfrm>
                <a:off x="697256" y="1308538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56" y="1308538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043" t="-9333" b="-3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1D5F1F78-3B8A-4FCA-92E1-8719AD6C81F8}"/>
              </a:ext>
            </a:extLst>
          </p:cNvPr>
          <p:cNvSpPr txBox="1"/>
          <p:nvPr/>
        </p:nvSpPr>
        <p:spPr>
          <a:xfrm>
            <a:off x="731592" y="1015204"/>
            <a:ext cx="606016" cy="472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7B7D516-1045-4D79-811E-111263CEE8F3}"/>
              </a:ext>
            </a:extLst>
          </p:cNvPr>
          <p:cNvSpPr txBox="1"/>
          <p:nvPr/>
        </p:nvSpPr>
        <p:spPr>
          <a:xfrm>
            <a:off x="727016" y="1786746"/>
            <a:ext cx="118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7 7   0 0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13EA4A7B-0212-426D-8D0F-0E055DE07ACA}"/>
                  </a:ext>
                </a:extLst>
              </p:cNvPr>
              <p:cNvSpPr txBox="1"/>
              <p:nvPr/>
            </p:nvSpPr>
            <p:spPr>
              <a:xfrm>
                <a:off x="697256" y="2144210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13EA4A7B-0212-426D-8D0F-0E055DE07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56" y="2144210"/>
                <a:ext cx="3004920" cy="461665"/>
              </a:xfrm>
              <a:prstGeom prst="rect">
                <a:avLst/>
              </a:prstGeom>
              <a:blipFill>
                <a:blip r:embed="rId4"/>
                <a:stretch>
                  <a:fillRect l="-3043" t="-9333" r="-3043" b="-3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橢圓 1">
            <a:extLst>
              <a:ext uri="{FF2B5EF4-FFF2-40B4-BE49-F238E27FC236}">
                <a16:creationId xmlns:a16="http://schemas.microsoft.com/office/drawing/2014/main" id="{B4637AA0-18CF-47AA-910E-657CEB4913F2}"/>
              </a:ext>
            </a:extLst>
          </p:cNvPr>
          <p:cNvSpPr/>
          <p:nvPr/>
        </p:nvSpPr>
        <p:spPr bwMode="auto">
          <a:xfrm>
            <a:off x="6156176" y="2023934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7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11" name="接點: 弧形 10">
            <a:extLst>
              <a:ext uri="{FF2B5EF4-FFF2-40B4-BE49-F238E27FC236}">
                <a16:creationId xmlns:a16="http://schemas.microsoft.com/office/drawing/2014/main" id="{FFDC6B6A-2D0B-4883-AD47-4D58A1B5F461}"/>
              </a:ext>
            </a:extLst>
          </p:cNvPr>
          <p:cNvCxnSpPr>
            <a:cxnSpLocks/>
            <a:endCxn id="2" idx="3"/>
          </p:cNvCxnSpPr>
          <p:nvPr/>
        </p:nvCxnSpPr>
        <p:spPr bwMode="auto">
          <a:xfrm rot="5400000">
            <a:off x="6084361" y="2205393"/>
            <a:ext cx="655677" cy="280047"/>
          </a:xfrm>
          <a:prstGeom prst="curvedConnector5">
            <a:avLst>
              <a:gd name="adj1" fmla="val -70639"/>
              <a:gd name="adj2" fmla="val 627931"/>
              <a:gd name="adj3" fmla="val 134865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E2B0BE0-713D-4DD0-A9B2-3A4A8D4178C1}"/>
              </a:ext>
            </a:extLst>
          </p:cNvPr>
          <p:cNvSpPr txBox="1"/>
          <p:nvPr/>
        </p:nvSpPr>
        <p:spPr>
          <a:xfrm>
            <a:off x="745706" y="2623850"/>
            <a:ext cx="267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1 2   2 3   4 5   0 0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/>
              <p:nvPr/>
            </p:nvSpPr>
            <p:spPr>
              <a:xfrm>
                <a:off x="720578" y="2968801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78" y="2968801"/>
                <a:ext cx="3004920" cy="461665"/>
              </a:xfrm>
              <a:prstGeom prst="rect">
                <a:avLst/>
              </a:prstGeom>
              <a:blipFill>
                <a:blip r:embed="rId5"/>
                <a:stretch>
                  <a:fillRect l="-3043" t="-9211" r="-3043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橢圓 23">
            <a:extLst>
              <a:ext uri="{FF2B5EF4-FFF2-40B4-BE49-F238E27FC236}">
                <a16:creationId xmlns:a16="http://schemas.microsoft.com/office/drawing/2014/main" id="{FC20CF41-7FE6-4A3B-BF01-3B78F13EEB08}"/>
              </a:ext>
            </a:extLst>
          </p:cNvPr>
          <p:cNvSpPr/>
          <p:nvPr/>
        </p:nvSpPr>
        <p:spPr bwMode="auto">
          <a:xfrm>
            <a:off x="5412032" y="3362068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66DE6363-0ECF-4197-B9D3-DED91B67CFE5}"/>
              </a:ext>
            </a:extLst>
          </p:cNvPr>
          <p:cNvSpPr/>
          <p:nvPr/>
        </p:nvSpPr>
        <p:spPr bwMode="auto">
          <a:xfrm>
            <a:off x="5407440" y="4466441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55A1289E-BB36-4EAB-ACBB-C0F913A959F2}"/>
              </a:ext>
            </a:extLst>
          </p:cNvPr>
          <p:cNvSpPr/>
          <p:nvPr/>
        </p:nvSpPr>
        <p:spPr bwMode="auto">
          <a:xfrm>
            <a:off x="5412032" y="5547998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EE6841DA-D5FD-4CB6-AAE4-27B892327C63}"/>
              </a:ext>
            </a:extLst>
          </p:cNvPr>
          <p:cNvSpPr/>
          <p:nvPr/>
        </p:nvSpPr>
        <p:spPr bwMode="auto">
          <a:xfrm>
            <a:off x="6948264" y="3904795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8B990BF1-2CB0-4484-8E19-B924181FDC9B}"/>
              </a:ext>
            </a:extLst>
          </p:cNvPr>
          <p:cNvSpPr/>
          <p:nvPr/>
        </p:nvSpPr>
        <p:spPr bwMode="auto">
          <a:xfrm>
            <a:off x="6948264" y="5175572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2EBF1C65-A3FE-48B2-B147-7FB966A9D037}"/>
              </a:ext>
            </a:extLst>
          </p:cNvPr>
          <p:cNvCxnSpPr>
            <a:stCxn id="24" idx="4"/>
            <a:endCxn id="25" idx="0"/>
          </p:cNvCxnSpPr>
          <p:nvPr/>
        </p:nvCxnSpPr>
        <p:spPr bwMode="auto">
          <a:xfrm flipH="1">
            <a:off x="5803484" y="4122795"/>
            <a:ext cx="4592" cy="3436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6931C83E-9099-4AC4-9E11-549BE8C2F9F0}"/>
              </a:ext>
            </a:extLst>
          </p:cNvPr>
          <p:cNvCxnSpPr/>
          <p:nvPr/>
        </p:nvCxnSpPr>
        <p:spPr bwMode="auto">
          <a:xfrm flipH="1">
            <a:off x="5803484" y="5209727"/>
            <a:ext cx="4592" cy="3436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0F67269A-7E03-4B02-9AA7-ECA778B9CDF1}"/>
              </a:ext>
            </a:extLst>
          </p:cNvPr>
          <p:cNvCxnSpPr>
            <a:cxnSpLocks/>
            <a:endCxn id="28" idx="0"/>
          </p:cNvCxnSpPr>
          <p:nvPr/>
        </p:nvCxnSpPr>
        <p:spPr bwMode="auto">
          <a:xfrm flipH="1">
            <a:off x="7344308" y="4679239"/>
            <a:ext cx="4592" cy="4963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2221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E2B0BE0-713D-4DD0-A9B2-3A4A8D4178C1}"/>
              </a:ext>
            </a:extLst>
          </p:cNvPr>
          <p:cNvSpPr txBox="1"/>
          <p:nvPr/>
        </p:nvSpPr>
        <p:spPr>
          <a:xfrm>
            <a:off x="720578" y="1052736"/>
            <a:ext cx="267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1 2   2 3   3 1   4 5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/>
              <p:nvPr/>
            </p:nvSpPr>
            <p:spPr>
              <a:xfrm>
                <a:off x="735578" y="1514401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A9CF0F08-D159-4A88-9473-226E9D41F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78" y="1514401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245" t="-9211" r="-2840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橢圓 23">
            <a:extLst>
              <a:ext uri="{FF2B5EF4-FFF2-40B4-BE49-F238E27FC236}">
                <a16:creationId xmlns:a16="http://schemas.microsoft.com/office/drawing/2014/main" id="{FC20CF41-7FE6-4A3B-BF01-3B78F13EEB08}"/>
              </a:ext>
            </a:extLst>
          </p:cNvPr>
          <p:cNvSpPr/>
          <p:nvPr/>
        </p:nvSpPr>
        <p:spPr bwMode="auto">
          <a:xfrm>
            <a:off x="4832015" y="2347631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66DE6363-0ECF-4197-B9D3-DED91B67CFE5}"/>
              </a:ext>
            </a:extLst>
          </p:cNvPr>
          <p:cNvSpPr/>
          <p:nvPr/>
        </p:nvSpPr>
        <p:spPr bwMode="auto">
          <a:xfrm>
            <a:off x="5494279" y="3612223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55A1289E-BB36-4EAB-ACBB-C0F913A959F2}"/>
              </a:ext>
            </a:extLst>
          </p:cNvPr>
          <p:cNvSpPr/>
          <p:nvPr/>
        </p:nvSpPr>
        <p:spPr bwMode="auto">
          <a:xfrm>
            <a:off x="4123382" y="3625891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EE6841DA-D5FD-4CB6-AAE4-27B892327C63}"/>
              </a:ext>
            </a:extLst>
          </p:cNvPr>
          <p:cNvSpPr/>
          <p:nvPr/>
        </p:nvSpPr>
        <p:spPr bwMode="auto">
          <a:xfrm>
            <a:off x="6931465" y="2349157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8B990BF1-2CB0-4484-8E19-B924181FDC9B}"/>
              </a:ext>
            </a:extLst>
          </p:cNvPr>
          <p:cNvSpPr/>
          <p:nvPr/>
        </p:nvSpPr>
        <p:spPr bwMode="auto">
          <a:xfrm>
            <a:off x="6931465" y="3619934"/>
            <a:ext cx="792088" cy="76072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2EBF1C65-A3FE-48B2-B147-7FB966A9D037}"/>
              </a:ext>
            </a:extLst>
          </p:cNvPr>
          <p:cNvCxnSpPr>
            <a:cxnSpLocks/>
            <a:stCxn id="24" idx="5"/>
            <a:endCxn id="25" idx="0"/>
          </p:cNvCxnSpPr>
          <p:nvPr/>
        </p:nvCxnSpPr>
        <p:spPr bwMode="auto">
          <a:xfrm>
            <a:off x="5508104" y="2996952"/>
            <a:ext cx="382219" cy="615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6931C83E-9099-4AC4-9E11-549BE8C2F9F0}"/>
              </a:ext>
            </a:extLst>
          </p:cNvPr>
          <p:cNvCxnSpPr>
            <a:cxnSpLocks/>
            <a:stCxn id="25" idx="2"/>
            <a:endCxn id="26" idx="6"/>
          </p:cNvCxnSpPr>
          <p:nvPr/>
        </p:nvCxnSpPr>
        <p:spPr bwMode="auto">
          <a:xfrm flipH="1">
            <a:off x="4915470" y="3992587"/>
            <a:ext cx="578809" cy="13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0F67269A-7E03-4B02-9AA7-ECA778B9CDF1}"/>
              </a:ext>
            </a:extLst>
          </p:cNvPr>
          <p:cNvCxnSpPr>
            <a:cxnSpLocks/>
            <a:endCxn id="28" idx="0"/>
          </p:cNvCxnSpPr>
          <p:nvPr/>
        </p:nvCxnSpPr>
        <p:spPr bwMode="auto">
          <a:xfrm flipH="1">
            <a:off x="7327509" y="3123601"/>
            <a:ext cx="4592" cy="4963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FEAD2BCB-66BF-4D62-83E3-A1301BA2AC55}"/>
              </a:ext>
            </a:extLst>
          </p:cNvPr>
          <p:cNvCxnSpPr>
            <a:cxnSpLocks/>
            <a:stCxn id="26" idx="0"/>
            <a:endCxn id="24" idx="3"/>
          </p:cNvCxnSpPr>
          <p:nvPr/>
        </p:nvCxnSpPr>
        <p:spPr bwMode="auto">
          <a:xfrm flipV="1">
            <a:off x="4519426" y="2996952"/>
            <a:ext cx="428588" cy="62893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500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解法：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先儲存有向圖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2.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整列為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的，即為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root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除了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root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以外的每一列，都只能有一個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4.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再用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演算法從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root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走訪該圖，確認其是否為樹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解法範例：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6 8   5 3   5 2   6 4   5 6   0 0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6" name="表格 2">
            <a:extLst>
              <a:ext uri="{FF2B5EF4-FFF2-40B4-BE49-F238E27FC236}">
                <a16:creationId xmlns:a16="http://schemas.microsoft.com/office/drawing/2014/main" id="{7C1697D8-17FB-489F-936C-775DC4E1C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07374"/>
              </p:ext>
            </p:extLst>
          </p:nvPr>
        </p:nvGraphicFramePr>
        <p:xfrm>
          <a:off x="4572000" y="2839943"/>
          <a:ext cx="3815945" cy="381594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45135">
                  <a:extLst>
                    <a:ext uri="{9D8B030D-6E8A-4147-A177-3AD203B41FA5}">
                      <a16:colId xmlns:a16="http://schemas.microsoft.com/office/drawing/2014/main" val="2847402347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2536221741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1622656216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2582489844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2051303098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257688070"/>
                    </a:ext>
                  </a:extLst>
                </a:gridCol>
                <a:gridCol w="545135">
                  <a:extLst>
                    <a:ext uri="{9D8B030D-6E8A-4147-A177-3AD203B41FA5}">
                      <a16:colId xmlns:a16="http://schemas.microsoft.com/office/drawing/2014/main" val="3420195578"/>
                    </a:ext>
                  </a:extLst>
                </a:gridCol>
              </a:tblGrid>
              <a:tr h="545135">
                <a:tc>
                  <a:txBody>
                    <a:bodyPr/>
                    <a:lstStyle/>
                    <a:p>
                      <a:pPr algn="ctr"/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027623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523353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936251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3932664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357004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4403621"/>
                  </a:ext>
                </a:extLst>
              </a:tr>
              <a:tr h="545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962901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125F7089-04ED-4418-847E-7D3FC48B6DE7}"/>
              </a:ext>
            </a:extLst>
          </p:cNvPr>
          <p:cNvSpPr txBox="1"/>
          <p:nvPr/>
        </p:nvSpPr>
        <p:spPr>
          <a:xfrm>
            <a:off x="685800" y="3175015"/>
            <a:ext cx="4030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先儲存有向圖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整列為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的，即為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root</a:t>
            </a:r>
          </a:p>
          <a:p>
            <a:pPr marL="457200" indent="-457200"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root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開始使用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BFS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演算法來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traverse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Traverse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完後，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確認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此例為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L 圖案 4">
            <a:extLst>
              <a:ext uri="{FF2B5EF4-FFF2-40B4-BE49-F238E27FC236}">
                <a16:creationId xmlns:a16="http://schemas.microsoft.com/office/drawing/2014/main" id="{72301CF4-D8E6-4439-A986-74D63E4B18DC}"/>
              </a:ext>
            </a:extLst>
          </p:cNvPr>
          <p:cNvSpPr/>
          <p:nvPr/>
        </p:nvSpPr>
        <p:spPr bwMode="auto">
          <a:xfrm rot="19131076">
            <a:off x="6321524" y="2456719"/>
            <a:ext cx="664617" cy="314310"/>
          </a:xfrm>
          <a:prstGeom prst="corner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i="0" u="none" strike="noStrike" normalizeH="0" baseline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E084753-391A-483C-AB56-E8618203B61B}"/>
                  </a:ext>
                </a:extLst>
              </p:cNvPr>
              <p:cNvSpPr txBox="1"/>
              <p:nvPr/>
            </p:nvSpPr>
            <p:spPr>
              <a:xfrm>
                <a:off x="685800" y="5369535"/>
                <a:ext cx="2828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  <a:sym typeface="Wingdings" panose="05000000000000000000" pitchFamily="2" charset="2"/>
                  </a:rPr>
                  <a:t> is a tree.</a:t>
                </a:r>
                <a:endPara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FE084753-391A-483C-AB56-E8618203B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69535"/>
                <a:ext cx="2828324" cy="461665"/>
              </a:xfrm>
              <a:prstGeom prst="rect">
                <a:avLst/>
              </a:prstGeom>
              <a:blipFill>
                <a:blip r:embed="rId3"/>
                <a:stretch>
                  <a:fillRect l="-3456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7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6 8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5 3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5 2  6 4  5 6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5 3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0 0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2">
            <a:extLst>
              <a:ext uri="{FF2B5EF4-FFF2-40B4-BE49-F238E27FC236}">
                <a16:creationId xmlns:a16="http://schemas.microsoft.com/office/drawing/2014/main" id="{B370F7A8-3211-49A7-B42B-773557082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525548"/>
              </p:ext>
            </p:extLst>
          </p:nvPr>
        </p:nvGraphicFramePr>
        <p:xfrm>
          <a:off x="4735238" y="1716469"/>
          <a:ext cx="4320001" cy="432000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17143">
                  <a:extLst>
                    <a:ext uri="{9D8B030D-6E8A-4147-A177-3AD203B41FA5}">
                      <a16:colId xmlns:a16="http://schemas.microsoft.com/office/drawing/2014/main" val="2847402347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36221741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1622656216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82489844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51303098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7688070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3420195578"/>
                    </a:ext>
                  </a:extLst>
                </a:gridCol>
              </a:tblGrid>
              <a:tr h="617143">
                <a:tc>
                  <a:txBody>
                    <a:bodyPr/>
                    <a:lstStyle/>
                    <a:p>
                      <a:pPr algn="ctr"/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02762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52335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936251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393266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35700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4403621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9629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/>
              <p:nvPr/>
            </p:nvSpPr>
            <p:spPr>
              <a:xfrm>
                <a:off x="675373" y="3168134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/>
              </a:p>
            </p:txBody>
          </p:sp>
        </mc:Choice>
        <mc:Fallback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73" y="3168134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245" t="-9333" r="-2840" b="-3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316A01C6-3082-40AC-B269-3F865BC00D68}"/>
              </a:ext>
            </a:extLst>
          </p:cNvPr>
          <p:cNvSpPr txBox="1"/>
          <p:nvPr/>
        </p:nvSpPr>
        <p:spPr>
          <a:xfrm>
            <a:off x="705022" y="1496305"/>
            <a:ext cx="4030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先儲存有向圖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有一列被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指向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無需做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，即可認定此非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tree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598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F7CE722-F79E-411C-8494-DB7EE2C58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9F2FCF7-60B7-4494-9973-17546F56EDE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C4FE13-F4C0-4CB3-90C8-D80A8F3E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3 8  6 8  6 4  5 3  5 6  5 2  0 0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2">
            <a:extLst>
              <a:ext uri="{FF2B5EF4-FFF2-40B4-BE49-F238E27FC236}">
                <a16:creationId xmlns:a16="http://schemas.microsoft.com/office/drawing/2014/main" id="{B370F7A8-3211-49A7-B42B-773557082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938661"/>
              </p:ext>
            </p:extLst>
          </p:nvPr>
        </p:nvGraphicFramePr>
        <p:xfrm>
          <a:off x="4648540" y="1848768"/>
          <a:ext cx="4320001" cy="432000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17143">
                  <a:extLst>
                    <a:ext uri="{9D8B030D-6E8A-4147-A177-3AD203B41FA5}">
                      <a16:colId xmlns:a16="http://schemas.microsoft.com/office/drawing/2014/main" val="2847402347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36221741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1622656216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82489844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051303098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257688070"/>
                    </a:ext>
                  </a:extLst>
                </a:gridCol>
                <a:gridCol w="617143">
                  <a:extLst>
                    <a:ext uri="{9D8B030D-6E8A-4147-A177-3AD203B41FA5}">
                      <a16:colId xmlns:a16="http://schemas.microsoft.com/office/drawing/2014/main" val="3420195578"/>
                    </a:ext>
                  </a:extLst>
                </a:gridCol>
              </a:tblGrid>
              <a:tr h="617143">
                <a:tc>
                  <a:txBody>
                    <a:bodyPr/>
                    <a:lstStyle/>
                    <a:p>
                      <a:pPr algn="ctr"/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02762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523353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936251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393266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357004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4403621"/>
                  </a:ext>
                </a:extLst>
              </a:tr>
              <a:tr h="6171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9629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/>
              <p:nvPr/>
            </p:nvSpPr>
            <p:spPr>
              <a:xfrm>
                <a:off x="655917" y="3035597"/>
                <a:ext cx="30049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Case </a:t>
                </a:r>
                <a14:m>
                  <m:oMath xmlns:m="http://schemas.openxmlformats.org/officeDocument/2006/math">
                    <m:r>
                      <a:rPr lang="en-US" altLang="zh-TW" sz="240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is not a tree.</a:t>
                </a:r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3A9E3A8E-DDFD-4040-8B6C-4446D16E0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17" y="3035597"/>
                <a:ext cx="3004920" cy="461665"/>
              </a:xfrm>
              <a:prstGeom prst="rect">
                <a:avLst/>
              </a:prstGeom>
              <a:blipFill>
                <a:blip r:embed="rId3"/>
                <a:stretch>
                  <a:fillRect l="-3245" t="-10526" r="-2840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ED9451B0-D6B4-4571-91B5-9D527805F231}"/>
              </a:ext>
            </a:extLst>
          </p:cNvPr>
          <p:cNvSpPr txBox="1"/>
          <p:nvPr/>
        </p:nvSpPr>
        <p:spPr>
          <a:xfrm>
            <a:off x="651303" y="1412776"/>
            <a:ext cx="4030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先儲存有向圖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有一列被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指向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FontTx/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無需做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，即可認定此非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tree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>
              <a:buAutoNum type="arabicPeriod"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5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2718</TotalTime>
  <Words>794</Words>
  <Application>Microsoft Office PowerPoint</Application>
  <PresentationFormat>如螢幕大小 (4:3)</PresentationFormat>
  <Paragraphs>274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標楷體</vt:lpstr>
      <vt:lpstr>Cambria Math</vt:lpstr>
      <vt:lpstr>Tahoma</vt:lpstr>
      <vt:lpstr>Times New Roman</vt:lpstr>
      <vt:lpstr>Wingdings</vt:lpstr>
      <vt:lpstr>Blends</vt:lpstr>
      <vt:lpstr>615 : Is It A Tree?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崑豪 吳</cp:lastModifiedBy>
  <cp:revision>120</cp:revision>
  <dcterms:created xsi:type="dcterms:W3CDTF">1601-01-01T00:00:00Z</dcterms:created>
  <dcterms:modified xsi:type="dcterms:W3CDTF">2022-03-18T06:54:35Z</dcterms:modified>
</cp:coreProperties>
</file>