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307" r:id="rId2"/>
    <p:sldId id="311" r:id="rId3"/>
    <p:sldId id="312" r:id="rId4"/>
    <p:sldId id="315" r:id="rId5"/>
    <p:sldId id="316" r:id="rId6"/>
    <p:sldId id="313" r:id="rId7"/>
    <p:sldId id="317" r:id="rId8"/>
    <p:sldId id="318" r:id="rId9"/>
    <p:sldId id="319" r:id="rId10"/>
    <p:sldId id="320" r:id="rId11"/>
    <p:sldId id="322" r:id="rId12"/>
    <p:sldId id="321" r:id="rId13"/>
    <p:sldId id="309" r:id="rId1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87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87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271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59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50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53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77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94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89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696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7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72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10815: Andy’s First Dictionary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10815: Andy’s First Dictionary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黃建廷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en-US" altLang="zh-TW" sz="2400" dirty="0">
                <a:latin typeface="Times New Roman" panose="02020603050405020304" pitchFamily="18" charset="0"/>
              </a:rPr>
              <a:t>2022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給定一個長字串（可以是多行字串），按照字母順序列出字串中的所有單字，其中需忽略重複的單字（若一個單字出現多次，只需顯示一次），並且皆以小寫顯示。單字的定義：由</a:t>
            </a:r>
            <a:r>
              <a:rPr lang="en-US" altLang="zh-TW" sz="2400" dirty="0">
                <a:latin typeface="Times New Roman" panose="02020603050405020304" pitchFamily="18" charset="0"/>
              </a:rPr>
              <a:t>26</a:t>
            </a:r>
            <a:r>
              <a:rPr lang="zh-TW" altLang="en-US" sz="2400" dirty="0">
                <a:latin typeface="Times New Roman" panose="02020603050405020304" pitchFamily="18" charset="0"/>
              </a:rPr>
              <a:t>個字母的大小寫組成。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輸入最多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5000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行，每行最多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200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個字元。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532665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read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“</a:t>
            </a:r>
            <a:r>
              <a:rPr lang="en-US" altLang="zh-TW" sz="2400" dirty="0">
                <a:latin typeface="Times New Roman" panose="02020603050405020304" pitchFamily="18" charset="0"/>
              </a:rPr>
              <a:t>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649349" y="2591330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308907" y="220612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060848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6153405" y="331712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223332" y="2931917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901377" y="3095386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356581" y="389402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374985" y="3586578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786820" y="3821180"/>
            <a:ext cx="61861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橢圓 13">
            <a:extLst>
              <a:ext uri="{FF2B5EF4-FFF2-40B4-BE49-F238E27FC236}">
                <a16:creationId xmlns:a16="http://schemas.microsoft.com/office/drawing/2014/main" id="{33722A3C-12BF-4292-AE27-DCF363EFF835}"/>
              </a:ext>
            </a:extLst>
          </p:cNvPr>
          <p:cNvSpPr/>
          <p:nvPr/>
        </p:nvSpPr>
        <p:spPr bwMode="auto">
          <a:xfrm>
            <a:off x="7006749" y="389402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A19BCFE-8278-433A-A9F4-8957F51702AE}"/>
              </a:ext>
            </a:extLst>
          </p:cNvPr>
          <p:cNvCxnSpPr>
            <a:stCxn id="10" idx="4"/>
            <a:endCxn id="14" idx="1"/>
          </p:cNvCxnSpPr>
          <p:nvPr/>
        </p:nvCxnSpPr>
        <p:spPr bwMode="auto">
          <a:xfrm>
            <a:off x="6405433" y="3821180"/>
            <a:ext cx="67513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84C165-71AB-4051-85DC-E33717C978FC}"/>
              </a:ext>
            </a:extLst>
          </p:cNvPr>
          <p:cNvSpPr txBox="1"/>
          <p:nvPr/>
        </p:nvSpPr>
        <p:spPr>
          <a:xfrm>
            <a:off x="7282690" y="3555046"/>
            <a:ext cx="46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F94E0E43-46B4-4D17-8D74-16988914CFF4}"/>
              </a:ext>
            </a:extLst>
          </p:cNvPr>
          <p:cNvSpPr/>
          <p:nvPr/>
        </p:nvSpPr>
        <p:spPr bwMode="auto">
          <a:xfrm>
            <a:off x="6223332" y="454697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04C8E8B5-360F-4298-BD96-A36DCAB4E726}"/>
              </a:ext>
            </a:extLst>
          </p:cNvPr>
          <p:cNvCxnSpPr/>
          <p:nvPr/>
        </p:nvCxnSpPr>
        <p:spPr bwMode="auto">
          <a:xfrm>
            <a:off x="6405433" y="4799002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D6F7055-CBEB-41D2-A1FC-D12997282C4B}"/>
              </a:ext>
            </a:extLst>
          </p:cNvPr>
          <p:cNvCxnSpPr>
            <a:stCxn id="14" idx="4"/>
            <a:endCxn id="18" idx="7"/>
          </p:cNvCxnSpPr>
          <p:nvPr/>
        </p:nvCxnSpPr>
        <p:spPr bwMode="auto">
          <a:xfrm flipH="1">
            <a:off x="6653571" y="4398080"/>
            <a:ext cx="605206" cy="222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A5AD6AD-30E2-4CF7-B779-D8A942B91449}"/>
              </a:ext>
            </a:extLst>
          </p:cNvPr>
          <p:cNvSpPr txBox="1"/>
          <p:nvPr/>
        </p:nvSpPr>
        <p:spPr>
          <a:xfrm>
            <a:off x="6213815" y="4177642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53D534DD-46F3-4C06-B803-BFA4E83447C0}"/>
              </a:ext>
            </a:extLst>
          </p:cNvPr>
          <p:cNvSpPr/>
          <p:nvPr/>
        </p:nvSpPr>
        <p:spPr bwMode="auto">
          <a:xfrm>
            <a:off x="5364088" y="5196718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0A94C45-0A3C-4230-A5F0-2D1F3AFC5423}"/>
              </a:ext>
            </a:extLst>
          </p:cNvPr>
          <p:cNvCxnSpPr>
            <a:stCxn id="20" idx="7"/>
            <a:endCxn id="18" idx="4"/>
          </p:cNvCxnSpPr>
          <p:nvPr/>
        </p:nvCxnSpPr>
        <p:spPr bwMode="auto">
          <a:xfrm flipV="1">
            <a:off x="5794327" y="5051030"/>
            <a:ext cx="681033" cy="2195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039FAF6-003A-4CEB-823C-C1541472E1CA}"/>
              </a:ext>
            </a:extLst>
          </p:cNvPr>
          <p:cNvSpPr txBox="1"/>
          <p:nvPr/>
        </p:nvSpPr>
        <p:spPr>
          <a:xfrm>
            <a:off x="5350171" y="4827386"/>
            <a:ext cx="58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9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Disneyland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704530" y="2638002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364088" y="225279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79324" y="2060848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6208586" y="336379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278513" y="2978589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956558" y="3142058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411762" y="394069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430166" y="3633250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842001" y="3867852"/>
            <a:ext cx="61861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橢圓 13">
            <a:extLst>
              <a:ext uri="{FF2B5EF4-FFF2-40B4-BE49-F238E27FC236}">
                <a16:creationId xmlns:a16="http://schemas.microsoft.com/office/drawing/2014/main" id="{33722A3C-12BF-4292-AE27-DCF363EFF835}"/>
              </a:ext>
            </a:extLst>
          </p:cNvPr>
          <p:cNvSpPr/>
          <p:nvPr/>
        </p:nvSpPr>
        <p:spPr bwMode="auto">
          <a:xfrm>
            <a:off x="7061930" y="394069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A19BCFE-8278-433A-A9F4-8957F51702AE}"/>
              </a:ext>
            </a:extLst>
          </p:cNvPr>
          <p:cNvCxnSpPr>
            <a:stCxn id="10" idx="4"/>
            <a:endCxn id="14" idx="1"/>
          </p:cNvCxnSpPr>
          <p:nvPr/>
        </p:nvCxnSpPr>
        <p:spPr bwMode="auto">
          <a:xfrm>
            <a:off x="6460614" y="3867852"/>
            <a:ext cx="67513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84C165-71AB-4051-85DC-E33717C978FC}"/>
              </a:ext>
            </a:extLst>
          </p:cNvPr>
          <p:cNvSpPr txBox="1"/>
          <p:nvPr/>
        </p:nvSpPr>
        <p:spPr>
          <a:xfrm>
            <a:off x="7337871" y="3601718"/>
            <a:ext cx="46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F94E0E43-46B4-4D17-8D74-16988914CFF4}"/>
              </a:ext>
            </a:extLst>
          </p:cNvPr>
          <p:cNvSpPr/>
          <p:nvPr/>
        </p:nvSpPr>
        <p:spPr bwMode="auto">
          <a:xfrm>
            <a:off x="6278513" y="459364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04C8E8B5-360F-4298-BD96-A36DCAB4E726}"/>
              </a:ext>
            </a:extLst>
          </p:cNvPr>
          <p:cNvCxnSpPr/>
          <p:nvPr/>
        </p:nvCxnSpPr>
        <p:spPr bwMode="auto">
          <a:xfrm>
            <a:off x="6460614" y="4845674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D6F7055-CBEB-41D2-A1FC-D12997282C4B}"/>
              </a:ext>
            </a:extLst>
          </p:cNvPr>
          <p:cNvCxnSpPr>
            <a:stCxn id="14" idx="4"/>
            <a:endCxn id="18" idx="7"/>
          </p:cNvCxnSpPr>
          <p:nvPr/>
        </p:nvCxnSpPr>
        <p:spPr bwMode="auto">
          <a:xfrm flipH="1">
            <a:off x="6708752" y="4444752"/>
            <a:ext cx="605206" cy="222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A5AD6AD-30E2-4CF7-B779-D8A942B91449}"/>
              </a:ext>
            </a:extLst>
          </p:cNvPr>
          <p:cNvSpPr txBox="1"/>
          <p:nvPr/>
        </p:nvSpPr>
        <p:spPr>
          <a:xfrm>
            <a:off x="6268996" y="4224314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53D534DD-46F3-4C06-B803-BFA4E83447C0}"/>
              </a:ext>
            </a:extLst>
          </p:cNvPr>
          <p:cNvSpPr/>
          <p:nvPr/>
        </p:nvSpPr>
        <p:spPr bwMode="auto">
          <a:xfrm>
            <a:off x="5419269" y="5243390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0A94C45-0A3C-4230-A5F0-2D1F3AFC5423}"/>
              </a:ext>
            </a:extLst>
          </p:cNvPr>
          <p:cNvCxnSpPr>
            <a:stCxn id="20" idx="7"/>
            <a:endCxn id="18" idx="4"/>
          </p:cNvCxnSpPr>
          <p:nvPr/>
        </p:nvCxnSpPr>
        <p:spPr bwMode="auto">
          <a:xfrm flipV="1">
            <a:off x="5849508" y="5097702"/>
            <a:ext cx="681033" cy="2195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039FAF6-003A-4CEB-823C-C1541472E1CA}"/>
              </a:ext>
            </a:extLst>
          </p:cNvPr>
          <p:cNvSpPr txBox="1"/>
          <p:nvPr/>
        </p:nvSpPr>
        <p:spPr>
          <a:xfrm>
            <a:off x="5405352" y="4874058"/>
            <a:ext cx="58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5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Left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724128" y="2701118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383686" y="2315911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40688" y="2060848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6228184" y="3426912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298111" y="3041705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976156" y="3205174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431360" y="4003812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449764" y="3696366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861599" y="3930968"/>
            <a:ext cx="61861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橢圓 13">
            <a:extLst>
              <a:ext uri="{FF2B5EF4-FFF2-40B4-BE49-F238E27FC236}">
                <a16:creationId xmlns:a16="http://schemas.microsoft.com/office/drawing/2014/main" id="{33722A3C-12BF-4292-AE27-DCF363EFF835}"/>
              </a:ext>
            </a:extLst>
          </p:cNvPr>
          <p:cNvSpPr/>
          <p:nvPr/>
        </p:nvSpPr>
        <p:spPr bwMode="auto">
          <a:xfrm>
            <a:off x="7081528" y="4003812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A19BCFE-8278-433A-A9F4-8957F51702AE}"/>
              </a:ext>
            </a:extLst>
          </p:cNvPr>
          <p:cNvCxnSpPr>
            <a:stCxn id="10" idx="4"/>
            <a:endCxn id="14" idx="1"/>
          </p:cNvCxnSpPr>
          <p:nvPr/>
        </p:nvCxnSpPr>
        <p:spPr bwMode="auto">
          <a:xfrm>
            <a:off x="6480212" y="3930968"/>
            <a:ext cx="67513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84C165-71AB-4051-85DC-E33717C978FC}"/>
              </a:ext>
            </a:extLst>
          </p:cNvPr>
          <p:cNvSpPr txBox="1"/>
          <p:nvPr/>
        </p:nvSpPr>
        <p:spPr>
          <a:xfrm>
            <a:off x="7357469" y="3664834"/>
            <a:ext cx="46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F94E0E43-46B4-4D17-8D74-16988914CFF4}"/>
              </a:ext>
            </a:extLst>
          </p:cNvPr>
          <p:cNvSpPr/>
          <p:nvPr/>
        </p:nvSpPr>
        <p:spPr bwMode="auto">
          <a:xfrm>
            <a:off x="6298111" y="4656762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04C8E8B5-360F-4298-BD96-A36DCAB4E726}"/>
              </a:ext>
            </a:extLst>
          </p:cNvPr>
          <p:cNvCxnSpPr/>
          <p:nvPr/>
        </p:nvCxnSpPr>
        <p:spPr bwMode="auto">
          <a:xfrm>
            <a:off x="6480212" y="4908790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D6F7055-CBEB-41D2-A1FC-D12997282C4B}"/>
              </a:ext>
            </a:extLst>
          </p:cNvPr>
          <p:cNvCxnSpPr>
            <a:stCxn id="14" idx="4"/>
            <a:endCxn id="18" idx="7"/>
          </p:cNvCxnSpPr>
          <p:nvPr/>
        </p:nvCxnSpPr>
        <p:spPr bwMode="auto">
          <a:xfrm flipH="1">
            <a:off x="6728350" y="4507868"/>
            <a:ext cx="605206" cy="222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A5AD6AD-30E2-4CF7-B779-D8A942B91449}"/>
              </a:ext>
            </a:extLst>
          </p:cNvPr>
          <p:cNvSpPr txBox="1"/>
          <p:nvPr/>
        </p:nvSpPr>
        <p:spPr>
          <a:xfrm>
            <a:off x="6288594" y="4287430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53D534DD-46F3-4C06-B803-BFA4E83447C0}"/>
              </a:ext>
            </a:extLst>
          </p:cNvPr>
          <p:cNvSpPr/>
          <p:nvPr/>
        </p:nvSpPr>
        <p:spPr bwMode="auto">
          <a:xfrm>
            <a:off x="5438867" y="530650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0A94C45-0A3C-4230-A5F0-2D1F3AFC5423}"/>
              </a:ext>
            </a:extLst>
          </p:cNvPr>
          <p:cNvCxnSpPr>
            <a:stCxn id="20" idx="7"/>
            <a:endCxn id="18" idx="4"/>
          </p:cNvCxnSpPr>
          <p:nvPr/>
        </p:nvCxnSpPr>
        <p:spPr bwMode="auto">
          <a:xfrm flipV="1">
            <a:off x="5869106" y="5160818"/>
            <a:ext cx="681033" cy="2195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039FAF6-003A-4CEB-823C-C1541472E1CA}"/>
              </a:ext>
            </a:extLst>
          </p:cNvPr>
          <p:cNvSpPr txBox="1"/>
          <p:nvPr/>
        </p:nvSpPr>
        <p:spPr>
          <a:xfrm>
            <a:off x="5424950" y="4937174"/>
            <a:ext cx="582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id="{13C81A90-2B8D-4C3C-9CC7-74DCB5B349BA}"/>
              </a:ext>
            </a:extLst>
          </p:cNvPr>
          <p:cNvSpPr/>
          <p:nvPr/>
        </p:nvSpPr>
        <p:spPr bwMode="auto">
          <a:xfrm>
            <a:off x="4372217" y="584061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DCC890E8-FD1B-473D-A06A-7C830029B7A2}"/>
              </a:ext>
            </a:extLst>
          </p:cNvPr>
          <p:cNvCxnSpPr>
            <a:stCxn id="23" idx="7"/>
          </p:cNvCxnSpPr>
          <p:nvPr/>
        </p:nvCxnSpPr>
        <p:spPr bwMode="auto">
          <a:xfrm flipV="1">
            <a:off x="4802456" y="5694927"/>
            <a:ext cx="681033" cy="2195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ED8BCF7F-E263-4EB6-B4C5-FD689C1FEC4A}"/>
              </a:ext>
            </a:extLst>
          </p:cNvPr>
          <p:cNvSpPr txBox="1"/>
          <p:nvPr/>
        </p:nvSpPr>
        <p:spPr>
          <a:xfrm>
            <a:off x="4396226" y="5471283"/>
            <a:ext cx="49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80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latin typeface="Times New Roman" panose="02020603050405020304" pitchFamily="18" charset="0"/>
              </a:rPr>
              <a:t>-Z]”);</a:t>
            </a:r>
            <a:r>
              <a:rPr lang="zh-TW" altLang="en-US" sz="2400" dirty="0">
                <a:latin typeface="Times New Roman" panose="02020603050405020304" pitchFamily="18" charset="0"/>
              </a:rPr>
              <a:t> 中數字為</a:t>
            </a:r>
            <a:r>
              <a:rPr lang="en-US" altLang="zh-TW" sz="2400" dirty="0">
                <a:latin typeface="Times New Roman" panose="02020603050405020304" pitchFamily="18" charset="0"/>
              </a:rPr>
              <a:t>200</a:t>
            </a:r>
            <a:r>
              <a:rPr lang="zh-TW" altLang="en-US" sz="2400" dirty="0">
                <a:latin typeface="Times New Roman" panose="02020603050405020304" pitchFamily="18" charset="0"/>
              </a:rPr>
              <a:t>的原因：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依題意每行最多</a:t>
            </a:r>
            <a:r>
              <a:rPr lang="en-US" altLang="zh-TW" sz="2400" dirty="0">
                <a:latin typeface="Times New Roman" panose="02020603050405020304" pitchFamily="18" charset="0"/>
              </a:rPr>
              <a:t>200</a:t>
            </a:r>
            <a:r>
              <a:rPr lang="zh-TW" altLang="en-US" sz="2400" dirty="0">
                <a:latin typeface="Times New Roman" panose="02020603050405020304" pitchFamily="18" charset="0"/>
              </a:rPr>
              <a:t>個字元，而每行之後依定會有一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個 </a:t>
            </a:r>
            <a:r>
              <a:rPr lang="en-US" altLang="zh-TW" sz="2400" dirty="0">
                <a:latin typeface="Times New Roman" panose="02020603050405020304" pitchFamily="18" charset="0"/>
              </a:rPr>
              <a:t>“\n” </a:t>
            </a:r>
            <a:r>
              <a:rPr lang="zh-TW" altLang="en-US" sz="2400" dirty="0">
                <a:latin typeface="Times New Roman" panose="02020603050405020304" pitchFamily="18" charset="0"/>
              </a:rPr>
              <a:t>作為結尾，因此最大字串長度為</a:t>
            </a:r>
            <a:r>
              <a:rPr lang="en-US" altLang="zh-TW" sz="2400" dirty="0">
                <a:latin typeface="Times New Roman" panose="02020603050405020304" pitchFamily="18" charset="0"/>
              </a:rPr>
              <a:t>200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 需考慮第一個字元為非字母之可能性，因此在讀取字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串的 </a:t>
            </a:r>
            <a:r>
              <a:rPr lang="en-US" altLang="zh-TW" sz="2400" dirty="0">
                <a:latin typeface="Times New Roman" panose="02020603050405020304" pitchFamily="18" charset="0"/>
              </a:rPr>
              <a:t>for loop </a:t>
            </a:r>
            <a:r>
              <a:rPr lang="zh-TW" altLang="en-US" sz="2400" dirty="0">
                <a:latin typeface="Times New Roman" panose="02020603050405020304" pitchFamily="18" charset="0"/>
              </a:rPr>
              <a:t>前需加一次 </a:t>
            </a:r>
            <a:r>
              <a:rPr lang="en-US" altLang="zh-TW" sz="2400" dirty="0" err="1"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latin typeface="Times New Roman" panose="02020603050405020304" pitchFamily="18" charset="0"/>
              </a:rPr>
              <a:t>(“%200[^a-</a:t>
            </a:r>
            <a:r>
              <a:rPr lang="en-US" altLang="zh-TW" sz="2400" dirty="0" err="1"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latin typeface="Times New Roman" panose="02020603050405020304" pitchFamily="18" charset="0"/>
              </a:rPr>
              <a:t>-Z]”);</a:t>
            </a:r>
            <a:r>
              <a:rPr lang="zh-TW" altLang="en-US" sz="2400" dirty="0">
                <a:latin typeface="Times New Roman" panose="02020603050405020304" pitchFamily="18" charset="0"/>
              </a:rPr>
              <a:t> 以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將最初的非字母字元讀取掉。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Input: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Adventures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in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Disneyland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The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sign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read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Left</a:t>
            </a:r>
            <a:r>
              <a:rPr lang="en-US" altLang="zh-TW" sz="2400" dirty="0">
                <a:latin typeface="Times New Roman" panose="02020603050405020304" pitchFamily="18" charset="0"/>
              </a:rPr>
              <a:t>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So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they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went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home</a:t>
            </a:r>
            <a:r>
              <a:rPr lang="en-US" altLang="zh-TW" sz="2400" dirty="0">
                <a:latin typeface="Times New Roman" panose="02020603050405020304" pitchFamily="18" charset="0"/>
              </a:rPr>
              <a:t>.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Output: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		the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</a:rPr>
              <a:t>disneyland</a:t>
            </a:r>
            <a:r>
              <a:rPr lang="en-US" altLang="zh-TW" sz="2400" dirty="0">
                <a:latin typeface="Times New Roman" panose="02020603050405020304" pitchFamily="18" charset="0"/>
              </a:rPr>
              <a:t>		they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home		went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in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left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read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sign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so</a:t>
            </a:r>
          </a:p>
        </p:txBody>
      </p:sp>
    </p:spTree>
    <p:extLst>
      <p:ext uri="{BB962C8B-B14F-4D97-AF65-F5344CB8AC3E}">
        <p14:creationId xmlns:p14="http://schemas.microsoft.com/office/powerpoint/2010/main" val="53582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方法一：</a:t>
            </a:r>
            <a:endParaRPr lang="en-US" altLang="zh-TW" sz="24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regular expression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讀取需要的字串：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-Z]”);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regular expression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讀取不需要之字串：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scanf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(“%200[^a-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zA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-Z]”);</a:t>
            </a:r>
            <a:r>
              <a:rPr lang="zh-TW" altLang="en-US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highlight>
                <a:srgbClr val="00FFFF"/>
              </a:highlight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（本步驟將搭配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for loop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讀取字串，因此使用讀取不需要之字串之方式，讓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cursor</a:t>
            </a:r>
            <a:r>
              <a:rPr lang="zh-TW" altLang="en-US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移至下一個需要讀取之字串起始位置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）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將字串改成小寫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 tree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儲存字串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strcmp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()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(4)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inorder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 traversal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列出所有字串</a:t>
            </a:r>
          </a:p>
        </p:txBody>
      </p:sp>
    </p:spTree>
    <p:extLst>
      <p:ext uri="{BB962C8B-B14F-4D97-AF65-F5344CB8AC3E}">
        <p14:creationId xmlns:p14="http://schemas.microsoft.com/office/powerpoint/2010/main" val="206124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方法二：</a:t>
            </a:r>
            <a:endParaRPr lang="en-US" altLang="zh-TW" sz="24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同方法一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使用函式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insert()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將字串存入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class template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中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(4)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begin()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讀取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中的第一筆字串，並用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for loop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讀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取全部字串：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for(int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 =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dictionary.begin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();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 &lt;=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dictionary.end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(); 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++);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儲存資料之資料結構也為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 tree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，而字串之間之比較排序方式為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strickly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weak ordering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，與題意符合，因此只需照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map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中存儲資料之順序輸出即可）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481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Adventures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450632" y="2348880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110190" y="196367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060848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701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in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450632" y="2348880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110190" y="196367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132856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5954688" y="3076573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024615" y="2691366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stCxn id="2" idx="5"/>
            <a:endCxn id="10" idx="1"/>
          </p:cNvCxnSpPr>
          <p:nvPr/>
        </p:nvCxnSpPr>
        <p:spPr bwMode="auto">
          <a:xfrm>
            <a:off x="5880871" y="2779119"/>
            <a:ext cx="147634" cy="3712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2736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Disneyland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(\n)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480125" y="264443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139683" y="225922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132856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5984181" y="3370228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054108" y="2985021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732153" y="3148490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364088" y="4005064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483372" y="3657378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794327" y="3874284"/>
            <a:ext cx="441882" cy="204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859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The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sign 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518856" y="256620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178414" y="218099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132856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6022912" y="3291998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092839" y="2906791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770884" y="3070260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226088" y="3868898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244492" y="3561452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656327" y="3796054"/>
            <a:ext cx="61861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橢圓 13">
            <a:extLst>
              <a:ext uri="{FF2B5EF4-FFF2-40B4-BE49-F238E27FC236}">
                <a16:creationId xmlns:a16="http://schemas.microsoft.com/office/drawing/2014/main" id="{33722A3C-12BF-4292-AE27-DCF363EFF835}"/>
              </a:ext>
            </a:extLst>
          </p:cNvPr>
          <p:cNvSpPr/>
          <p:nvPr/>
        </p:nvSpPr>
        <p:spPr bwMode="auto">
          <a:xfrm>
            <a:off x="6876256" y="3868898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A19BCFE-8278-433A-A9F4-8957F51702AE}"/>
              </a:ext>
            </a:extLst>
          </p:cNvPr>
          <p:cNvCxnSpPr>
            <a:stCxn id="10" idx="4"/>
            <a:endCxn id="14" idx="1"/>
          </p:cNvCxnSpPr>
          <p:nvPr/>
        </p:nvCxnSpPr>
        <p:spPr bwMode="auto">
          <a:xfrm>
            <a:off x="6274940" y="3796054"/>
            <a:ext cx="67513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84C165-71AB-4051-85DC-E33717C978FC}"/>
              </a:ext>
            </a:extLst>
          </p:cNvPr>
          <p:cNvSpPr txBox="1"/>
          <p:nvPr/>
        </p:nvSpPr>
        <p:spPr>
          <a:xfrm>
            <a:off x="7152197" y="3529920"/>
            <a:ext cx="46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4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（方法一）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Adventures in Disneyland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The 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sign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read: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“Disneyland Left.”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00FFFF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00FFFF"/>
                </a:highlight>
                <a:latin typeface="Times New Roman" panose="02020603050405020304" pitchFamily="18" charset="0"/>
              </a:rPr>
              <a:t>-Z]”);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scanf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(“%200[a-</a:t>
            </a:r>
            <a:r>
              <a:rPr lang="en-US" altLang="zh-TW" sz="2400" dirty="0" err="1">
                <a:highlight>
                  <a:srgbClr val="FF0000"/>
                </a:highlight>
                <a:latin typeface="Times New Roman" panose="02020603050405020304" pitchFamily="18" charset="0"/>
              </a:rPr>
              <a:t>zA</a:t>
            </a:r>
            <a:r>
              <a:rPr lang="en-US" altLang="zh-TW" sz="2400" dirty="0">
                <a:highlight>
                  <a:srgbClr val="FF0000"/>
                </a:highlight>
                <a:latin typeface="Times New Roman" panose="02020603050405020304" pitchFamily="18" charset="0"/>
              </a:rPr>
              <a:t>-Z]”);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5D411265-DE68-4CCD-BC85-D0D83C4BF868}"/>
              </a:ext>
            </a:extLst>
          </p:cNvPr>
          <p:cNvSpPr/>
          <p:nvPr/>
        </p:nvSpPr>
        <p:spPr bwMode="auto">
          <a:xfrm>
            <a:off x="5654201" y="2589480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5B16895-A1EB-4B52-A049-C5DD9E43C47F}"/>
              </a:ext>
            </a:extLst>
          </p:cNvPr>
          <p:cNvSpPr txBox="1"/>
          <p:nvPr/>
        </p:nvSpPr>
        <p:spPr>
          <a:xfrm>
            <a:off x="5313759" y="220427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adventures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70F022-9C6B-410C-A299-1419E3849792}"/>
              </a:ext>
            </a:extLst>
          </p:cNvPr>
          <p:cNvCxnSpPr>
            <a:cxnSpLocks/>
          </p:cNvCxnSpPr>
          <p:nvPr/>
        </p:nvCxnSpPr>
        <p:spPr bwMode="auto">
          <a:xfrm>
            <a:off x="827584" y="2060848"/>
            <a:ext cx="41764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75551DD-5414-431F-9F63-9B7824B45045}"/>
              </a:ext>
            </a:extLst>
          </p:cNvPr>
          <p:cNvSpPr/>
          <p:nvPr/>
        </p:nvSpPr>
        <p:spPr bwMode="auto">
          <a:xfrm>
            <a:off x="6158257" y="331527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C3869FF-769C-4A3A-8CE2-FFED0CE2A112}"/>
              </a:ext>
            </a:extLst>
          </p:cNvPr>
          <p:cNvSpPr txBox="1"/>
          <p:nvPr/>
        </p:nvSpPr>
        <p:spPr>
          <a:xfrm>
            <a:off x="6228184" y="2930067"/>
            <a:ext cx="36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9DE546A-D46D-46F0-978F-EDE33B37C0E2}"/>
              </a:ext>
            </a:extLst>
          </p:cNvPr>
          <p:cNvCxnSpPr>
            <a:cxnSpLocks/>
            <a:stCxn id="2" idx="4"/>
            <a:endCxn id="10" idx="1"/>
          </p:cNvCxnSpPr>
          <p:nvPr/>
        </p:nvCxnSpPr>
        <p:spPr bwMode="auto">
          <a:xfrm>
            <a:off x="5906229" y="3093536"/>
            <a:ext cx="325845" cy="2955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AD9610B-899B-48B4-8ABA-71882195B3FB}"/>
              </a:ext>
            </a:extLst>
          </p:cNvPr>
          <p:cNvSpPr/>
          <p:nvPr/>
        </p:nvSpPr>
        <p:spPr bwMode="auto">
          <a:xfrm>
            <a:off x="5361433" y="389217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118FB3-58B5-4509-AED5-C23C65F88B8A}"/>
              </a:ext>
            </a:extLst>
          </p:cNvPr>
          <p:cNvSpPr txBox="1"/>
          <p:nvPr/>
        </p:nvSpPr>
        <p:spPr>
          <a:xfrm>
            <a:off x="4379837" y="3584728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disneyland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6BDA8B64-5D7E-48AD-9AF6-00685E11DBC5}"/>
              </a:ext>
            </a:extLst>
          </p:cNvPr>
          <p:cNvCxnSpPr>
            <a:cxnSpLocks/>
            <a:stCxn id="10" idx="4"/>
            <a:endCxn id="12" idx="7"/>
          </p:cNvCxnSpPr>
          <p:nvPr/>
        </p:nvCxnSpPr>
        <p:spPr bwMode="auto">
          <a:xfrm flipH="1">
            <a:off x="5791672" y="3819330"/>
            <a:ext cx="61861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橢圓 13">
            <a:extLst>
              <a:ext uri="{FF2B5EF4-FFF2-40B4-BE49-F238E27FC236}">
                <a16:creationId xmlns:a16="http://schemas.microsoft.com/office/drawing/2014/main" id="{33722A3C-12BF-4292-AE27-DCF363EFF835}"/>
              </a:ext>
            </a:extLst>
          </p:cNvPr>
          <p:cNvSpPr/>
          <p:nvPr/>
        </p:nvSpPr>
        <p:spPr bwMode="auto">
          <a:xfrm>
            <a:off x="7011601" y="3892174"/>
            <a:ext cx="504056" cy="5040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A19BCFE-8278-433A-A9F4-8957F51702AE}"/>
              </a:ext>
            </a:extLst>
          </p:cNvPr>
          <p:cNvCxnSpPr>
            <a:stCxn id="10" idx="4"/>
            <a:endCxn id="14" idx="1"/>
          </p:cNvCxnSpPr>
          <p:nvPr/>
        </p:nvCxnSpPr>
        <p:spPr bwMode="auto">
          <a:xfrm>
            <a:off x="6410285" y="3819330"/>
            <a:ext cx="675133" cy="1466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CC84C165-71AB-4051-85DC-E33717C978FC}"/>
              </a:ext>
            </a:extLst>
          </p:cNvPr>
          <p:cNvSpPr txBox="1"/>
          <p:nvPr/>
        </p:nvSpPr>
        <p:spPr>
          <a:xfrm>
            <a:off x="7287542" y="3553196"/>
            <a:ext cx="46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F94E0E43-46B4-4D17-8D74-16988914CFF4}"/>
              </a:ext>
            </a:extLst>
          </p:cNvPr>
          <p:cNvSpPr/>
          <p:nvPr/>
        </p:nvSpPr>
        <p:spPr bwMode="auto">
          <a:xfrm>
            <a:off x="6228184" y="4545124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04C8E8B5-360F-4298-BD96-A36DCAB4E726}"/>
              </a:ext>
            </a:extLst>
          </p:cNvPr>
          <p:cNvCxnSpPr/>
          <p:nvPr/>
        </p:nvCxnSpPr>
        <p:spPr bwMode="auto">
          <a:xfrm>
            <a:off x="6410285" y="4797152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D6F7055-CBEB-41D2-A1FC-D12997282C4B}"/>
              </a:ext>
            </a:extLst>
          </p:cNvPr>
          <p:cNvCxnSpPr>
            <a:stCxn id="14" idx="4"/>
            <a:endCxn id="18" idx="7"/>
          </p:cNvCxnSpPr>
          <p:nvPr/>
        </p:nvCxnSpPr>
        <p:spPr bwMode="auto">
          <a:xfrm flipH="1">
            <a:off x="6658423" y="4396230"/>
            <a:ext cx="605206" cy="222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A5AD6AD-30E2-4CF7-B779-D8A942B91449}"/>
              </a:ext>
            </a:extLst>
          </p:cNvPr>
          <p:cNvSpPr txBox="1"/>
          <p:nvPr/>
        </p:nvSpPr>
        <p:spPr>
          <a:xfrm>
            <a:off x="6218667" y="4175792"/>
            <a:ext cx="569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endPara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58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2794</TotalTime>
  <Words>758</Words>
  <Application>Microsoft Office PowerPoint</Application>
  <PresentationFormat>如螢幕大小 (4:3)</PresentationFormat>
  <Paragraphs>154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Tahoma</vt:lpstr>
      <vt:lpstr>Times New Roman</vt:lpstr>
      <vt:lpstr>Wingdings</vt:lpstr>
      <vt:lpstr>Blends</vt:lpstr>
      <vt:lpstr>10815: Andy’s First Dictionary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建廷 黃</cp:lastModifiedBy>
  <cp:revision>110</cp:revision>
  <dcterms:created xsi:type="dcterms:W3CDTF">1601-01-01T00:00:00Z</dcterms:created>
  <dcterms:modified xsi:type="dcterms:W3CDTF">2022-04-21T15:45:52Z</dcterms:modified>
</cp:coreProperties>
</file>