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07" r:id="rId3"/>
    <p:sldId id="309" r:id="rId5"/>
    <p:sldId id="311" r:id="rId6"/>
    <p:sldId id="312" r:id="rId7"/>
    <p:sldId id="313" r:id="rId8"/>
    <p:sldId id="314" r:id="rId9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DD0"/>
    <a:srgbClr val="BFC4D7"/>
    <a:srgbClr val="95A3C6"/>
    <a:srgbClr val="F4C966"/>
    <a:srgbClr val="D39E90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434" y="102"/>
      </p:cViewPr>
      <p:guideLst>
        <p:guide orient="horz" pos="2203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t" anchorCtr="0" compatLnSpc="1"/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t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t" anchorCtr="0" compatLnSpc="1"/>
          <a:lstStyle/>
          <a:p>
            <a:pPr lvl="0"/>
            <a:r>
              <a:rPr lang="zh-TW" altLang="en-US" noProof="0"/>
              <a:t>按一下以編輯母片</a:t>
            </a:r>
            <a:endParaRPr lang="zh-TW" altLang="en-US" noProof="0"/>
          </a:p>
          <a:p>
            <a:pPr lvl="1"/>
            <a:r>
              <a:rPr lang="zh-TW" altLang="en-US" noProof="0"/>
              <a:t>第二層</a:t>
            </a:r>
            <a:endParaRPr lang="zh-TW" altLang="en-US" noProof="0"/>
          </a:p>
          <a:p>
            <a:pPr lvl="2"/>
            <a:r>
              <a:rPr lang="zh-TW" altLang="en-US" noProof="0"/>
              <a:t>第三層</a:t>
            </a:r>
            <a:endParaRPr lang="zh-TW" altLang="en-US" noProof="0"/>
          </a:p>
          <a:p>
            <a:pPr lvl="3"/>
            <a:r>
              <a:rPr lang="zh-TW" altLang="en-US" noProof="0"/>
              <a:t>第四層</a:t>
            </a:r>
            <a:endParaRPr lang="zh-TW" altLang="en-US" noProof="0"/>
          </a:p>
          <a:p>
            <a:pPr lvl="4"/>
            <a:r>
              <a:rPr lang="zh-TW" altLang="en-US" noProof="0"/>
              <a:t>第五層</a:t>
            </a:r>
            <a:endParaRPr lang="zh-TW" altLang="en-US" noProof="0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b" anchorCtr="0" compatLnSpc="1"/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b" anchorCtr="0" compatLnSpc="1"/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</a:fld>
            <a:endParaRPr lang="en-US" altLang="zh-TW" sz="1200"/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61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</a:fld>
            <a:endParaRPr lang="en-US" altLang="zh-TW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</a:fld>
            <a:endParaRPr lang="en-US" altLang="zh-TW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</a:fld>
            <a:endParaRPr lang="en-US" altLang="zh-TW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</a:fld>
            <a:endParaRPr lang="en-US" altLang="zh-TW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</a:fld>
            <a:endParaRPr lang="en-US" altLang="zh-TW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/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/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  <a:endParaRPr lang="zh-TW" alt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TW" altLang="en-US"/>
              <a:t>按一下以編輯母片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charset="0"/>
              </a:rPr>
              <a:t>10066: The Twin Towers</a:t>
            </a:r>
            <a:endParaRPr lang="en-US" altLang="zh-TW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charset="0"/>
              </a:rPr>
              <a:t>★</a:t>
            </a:r>
            <a:r>
              <a:rPr lang="zh-TW" altLang="en-US" sz="2400">
                <a:solidFill>
                  <a:schemeClr val="hlink"/>
                </a:solidFill>
                <a:latin typeface="Times New Roman" panose="02020603050405020304" charset="0"/>
                <a:sym typeface="+mn-ea"/>
              </a:rPr>
              <a:t>★</a:t>
            </a:r>
            <a:r>
              <a:rPr lang="zh-TW" altLang="en-US" sz="2400">
                <a:solidFill>
                  <a:schemeClr val="hlink"/>
                </a:solidFill>
                <a:latin typeface="Times New Roman" panose="02020603050405020304" charset="0"/>
              </a:rPr>
              <a:t>☆☆☆</a:t>
            </a:r>
            <a:endParaRPr lang="zh-TW" altLang="en-US" sz="2400">
              <a:solidFill>
                <a:schemeClr val="hlink"/>
              </a:solidFill>
              <a:latin typeface="Times New Roman" panose="02020603050405020304" charset="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題組：</a:t>
            </a:r>
            <a:r>
              <a:rPr lang="en-US" altLang="zh-TW" sz="2400">
                <a:latin typeface="Times New Roman" panose="02020603050405020304" charset="0"/>
                <a:ea typeface="PMingLiU" panose="02020500000000000000" pitchFamily="18" charset="-120"/>
              </a:rPr>
              <a:t>Problem Set Archive with Online Judge</a:t>
            </a:r>
            <a:endParaRPr lang="en-US" altLang="zh-TW" sz="2400">
              <a:latin typeface="Times New Roman" panose="02020603050405020304" charset="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題號：</a:t>
            </a:r>
            <a:r>
              <a:rPr lang="zh-TW" altLang="en-US" sz="2400">
                <a:latin typeface="Times New Roman" panose="02020603050405020304" charset="0"/>
              </a:rPr>
              <a:t>100</a:t>
            </a:r>
            <a:r>
              <a:rPr lang="en-US" altLang="zh-TW" sz="2400">
                <a:latin typeface="Times New Roman" panose="02020603050405020304" charset="0"/>
              </a:rPr>
              <a:t>66</a:t>
            </a:r>
            <a:r>
              <a:rPr lang="zh-TW" altLang="en-US" sz="2400">
                <a:latin typeface="Times New Roman" panose="02020603050405020304" charset="0"/>
              </a:rPr>
              <a:t>: </a:t>
            </a:r>
            <a:r>
              <a:rPr lang="en-US" altLang="zh-TW" sz="2400">
                <a:latin typeface="Times New Roman" panose="02020603050405020304" charset="0"/>
              </a:rPr>
              <a:t>The Twin Towers</a:t>
            </a:r>
            <a:endParaRPr lang="en-US" altLang="zh-TW" sz="2400">
              <a:latin typeface="Times New Roman" panose="02020603050405020304" charset="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解題者：</a:t>
            </a:r>
            <a:r>
              <a:rPr lang="zh-CN" altLang="zh-TW" sz="2400">
                <a:solidFill>
                  <a:schemeClr val="tx1"/>
                </a:solidFill>
                <a:latin typeface="Times New Roman" panose="02020603050405020304" charset="0"/>
              </a:rPr>
              <a:t>許善捷</a:t>
            </a:r>
            <a:endParaRPr lang="zh-TW" altLang="en-US" sz="2400">
              <a:latin typeface="Times New Roman" panose="02020603050405020304" charset="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解題日期：</a:t>
            </a:r>
            <a:r>
              <a:rPr lang="zh-TW" altLang="en-US" sz="2400">
                <a:latin typeface="Times New Roman" panose="02020603050405020304" charset="0"/>
              </a:rPr>
              <a:t>20</a:t>
            </a:r>
            <a:r>
              <a:rPr lang="en-US" altLang="zh-TW" sz="2400">
                <a:latin typeface="Times New Roman" panose="02020603050405020304" charset="0"/>
              </a:rPr>
              <a:t>22</a:t>
            </a:r>
            <a:r>
              <a:rPr lang="zh-TW" altLang="en-US" sz="2400">
                <a:latin typeface="Times New Roman" panose="02020603050405020304" charset="0"/>
              </a:rPr>
              <a:t>年</a:t>
            </a:r>
            <a:r>
              <a:rPr lang="en-US" altLang="zh-TW" sz="2400">
                <a:latin typeface="Times New Roman" panose="02020603050405020304" charset="0"/>
              </a:rPr>
              <a:t>3</a:t>
            </a:r>
            <a:r>
              <a:rPr lang="zh-TW" altLang="en-US" sz="2400">
                <a:latin typeface="Times New Roman" panose="02020603050405020304" charset="0"/>
              </a:rPr>
              <a:t>月</a:t>
            </a:r>
            <a:r>
              <a:rPr lang="en-US" altLang="zh-TW" sz="2400">
                <a:latin typeface="Times New Roman" panose="02020603050405020304" charset="0"/>
              </a:rPr>
              <a:t>30</a:t>
            </a:r>
            <a:r>
              <a:rPr lang="zh-TW" altLang="en-US" sz="2400">
                <a:latin typeface="Times New Roman" panose="02020603050405020304" charset="0"/>
              </a:rPr>
              <a:t>日</a:t>
            </a:r>
            <a:endParaRPr lang="zh-TW" altLang="en-US" sz="2400">
              <a:latin typeface="Times New Roman" panose="02020603050405020304" charset="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題意：</a:t>
            </a:r>
            <a:r>
              <a:rPr sz="2400">
                <a:latin typeface="DFKai-SB" panose="03000509000000000000" pitchFamily="65" charset="-120"/>
                <a:ea typeface="DFKai-SB" panose="03000509000000000000" pitchFamily="65" charset="-120"/>
                <a:cs typeface="DFKai-SB" panose="03000509000000000000" pitchFamily="65" charset="-120"/>
              </a:rPr>
              <a:t>以前有兩座塔由多塊不同半徑的圓磚磊成。現在國王要這兩座</a:t>
            </a:r>
            <a:r>
              <a:rPr lang="zh-CN" sz="2400">
                <a:latin typeface="DFKai-SB" panose="03000509000000000000" pitchFamily="65" charset="-120"/>
                <a:ea typeface="DFKai-SB" panose="03000509000000000000" pitchFamily="65" charset="-120"/>
                <a:cs typeface="DFKai-SB" panose="03000509000000000000" pitchFamily="65" charset="-120"/>
              </a:rPr>
              <a:t>塔</a:t>
            </a:r>
            <a:r>
              <a:rPr sz="2400">
                <a:latin typeface="DFKai-SB" panose="03000509000000000000" pitchFamily="65" charset="-120"/>
                <a:ea typeface="DFKai-SB" panose="03000509000000000000" pitchFamily="65" charset="-120"/>
                <a:cs typeface="DFKai-SB" panose="03000509000000000000" pitchFamily="65" charset="-120"/>
              </a:rPr>
              <a:t>長得一模一樣，你可以自由抽出塔的任一圓磚塊，并要盡可能減少抽出的這個動作。求你完成國外給的任務后，塔還有多高？</a:t>
            </a:r>
            <a:r>
              <a:rPr lang="zh-TW" altLang="en-US" sz="2400">
                <a:latin typeface="DFKai-SB" panose="03000509000000000000" pitchFamily="65" charset="-120"/>
                <a:ea typeface="DFKai-SB" panose="03000509000000000000" pitchFamily="65" charset="-120"/>
                <a:cs typeface="DFKai-SB" panose="03000509000000000000" pitchFamily="65" charset="-120"/>
                <a:sym typeface="Wingdings" panose="05000000000000000000" pitchFamily="2" charset="2"/>
              </a:rPr>
              <a:t>？</a:t>
            </a:r>
            <a:endParaRPr lang="zh-TW" altLang="en-US" sz="2400">
              <a:latin typeface="DFKai-SB" panose="03000509000000000000" pitchFamily="65" charset="-120"/>
              <a:ea typeface="DFKai-SB" panose="03000509000000000000" pitchFamily="65" charset="-120"/>
              <a:cs typeface="DFKai-SB" panose="03000509000000000000" pitchFamily="65" charset="-12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題意範例：</a:t>
            </a:r>
            <a:r>
              <a:rPr lang="zh-TW" altLang="en-US" sz="2400">
                <a:solidFill>
                  <a:srgbClr val="3BA943"/>
                </a:solidFill>
                <a:latin typeface="Times New Roman" panose="02020603050405020304" charset="0"/>
              </a:rPr>
              <a:t>  </a:t>
            </a:r>
            <a:r>
              <a:rPr altLang="zh-TW" sz="2400">
                <a:latin typeface="Times New Roman" panose="02020603050405020304" charset="0"/>
                <a:cs typeface="Times New Roman" panose="02020603050405020304" charset="0"/>
              </a:rPr>
              <a:t>N M</a:t>
            </a:r>
            <a:endParaRPr altLang="zh-TW" sz="24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		  </a:t>
            </a:r>
            <a:r>
              <a:rPr altLang="zh-TW" sz="2400">
                <a:latin typeface="Times New Roman" panose="02020603050405020304" charset="0"/>
                <a:cs typeface="Times New Roman" panose="02020603050405020304" charset="0"/>
              </a:rPr>
              <a:t>A B C D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Z</a:t>
            </a:r>
            <a:r>
              <a:rPr altLang="zh-TW" sz="2400">
                <a:latin typeface="Times New Roman" panose="02020603050405020304" charset="0"/>
                <a:cs typeface="Times New Roman" panose="02020603050405020304" charset="0"/>
              </a:rPr>
              <a:t> F G</a:t>
            </a:r>
            <a:endParaRPr altLang="zh-TW" sz="21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100">
                <a:latin typeface="Times New Roman" panose="02020603050405020304" charset="0"/>
                <a:cs typeface="Times New Roman" panose="02020603050405020304" charset="0"/>
              </a:rPr>
              <a:t>	                </a:t>
            </a:r>
            <a:r>
              <a:rPr altLang="zh-TW" sz="2400">
                <a:latin typeface="Times New Roman" panose="02020603050405020304" charset="0"/>
                <a:cs typeface="Times New Roman" panose="02020603050405020304" charset="0"/>
              </a:rPr>
              <a:t>B C </a:t>
            </a: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Z</a:t>
            </a:r>
            <a:r>
              <a:rPr altLang="zh-TW" sz="2400">
                <a:latin typeface="Times New Roman" panose="02020603050405020304" charset="0"/>
                <a:cs typeface="Times New Roman" panose="02020603050405020304" charset="0"/>
              </a:rPr>
              <a:t> G A</a:t>
            </a:r>
            <a:endParaRPr altLang="zh-TW" sz="21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  <a:cs typeface="Times New Roman" panose="02020603050405020304" charset="0"/>
              </a:rPr>
              <a:t>		  </a:t>
            </a:r>
            <a:r>
              <a:rPr altLang="zh-TW" sz="2400">
                <a:latin typeface="Times New Roman" panose="02020603050405020304" charset="0"/>
                <a:cs typeface="Times New Roman" panose="02020603050405020304" charset="0"/>
              </a:rPr>
              <a:t>Number of Tiles : 4</a:t>
            </a:r>
            <a:endParaRPr altLang="zh-TW" sz="2400">
              <a:latin typeface="Times New Roman" panose="02020603050405020304" charset="0"/>
              <a:cs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解法：</a:t>
            </a:r>
            <a:r>
              <a:rPr lang="en-US" altLang="zh-TW" sz="2400">
                <a:solidFill>
                  <a:schemeClr val="tx1"/>
                </a:solidFill>
                <a:latin typeface="Times New Roman" panose="02020603050405020304" charset="0"/>
              </a:rPr>
              <a:t>def cms(str1,str2)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</a:rPr>
              <a:t>找出兩個字串的最長公共子序列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Longest Common Subsequence,LCS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</a:rPr>
              <a:t>在範例中可以看到子序列的排序沒有變化，是從左到右的，那我們就可以也從左到右地一個子元一個子元地進行掃描。兩個比較字串的掃描指針都從第一個自願開始掃描結果只會有兩種：</a:t>
            </a:r>
            <a:endParaRPr lang="zh-CN" altLang="en-US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	(1)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</a:rPr>
              <a:t>相等的話：那就記錄下來，兩個比較的字串的掃描指針都向前進一個子元。</a:t>
            </a:r>
            <a:endParaRPr lang="zh-CN" altLang="en-US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	(2)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</a:rPr>
              <a:t>不相等的話：那就去比較是第一字串的掃描指針向前一個子還</a:t>
            </a:r>
            <a:r>
              <a:rPr lang="zh-CN" altLang="en-US" sz="2400">
                <a:latin typeface="Times New Roman" panose="02020603050405020304" charset="0"/>
                <a:sym typeface="+mn-ea"/>
              </a:rPr>
              <a:t>是第二字串的掃描指針向前一個子元所產生的公共子序列較長。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>
              <a:solidFill>
                <a:srgbClr val="3BA943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>
              <a:latin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13935" y="1301115"/>
            <a:ext cx="1005840" cy="4603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p>
            <a:r>
              <a:rPr lang="en-US" altLang="zh-CN"/>
              <a:t>BCZG</a:t>
            </a:r>
            <a:endParaRPr lang="en-US" altLang="zh-CN"/>
          </a:p>
        </p:txBody>
      </p:sp>
      <p:cxnSp>
        <p:nvCxnSpPr>
          <p:cNvPr id="2" name="直接连接符 1"/>
          <p:cNvCxnSpPr/>
          <p:nvPr/>
        </p:nvCxnSpPr>
        <p:spPr>
          <a:xfrm flipH="1">
            <a:off x="2730500" y="142748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6" name="直接连接符 5"/>
          <p:cNvCxnSpPr/>
          <p:nvPr/>
        </p:nvCxnSpPr>
        <p:spPr>
          <a:xfrm flipH="1">
            <a:off x="3028950" y="142748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7" name="直接连接符 6"/>
          <p:cNvCxnSpPr/>
          <p:nvPr/>
        </p:nvCxnSpPr>
        <p:spPr>
          <a:xfrm flipH="1">
            <a:off x="3587750" y="142748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" name="直接连接符 7"/>
          <p:cNvCxnSpPr/>
          <p:nvPr/>
        </p:nvCxnSpPr>
        <p:spPr>
          <a:xfrm flipH="1">
            <a:off x="4140200" y="142748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" name="直接连接符 8"/>
          <p:cNvCxnSpPr/>
          <p:nvPr/>
        </p:nvCxnSpPr>
        <p:spPr>
          <a:xfrm flipH="1">
            <a:off x="2432050" y="181483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" name="直接连接符 9"/>
          <p:cNvCxnSpPr/>
          <p:nvPr/>
        </p:nvCxnSpPr>
        <p:spPr>
          <a:xfrm flipH="1">
            <a:off x="2730500" y="181483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" name="直接连接符 10"/>
          <p:cNvCxnSpPr/>
          <p:nvPr/>
        </p:nvCxnSpPr>
        <p:spPr>
          <a:xfrm flipH="1">
            <a:off x="2984500" y="181483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直接连接符 11"/>
          <p:cNvCxnSpPr/>
          <p:nvPr/>
        </p:nvCxnSpPr>
        <p:spPr>
          <a:xfrm flipH="1">
            <a:off x="3289300" y="181483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charset="0"/>
              <a:buChar char="n"/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  <a:sym typeface="+mn-ea"/>
              </a:rPr>
              <a:t>解法範例</a:t>
            </a: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：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(2)	  else if str1.end() == str2.end():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	    return cms(str1.pop(),str2.pop())+1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exp: 7 6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   A B C B C B A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   B D C A D A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>
              <a:solidFill>
                <a:srgbClr val="3BA943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>
              <a:latin typeface="Times New Roman" panose="02020603050405020304" charset="0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4368165" y="2915285"/>
          <a:ext cx="3023870" cy="25927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8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43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4356100" y="2907665"/>
            <a:ext cx="2592070" cy="21596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77055" y="2454910"/>
            <a:ext cx="3014980" cy="4603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p>
            <a:r>
              <a:rPr lang="en-US" altLang="zh-CN"/>
              <a:t>A   B  C   B  C   B   A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3913505" y="2980690"/>
            <a:ext cx="454660" cy="252666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p>
            <a:pPr>
              <a:lnSpc>
                <a:spcPct val="110000"/>
              </a:lnSpc>
            </a:pPr>
            <a:r>
              <a:rPr lang="en-US" altLang="zh-CN"/>
              <a:t>B   D     C A   D   A</a:t>
            </a:r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6948170" y="5067300"/>
            <a:ext cx="443865" cy="4502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2939415" y="303657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" name="直接连接符 8"/>
          <p:cNvCxnSpPr/>
          <p:nvPr/>
        </p:nvCxnSpPr>
        <p:spPr>
          <a:xfrm flipH="1">
            <a:off x="2649855" y="342900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" name="矩形 10"/>
          <p:cNvSpPr/>
          <p:nvPr/>
        </p:nvSpPr>
        <p:spPr>
          <a:xfrm>
            <a:off x="2915920" y="2708910"/>
            <a:ext cx="360045" cy="4324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579370" y="3036570"/>
            <a:ext cx="360045" cy="4324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5" grpId="0" animBg="1"/>
      <p:bldP spid="10" grpId="0" animBg="1"/>
      <p:bldP spid="12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charset="0"/>
              <a:buChar char="n"/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解</a:t>
            </a: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  <a:sym typeface="+mn-ea"/>
              </a:rPr>
              <a:t>法範例</a:t>
            </a: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：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(2)	 </a:t>
            </a:r>
            <a:r>
              <a:rPr lang="en-US" altLang="zh-CN" sz="2400">
                <a:latin typeface="Times New Roman" panose="02020603050405020304" charset="0"/>
                <a:sym typeface="+mn-ea"/>
              </a:rPr>
              <a:t>else: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latin typeface="Times New Roman" panose="02020603050405020304" charset="0"/>
                <a:sym typeface="+mn-ea"/>
              </a:rPr>
              <a:t>	    return max(cms(str1.pop(),str2),cms(str1,str2.pop))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exp: 7 6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   A B C B C B A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   B D C A D A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>
              <a:solidFill>
                <a:srgbClr val="3BA943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>
              <a:latin typeface="Times New Roman" panose="02020603050405020304" charset="0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4368165" y="2915285"/>
          <a:ext cx="3023870" cy="25927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8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43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4377055" y="2915285"/>
            <a:ext cx="2592070" cy="21596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77055" y="2454910"/>
            <a:ext cx="3014980" cy="4603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p>
            <a:r>
              <a:rPr lang="en-US" altLang="zh-CN"/>
              <a:t>A   B  C   B  C   B   A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3913505" y="2980690"/>
            <a:ext cx="454660" cy="252666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p>
            <a:pPr>
              <a:lnSpc>
                <a:spcPct val="110000"/>
              </a:lnSpc>
            </a:pPr>
            <a:r>
              <a:rPr lang="en-US" altLang="zh-CN"/>
              <a:t>B   D     C A   D   A</a:t>
            </a:r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6948170" y="5067300"/>
            <a:ext cx="443865" cy="4502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2939415" y="303657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" name="直接连接符 8"/>
          <p:cNvCxnSpPr/>
          <p:nvPr/>
        </p:nvCxnSpPr>
        <p:spPr>
          <a:xfrm flipH="1">
            <a:off x="2649855" y="3429000"/>
            <a:ext cx="2159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" name="矩形 10"/>
          <p:cNvSpPr/>
          <p:nvPr/>
        </p:nvSpPr>
        <p:spPr>
          <a:xfrm>
            <a:off x="2915920" y="2708910"/>
            <a:ext cx="360045" cy="4324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649855" y="3141345"/>
            <a:ext cx="360045" cy="4324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25260" y="4624705"/>
            <a:ext cx="443865" cy="4502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77055" y="2915285"/>
            <a:ext cx="2592070" cy="1747520"/>
          </a:xfrm>
          <a:prstGeom prst="rect">
            <a:avLst/>
          </a:prstGeom>
          <a:solidFill>
            <a:srgbClr val="BFC4D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356100" y="2922270"/>
            <a:ext cx="2169160" cy="2152650"/>
          </a:xfrm>
          <a:prstGeom prst="rect">
            <a:avLst/>
          </a:prstGeom>
          <a:solidFill>
            <a:srgbClr val="F2DDD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413000" y="3036570"/>
            <a:ext cx="452755" cy="4654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649855" y="2604135"/>
            <a:ext cx="360045" cy="4324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7" grpId="0" bldLvl="0" animBg="1"/>
      <p:bldP spid="13" grpId="0" bldLvl="0" animBg="1"/>
      <p:bldP spid="14" grpId="0" bldLvl="0" animBg="1"/>
      <p:bldP spid="13" grpId="1" bldLvl="0" animBg="1"/>
      <p:bldP spid="15" grpId="0" bldLvl="0" animBg="1"/>
      <p:bldP spid="15" grpId="1" bldLvl="0" animBg="1"/>
      <p:bldP spid="1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charset="0"/>
              <a:buChar char="n"/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  <a:sym typeface="+mn-ea"/>
              </a:rPr>
              <a:t>討論：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(2)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</a:rPr>
              <a:t>用未知算未知，重複計算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	  exp: 7 6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   A B C B C B A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   B D C A D A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>
              <a:solidFill>
                <a:srgbClr val="3BA943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>
              <a:latin typeface="Times New Roman" panose="02020603050405020304" charset="0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4368165" y="2915285"/>
          <a:ext cx="3023870" cy="2592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8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43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43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377055" y="2454910"/>
            <a:ext cx="3014980" cy="4603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p>
            <a:r>
              <a:rPr lang="en-US" altLang="zh-CN"/>
              <a:t>A   B  C   B  C   B   A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3913505" y="2980690"/>
            <a:ext cx="454660" cy="252666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p>
            <a:pPr>
              <a:lnSpc>
                <a:spcPct val="110000"/>
              </a:lnSpc>
            </a:pPr>
            <a:r>
              <a:rPr lang="en-US" altLang="zh-CN"/>
              <a:t>B   D     C A   B   A</a:t>
            </a:r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6948170" y="5067300"/>
            <a:ext cx="443865" cy="4502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25260" y="4624705"/>
            <a:ext cx="443865" cy="4502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24625" y="4218940"/>
            <a:ext cx="444500" cy="405130"/>
          </a:xfrm>
          <a:prstGeom prst="rect">
            <a:avLst/>
          </a:prstGeom>
          <a:solidFill>
            <a:srgbClr val="BFC4D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091555" y="4624705"/>
            <a:ext cx="433705" cy="450215"/>
          </a:xfrm>
          <a:prstGeom prst="rect">
            <a:avLst/>
          </a:prstGeom>
          <a:solidFill>
            <a:srgbClr val="F2DDD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 flipH="1" flipV="1">
            <a:off x="5914390" y="4848225"/>
            <a:ext cx="329565" cy="31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</p:spPr>
      </p:cxnSp>
      <p:cxnSp>
        <p:nvCxnSpPr>
          <p:cNvPr id="18" name="直接箭头连接符 17"/>
          <p:cNvCxnSpPr/>
          <p:nvPr/>
        </p:nvCxnSpPr>
        <p:spPr>
          <a:xfrm flipH="1" flipV="1">
            <a:off x="6371590" y="4420235"/>
            <a:ext cx="329565" cy="31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 w="med" len="med"/>
          </a:ln>
        </p:spPr>
      </p:cxnSp>
      <p:cxnSp>
        <p:nvCxnSpPr>
          <p:cNvPr id="20" name="直接箭头连接符 19"/>
          <p:cNvCxnSpPr/>
          <p:nvPr/>
        </p:nvCxnSpPr>
        <p:spPr>
          <a:xfrm flipV="1">
            <a:off x="6306185" y="4485005"/>
            <a:ext cx="5080" cy="3079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 w="med" len="med"/>
          </a:ln>
        </p:spPr>
      </p:cxnSp>
      <p:cxnSp>
        <p:nvCxnSpPr>
          <p:cNvPr id="22" name="直接箭头连接符 21"/>
          <p:cNvCxnSpPr/>
          <p:nvPr/>
        </p:nvCxnSpPr>
        <p:spPr>
          <a:xfrm flipV="1">
            <a:off x="6776720" y="4057650"/>
            <a:ext cx="5080" cy="3079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</p:spPr>
      </p:cxnSp>
      <p:sp>
        <p:nvSpPr>
          <p:cNvPr id="23" name="矩形 22"/>
          <p:cNvSpPr/>
          <p:nvPr/>
        </p:nvSpPr>
        <p:spPr>
          <a:xfrm>
            <a:off x="6083935" y="4218940"/>
            <a:ext cx="431800" cy="4057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charset="0"/>
              <a:buChar char="n"/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  <a:sym typeface="+mn-ea"/>
              </a:rPr>
              <a:t>討論：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latin typeface="Times New Roman" panose="02020603050405020304" charset="0"/>
                <a:sym typeface="+mn-ea"/>
              </a:rPr>
              <a:t> (1)if str1.len() ==0 or str2.len() == 0: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latin typeface="Times New Roman" panose="02020603050405020304" charset="0"/>
                <a:sym typeface="+mn-ea"/>
              </a:rPr>
              <a:t>	    return 0</a:t>
            </a:r>
            <a:endParaRPr lang="en-US" altLang="zh-CN" sz="2400">
              <a:latin typeface="Times New Roman" panose="02020603050405020304" charset="0"/>
              <a:sym typeface="+mn-ea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	exp: 7 6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   A B C B C B A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   B D C A D A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>
              <a:solidFill>
                <a:srgbClr val="3BA943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>
              <a:latin typeface="Times New Roman" panose="02020603050405020304" charset="0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3935730" y="2492375"/>
          <a:ext cx="3456305" cy="3024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18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43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43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377055" y="1989455"/>
            <a:ext cx="3014980" cy="4603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p>
            <a:r>
              <a:rPr lang="en-US" altLang="zh-CN"/>
              <a:t>A   B  C   B  C   B   A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3464560" y="2990850"/>
            <a:ext cx="454660" cy="252666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p>
            <a:pPr>
              <a:lnSpc>
                <a:spcPct val="110000"/>
              </a:lnSpc>
            </a:pPr>
            <a:r>
              <a:rPr lang="en-US" altLang="zh-CN"/>
              <a:t>B   D     C A   B   A</a:t>
            </a:r>
            <a:endParaRPr lang="en-US" altLang="zh-CN"/>
          </a:p>
        </p:txBody>
      </p:sp>
      <p:sp>
        <p:nvSpPr>
          <p:cNvPr id="6" name="矩形 5"/>
          <p:cNvSpPr/>
          <p:nvPr/>
        </p:nvSpPr>
        <p:spPr>
          <a:xfrm>
            <a:off x="3919220" y="2492375"/>
            <a:ext cx="3472180" cy="405765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36365" y="2492375"/>
            <a:ext cx="440055" cy="3024505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356100" y="2898140"/>
            <a:ext cx="431800" cy="4057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7900" y="2898140"/>
            <a:ext cx="431800" cy="4057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19700" y="2898140"/>
            <a:ext cx="431800" cy="4057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15735" y="2898140"/>
            <a:ext cx="431800" cy="4057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083935" y="3801745"/>
            <a:ext cx="431800" cy="4057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515735" y="3801745"/>
            <a:ext cx="431800" cy="4057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947535" y="5111115"/>
            <a:ext cx="431800" cy="4057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12" grpId="0" bldLvl="0" animBg="1"/>
      <p:bldP spid="15" grpId="0" bldLvl="0" animBg="1"/>
      <p:bldP spid="16" grpId="0" bldLvl="0" animBg="1"/>
      <p:bldP spid="19" grpId="0" bldLvl="0" animBg="1"/>
      <p:bldP spid="21" grpId="0" bldLvl="0" animBg="1"/>
      <p:bldP spid="24" grpId="0" bldLvl="0" animBg="1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PMingLiU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PMingLiU" panose="02020500000000000000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0</TotalTime>
  <Words>1237</Words>
  <Application>WPS 演示</Application>
  <PresentationFormat>如螢幕大小 (4:3)</PresentationFormat>
  <Paragraphs>200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Tahoma</vt:lpstr>
      <vt:lpstr>PMingLiU</vt:lpstr>
      <vt:lpstr>DFKai-SB</vt:lpstr>
      <vt:lpstr>Times New Roman</vt:lpstr>
      <vt:lpstr>Wingdings</vt:lpstr>
      <vt:lpstr>微软雅黑</vt:lpstr>
      <vt:lpstr>Arial Unicode MS</vt:lpstr>
      <vt:lpstr>Blends</vt:lpstr>
      <vt:lpstr>10066: The Twin Towers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上杰</cp:lastModifiedBy>
  <cp:revision>118</cp:revision>
  <dcterms:created xsi:type="dcterms:W3CDTF">2113-01-01T00:00:00Z</dcterms:created>
  <dcterms:modified xsi:type="dcterms:W3CDTF">2022-04-06T12:45:13Z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