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07" r:id="rId3"/>
    <p:sldId id="309" r:id="rId5"/>
    <p:sldId id="311" r:id="rId6"/>
    <p:sldId id="313" r:id="rId7"/>
    <p:sldId id="315" r:id="rId8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PMingLiU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PMingLiU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PMingLiU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PMingLiU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PMingLiU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PMingLiU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PMingLiU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PMingLiU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PMingLiU" panose="02020500000000000000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DD0"/>
    <a:srgbClr val="BFC4D7"/>
    <a:srgbClr val="95A3C6"/>
    <a:srgbClr val="F4C966"/>
    <a:srgbClr val="D39E90"/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105" d="100"/>
          <a:sy n="105" d="100"/>
        </p:scale>
        <p:origin x="1434" y="102"/>
      </p:cViewPr>
      <p:guideLst>
        <p:guide orient="horz" pos="2203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24" tIns="45912" rIns="91824" bIns="45912" numCol="1" anchor="t" anchorCtr="0" compatLnSpc="1"/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24" tIns="45912" rIns="91824" bIns="45912" numCol="1" anchor="t" anchorCtr="0" compatLnSpc="1"/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24" tIns="45912" rIns="91824" bIns="45912" numCol="1" anchor="t" anchorCtr="0" compatLnSpc="1"/>
          <a:lstStyle/>
          <a:p>
            <a:pPr lvl="0"/>
            <a:r>
              <a:rPr lang="zh-TW" altLang="en-US" noProof="0"/>
              <a:t>按一下以編輯母片</a:t>
            </a:r>
            <a:endParaRPr lang="zh-TW" altLang="en-US" noProof="0"/>
          </a:p>
          <a:p>
            <a:pPr lvl="1"/>
            <a:r>
              <a:rPr lang="zh-TW" altLang="en-US" noProof="0"/>
              <a:t>第二層</a:t>
            </a:r>
            <a:endParaRPr lang="zh-TW" altLang="en-US" noProof="0"/>
          </a:p>
          <a:p>
            <a:pPr lvl="2"/>
            <a:r>
              <a:rPr lang="zh-TW" altLang="en-US" noProof="0"/>
              <a:t>第三層</a:t>
            </a:r>
            <a:endParaRPr lang="zh-TW" altLang="en-US" noProof="0"/>
          </a:p>
          <a:p>
            <a:pPr lvl="3"/>
            <a:r>
              <a:rPr lang="zh-TW" altLang="en-US" noProof="0"/>
              <a:t>第四層</a:t>
            </a:r>
            <a:endParaRPr lang="zh-TW" altLang="en-US" noProof="0"/>
          </a:p>
          <a:p>
            <a:pPr lvl="4"/>
            <a:r>
              <a:rPr lang="zh-TW" altLang="en-US" noProof="0"/>
              <a:t>第五層</a:t>
            </a:r>
            <a:endParaRPr lang="zh-TW" altLang="en-US" noProof="0"/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24" tIns="45912" rIns="91824" bIns="45912" numCol="1" anchor="b" anchorCtr="0" compatLnSpc="1"/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24" tIns="45912" rIns="91824" bIns="45912" numCol="1" anchor="b" anchorCtr="0" compatLnSpc="1"/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charset="0"/>
        <a:ea typeface="PMingLiU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charset="0"/>
        <a:ea typeface="PMingLiU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charset="0"/>
        <a:ea typeface="PMingLiU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charset="0"/>
        <a:ea typeface="PMingLiU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charset="0"/>
        <a:ea typeface="PMingLiU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</a:fld>
            <a:endParaRPr lang="en-US" altLang="zh-TW" sz="1200"/>
          </a:p>
        </p:txBody>
      </p:sp>
      <p:sp>
        <p:nvSpPr>
          <p:cNvPr id="614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</p:spPr>
      </p:sp>
      <p:sp>
        <p:nvSpPr>
          <p:cNvPr id="614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</a:fld>
            <a:endParaRPr lang="en-US" altLang="zh-TW" sz="1200"/>
          </a:p>
        </p:txBody>
      </p:sp>
      <p:sp>
        <p:nvSpPr>
          <p:cNvPr id="717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</p:spPr>
      </p:sp>
      <p:sp>
        <p:nvSpPr>
          <p:cNvPr id="717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</a:fld>
            <a:endParaRPr lang="en-US" altLang="zh-TW" sz="1200"/>
          </a:p>
        </p:txBody>
      </p:sp>
      <p:sp>
        <p:nvSpPr>
          <p:cNvPr id="717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</p:spPr>
      </p:sp>
      <p:sp>
        <p:nvSpPr>
          <p:cNvPr id="717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</a:fld>
            <a:endParaRPr lang="en-US" altLang="zh-TW" sz="1200"/>
          </a:p>
        </p:txBody>
      </p:sp>
      <p:sp>
        <p:nvSpPr>
          <p:cNvPr id="717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</p:spPr>
      </p:sp>
      <p:sp>
        <p:nvSpPr>
          <p:cNvPr id="717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</a:fld>
            <a:endParaRPr lang="en-US" altLang="zh-TW" sz="1200"/>
          </a:p>
        </p:txBody>
      </p:sp>
      <p:sp>
        <p:nvSpPr>
          <p:cNvPr id="717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</p:spPr>
      </p:sp>
      <p:sp>
        <p:nvSpPr>
          <p:cNvPr id="717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/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/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/>
            <p:cNvGrpSpPr/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  <a:endParaRPr lang="zh-TW" alt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</a:fld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</a:fld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zh-TW" altLang="en-US"/>
              <a:t>按一下以編輯母片標題樣式</a:t>
            </a:r>
            <a:endParaRPr lang="zh-TW" altLang="en-US"/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TW" altLang="en-US"/>
              <a:t>按一下以編輯母片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zh-TW" altLang="en-US"/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</a:fld>
            <a:endParaRPr lang="en-US" altLang="zh-TW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DFKai-SB" panose="03000509000000000000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DFKai-SB" panose="03000509000000000000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DFKai-SB" panose="03000509000000000000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DFKai-SB" panose="03000509000000000000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DFKai-SB" panose="03000509000000000000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DFKai-SB" panose="03000509000000000000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DFKai-SB" panose="03000509000000000000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DFKai-SB" panose="03000509000000000000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>
                <a:latin typeface="Times New Roman" panose="02020603050405020304" charset="0"/>
              </a:rPr>
              <a:t>10136: </a:t>
            </a:r>
            <a:r>
              <a:rPr lang="en-US" altLang="zh-TW" b="1">
                <a:latin typeface="Times New Roman" panose="02020603050405020304" charset="0"/>
                <a:sym typeface="+mn-ea"/>
              </a:rPr>
              <a:t>Chocolate Chip Cookies</a:t>
            </a:r>
            <a:endParaRPr lang="en-US" altLang="zh-TW" b="1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>
                <a:solidFill>
                  <a:schemeClr val="hlink"/>
                </a:solidFill>
                <a:latin typeface="Times New Roman" panose="02020603050405020304" charset="0"/>
              </a:rPr>
              <a:t>★</a:t>
            </a:r>
            <a:r>
              <a:rPr lang="zh-TW" altLang="en-US" sz="2400">
                <a:solidFill>
                  <a:schemeClr val="hlink"/>
                </a:solidFill>
                <a:latin typeface="Times New Roman" panose="02020603050405020304" charset="0"/>
                <a:sym typeface="+mn-ea"/>
              </a:rPr>
              <a:t>★★</a:t>
            </a:r>
            <a:r>
              <a:rPr lang="zh-TW" altLang="en-US" sz="2400">
                <a:solidFill>
                  <a:schemeClr val="hlink"/>
                </a:solidFill>
                <a:latin typeface="Times New Roman" panose="02020603050405020304" charset="0"/>
              </a:rPr>
              <a:t>☆☆</a:t>
            </a:r>
            <a:endParaRPr lang="zh-TW" altLang="en-US" sz="2400">
              <a:solidFill>
                <a:schemeClr val="hlink"/>
              </a:solidFill>
              <a:latin typeface="Times New Roman" panose="02020603050405020304" charset="0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charset="0"/>
              </a:rPr>
              <a:t>題組：</a:t>
            </a:r>
            <a:r>
              <a:rPr lang="en-US" altLang="zh-TW" sz="2400">
                <a:latin typeface="Times New Roman" panose="02020603050405020304" charset="0"/>
                <a:ea typeface="PMingLiU" panose="02020500000000000000" pitchFamily="18" charset="-120"/>
              </a:rPr>
              <a:t>Problem Set Archive with Online Judge</a:t>
            </a:r>
            <a:endParaRPr lang="en-US" altLang="zh-TW" sz="2400">
              <a:latin typeface="Times New Roman" panose="02020603050405020304" charset="0"/>
              <a:ea typeface="PMingLiU" panose="02020500000000000000" pitchFamily="18" charset="-120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charset="0"/>
              </a:rPr>
              <a:t>題號：</a:t>
            </a:r>
            <a:r>
              <a:rPr lang="zh-TW" altLang="en-US" sz="2400">
                <a:latin typeface="Times New Roman" panose="02020603050405020304" charset="0"/>
              </a:rPr>
              <a:t>10</a:t>
            </a:r>
            <a:r>
              <a:rPr lang="en-US" altLang="zh-TW" sz="2400">
                <a:latin typeface="Times New Roman" panose="02020603050405020304" charset="0"/>
              </a:rPr>
              <a:t>136</a:t>
            </a:r>
            <a:r>
              <a:rPr lang="zh-TW" altLang="en-US" sz="2400">
                <a:latin typeface="Times New Roman" panose="02020603050405020304" charset="0"/>
              </a:rPr>
              <a:t>: </a:t>
            </a:r>
            <a:r>
              <a:rPr lang="en-US" altLang="zh-TW" sz="2400">
                <a:latin typeface="Times New Roman" panose="02020603050405020304" charset="0"/>
              </a:rPr>
              <a:t>Chocolate Chip Cookies</a:t>
            </a:r>
            <a:endParaRPr lang="en-US" altLang="zh-TW" sz="2400">
              <a:latin typeface="Times New Roman" panose="02020603050405020304" charset="0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charset="0"/>
              </a:rPr>
              <a:t>解題者：</a:t>
            </a:r>
            <a:r>
              <a:rPr lang="zh-CN" altLang="zh-TW" sz="2400">
                <a:solidFill>
                  <a:schemeClr val="tx1"/>
                </a:solidFill>
                <a:latin typeface="Times New Roman" panose="02020603050405020304" charset="0"/>
              </a:rPr>
              <a:t>許善捷</a:t>
            </a:r>
            <a:endParaRPr lang="zh-TW" altLang="en-US" sz="2400">
              <a:latin typeface="Times New Roman" panose="02020603050405020304" charset="0"/>
              <a:ea typeface="PMingLiU" panose="02020500000000000000" pitchFamily="18" charset="-120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charset="0"/>
              </a:rPr>
              <a:t>解題日期：</a:t>
            </a:r>
            <a:r>
              <a:rPr lang="zh-TW" altLang="en-US" sz="2400">
                <a:latin typeface="Times New Roman" panose="02020603050405020304" charset="0"/>
              </a:rPr>
              <a:t>20</a:t>
            </a:r>
            <a:r>
              <a:rPr lang="en-US" altLang="zh-TW" sz="2400">
                <a:latin typeface="Times New Roman" panose="02020603050405020304" charset="0"/>
              </a:rPr>
              <a:t>22</a:t>
            </a:r>
            <a:r>
              <a:rPr lang="zh-TW" altLang="en-US" sz="2400">
                <a:latin typeface="Times New Roman" panose="02020603050405020304" charset="0"/>
              </a:rPr>
              <a:t>年</a:t>
            </a:r>
            <a:r>
              <a:rPr lang="en-US" altLang="zh-TW" sz="2400">
                <a:latin typeface="Times New Roman" panose="02020603050405020304" charset="0"/>
              </a:rPr>
              <a:t>3</a:t>
            </a:r>
            <a:r>
              <a:rPr lang="zh-TW" altLang="en-US" sz="2400">
                <a:latin typeface="Times New Roman" panose="02020603050405020304" charset="0"/>
              </a:rPr>
              <a:t>月</a:t>
            </a:r>
            <a:r>
              <a:rPr lang="en-US" altLang="zh-TW" sz="2400">
                <a:latin typeface="Times New Roman" panose="02020603050405020304" charset="0"/>
              </a:rPr>
              <a:t>30</a:t>
            </a:r>
            <a:r>
              <a:rPr lang="zh-TW" altLang="en-US" sz="2400">
                <a:latin typeface="Times New Roman" panose="02020603050405020304" charset="0"/>
              </a:rPr>
              <a:t>日</a:t>
            </a:r>
            <a:endParaRPr lang="zh-TW" altLang="en-US" sz="2400">
              <a:latin typeface="Times New Roman" panose="02020603050405020304" charset="0"/>
              <a:ea typeface="PMingLiU" panose="02020500000000000000" pitchFamily="18" charset="-120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charset="0"/>
              </a:rPr>
              <a:t>題意：</a:t>
            </a:r>
            <a:r>
              <a:rPr sz="2400">
                <a:latin typeface="DFKai-SB" panose="03000509000000000000" pitchFamily="65" charset="-120"/>
                <a:ea typeface="DFKai-SB" panose="03000509000000000000" pitchFamily="65" charset="-120"/>
                <a:cs typeface="DFKai-SB" panose="03000509000000000000" pitchFamily="65" charset="-120"/>
              </a:rPr>
              <a:t>在一個地板上不小心散落著許多半徑2.5餅乾，幸運的是地上正好有一個半徑為25的圓盤，問該盤最多可能救了多少餅乾？（餅乾不需要完全在盤子裏）。</a:t>
            </a:r>
            <a:endParaRPr sz="2400">
              <a:latin typeface="DFKai-SB" panose="03000509000000000000" pitchFamily="65" charset="-120"/>
              <a:ea typeface="DFKai-SB" panose="03000509000000000000" pitchFamily="65" charset="-120"/>
              <a:cs typeface="DFKai-SB" panose="03000509000000000000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charset="0"/>
              </a:rPr>
              <a:t>題意範例：</a:t>
            </a:r>
            <a:r>
              <a:rPr lang="zh-TW" altLang="en-US" sz="2400">
                <a:solidFill>
                  <a:srgbClr val="3BA943"/>
                </a:solidFill>
                <a:latin typeface="Times New Roman" panose="02020603050405020304" charset="0"/>
              </a:rPr>
              <a:t>  </a:t>
            </a:r>
            <a:r>
              <a:rPr sz="2400">
                <a:latin typeface="Times New Roman" panose="02020603050405020304" charset="0"/>
              </a:rPr>
              <a:t>1                         </a:t>
            </a:r>
            <a:endParaRPr sz="2400"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>
                <a:latin typeface="Times New Roman" panose="02020603050405020304" charset="0"/>
              </a:rPr>
              <a:t>		  </a:t>
            </a:r>
            <a:r>
              <a:rPr sz="2400">
                <a:latin typeface="Times New Roman" panose="02020603050405020304" charset="0"/>
              </a:rPr>
              <a:t>4.0 4.0 </a:t>
            </a:r>
            <a:endParaRPr sz="2400"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>
                <a:latin typeface="Times New Roman" panose="02020603050405020304" charset="0"/>
              </a:rPr>
              <a:t>		  </a:t>
            </a:r>
            <a:r>
              <a:rPr sz="2400">
                <a:latin typeface="Times New Roman" panose="02020603050405020304" charset="0"/>
              </a:rPr>
              <a:t>4.0 5.0 </a:t>
            </a:r>
            <a:endParaRPr sz="2400"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>
                <a:latin typeface="Times New Roman" panose="02020603050405020304" charset="0"/>
              </a:rPr>
              <a:t>		  </a:t>
            </a:r>
            <a:r>
              <a:rPr sz="2400">
                <a:latin typeface="Times New Roman" panose="02020603050405020304" charset="0"/>
              </a:rPr>
              <a:t>5.0 6.0 </a:t>
            </a:r>
            <a:endParaRPr sz="2400"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>
                <a:latin typeface="Times New Roman" panose="02020603050405020304" charset="0"/>
              </a:rPr>
              <a:t>		  </a:t>
            </a:r>
            <a:r>
              <a:rPr sz="2400">
                <a:latin typeface="Times New Roman" panose="02020603050405020304" charset="0"/>
              </a:rPr>
              <a:t>1.0 20.0 </a:t>
            </a:r>
            <a:endParaRPr sz="2400"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>
                <a:latin typeface="Times New Roman" panose="02020603050405020304" charset="0"/>
              </a:rPr>
              <a:t>		  </a:t>
            </a:r>
            <a:r>
              <a:rPr sz="2400">
                <a:latin typeface="Times New Roman" panose="02020603050405020304" charset="0"/>
              </a:rPr>
              <a:t>1.0 21.0 </a:t>
            </a:r>
            <a:endParaRPr sz="2400"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>
                <a:latin typeface="Times New Roman" panose="02020603050405020304" charset="0"/>
              </a:rPr>
              <a:t>		  </a:t>
            </a:r>
            <a:r>
              <a:rPr sz="2400">
                <a:latin typeface="Times New Roman" panose="02020603050405020304" charset="0"/>
              </a:rPr>
              <a:t>1.0 22.0 </a:t>
            </a:r>
            <a:endParaRPr sz="2400"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>
                <a:latin typeface="Times New Roman" panose="02020603050405020304" charset="0"/>
              </a:rPr>
              <a:t>		  </a:t>
            </a:r>
            <a:r>
              <a:rPr sz="2400">
                <a:latin typeface="Times New Roman" panose="02020603050405020304" charset="0"/>
              </a:rPr>
              <a:t>1.0 25.0 </a:t>
            </a:r>
            <a:endParaRPr sz="2400"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>
                <a:latin typeface="Times New Roman" panose="02020603050405020304" charset="0"/>
              </a:rPr>
              <a:t>		  </a:t>
            </a:r>
            <a:r>
              <a:rPr sz="2400">
                <a:latin typeface="Times New Roman" panose="02020603050405020304" charset="0"/>
              </a:rPr>
              <a:t>1.0 26.0</a:t>
            </a:r>
            <a:endParaRPr lang="zh-TW" altLang="en-US" sz="2400">
              <a:latin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charset="0"/>
                <a:sym typeface="+mn-ea"/>
              </a:rPr>
              <a:t>解法：</a:t>
            </a:r>
            <a:endParaRPr lang="zh-TW" altLang="en-US" sz="2400" b="1">
              <a:solidFill>
                <a:srgbClr val="3BA943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>
                <a:solidFill>
                  <a:schemeClr val="tx1"/>
                </a:solidFill>
                <a:latin typeface="Times New Roman" panose="02020603050405020304" charset="0"/>
                <a:sym typeface="+mn-ea"/>
              </a:rPr>
              <a:t>概念-根據園方程(x^2-a^2)+(y^2-b^2)=r^2可知,只要得知圓上的兩點及其半徑，就可以解連立得圓心。</a:t>
            </a:r>
            <a:endParaRPr lang="zh-TW" altLang="en-US" sz="2400">
              <a:solidFill>
                <a:schemeClr val="tx1"/>
              </a:solidFill>
              <a:latin typeface="Times New Roman" panose="02020603050405020304" charset="0"/>
              <a:sym typeface="+mn-ea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CN" altLang="zh-TW" sz="2400">
                <a:solidFill>
                  <a:schemeClr val="tx1"/>
                </a:solidFill>
                <a:latin typeface="Times New Roman" panose="02020603050405020304" charset="0"/>
                <a:sym typeface="+mn-ea"/>
              </a:rPr>
              <a:t>假設有</a:t>
            </a:r>
            <a:r>
              <a:rPr lang="en-US" altLang="zh-CN" sz="2400">
                <a:solidFill>
                  <a:schemeClr val="tx1"/>
                </a:solidFill>
                <a:latin typeface="Times New Roman" panose="02020603050405020304" charset="0"/>
                <a:sym typeface="+mn-ea"/>
              </a:rPr>
              <a:t>100</a:t>
            </a:r>
            <a:r>
              <a:rPr lang="zh-CN" altLang="en-US" sz="2400">
                <a:solidFill>
                  <a:schemeClr val="tx1"/>
                </a:solidFill>
                <a:latin typeface="Times New Roman" panose="02020603050405020304" charset="0"/>
                <a:sym typeface="+mn-ea"/>
              </a:rPr>
              <a:t>個餅乾就至少有</a:t>
            </a:r>
            <a:r>
              <a:rPr lang="en-US" altLang="zh-CN" sz="2400">
                <a:solidFill>
                  <a:schemeClr val="tx1"/>
                </a:solidFill>
                <a:latin typeface="Times New Roman" panose="02020603050405020304" charset="0"/>
                <a:sym typeface="+mn-ea"/>
              </a:rPr>
              <a:t>100C2</a:t>
            </a:r>
            <a:r>
              <a:rPr lang="zh-CN" altLang="en-US" sz="2400">
                <a:solidFill>
                  <a:schemeClr val="tx1"/>
                </a:solidFill>
                <a:latin typeface="Times New Roman" panose="02020603050405020304" charset="0"/>
                <a:sym typeface="+mn-ea"/>
              </a:rPr>
              <a:t>個圓心。</a:t>
            </a:r>
            <a:endParaRPr lang="zh-TW" altLang="en-US" sz="2400">
              <a:solidFill>
                <a:schemeClr val="tx1"/>
              </a:solidFill>
              <a:latin typeface="Times New Roman" panose="02020603050405020304" charset="0"/>
              <a:sym typeface="+mn-ea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>
                <a:latin typeface="Times New Roman" panose="02020603050405020304" charset="0"/>
                <a:sym typeface="+mn-ea"/>
              </a:rPr>
              <a:t>第一步抽取任兩點計算（所有點的組合都要計算），然後得到圓心坐標。用該坐標與其他點做距離公式，若結果小於等於2.5即可説明該點在該圓上。僅需將覆蓋餅乾的圓其餅乾數記錄即得答案。</a:t>
            </a:r>
            <a:endParaRPr lang="zh-TW" altLang="en-US" sz="2400"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altLang="zh-TW" sz="2400">
              <a:latin typeface="Times New Roman" panose="02020603050405020304" charset="0"/>
              <a:cs typeface="Times New Roman" panose="0202060305040502030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charset="0"/>
                <a:sym typeface="+mn-ea"/>
              </a:rPr>
              <a:t>解法範例</a:t>
            </a:r>
            <a:r>
              <a:rPr lang="zh-TW" altLang="en-US" sz="2400" b="1">
                <a:solidFill>
                  <a:srgbClr val="3BA943"/>
                </a:solidFill>
                <a:latin typeface="Times New Roman" panose="02020603050405020304" charset="0"/>
              </a:rPr>
              <a:t>：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>
                <a:solidFill>
                  <a:schemeClr val="tx1"/>
                </a:solidFill>
                <a:latin typeface="Times New Roman" panose="02020603050405020304" charset="0"/>
              </a:rPr>
              <a:t>	</a:t>
            </a:r>
            <a:r>
              <a:rPr lang="zh-CN" altLang="en-US" sz="2400">
                <a:solidFill>
                  <a:schemeClr val="tx1"/>
                </a:solidFill>
                <a:latin typeface="Times New Roman" panose="02020603050405020304" charset="0"/>
              </a:rPr>
              <a:t>無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>
                <a:solidFill>
                  <a:schemeClr val="tx1"/>
                </a:solidFill>
                <a:latin typeface="Times New Roman" panose="02020603050405020304" charset="0"/>
              </a:rPr>
              <a:t>       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eaLnBrk="1" hangingPunct="1">
              <a:lnSpc>
                <a:spcPct val="90000"/>
              </a:lnSpc>
            </a:pPr>
            <a:endParaRPr lang="zh-TW" altLang="en-US" sz="2400" b="1">
              <a:solidFill>
                <a:srgbClr val="3BA943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>
              <a:latin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charset="0"/>
              <a:buChar char="n"/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charset="0"/>
                <a:sym typeface="+mn-ea"/>
              </a:rPr>
              <a:t>討論：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sz="2400">
                <a:solidFill>
                  <a:schemeClr val="tx1"/>
                </a:solidFill>
                <a:latin typeface="Times New Roman" panose="02020603050405020304" charset="0"/>
              </a:rPr>
              <a:t>這題的做法難度為1星，難與其圓心算法：</a:t>
            </a:r>
            <a:endParaRPr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sz="2400">
                <a:solidFill>
                  <a:schemeClr val="tx1"/>
                </a:solidFill>
                <a:latin typeface="Times New Roman" panose="02020603050405020304" charset="0"/>
              </a:rPr>
              <a:t>若r == sqrt((x1-x2)^2 + (y1-y2)^2)，説明其只有一個圓心解；</a:t>
            </a:r>
            <a:endParaRPr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sz="2400">
                <a:solidFill>
                  <a:schemeClr val="tx1"/>
                </a:solidFill>
                <a:latin typeface="Times New Roman" panose="02020603050405020304" charset="0"/>
              </a:rPr>
              <a:t>若r &gt; sqrt((x1-x2)^2 + (y1-y2)^2), 説明其有兩個圓心解；</a:t>
            </a:r>
            <a:endParaRPr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sz="2400">
                <a:solidFill>
                  <a:schemeClr val="tx1"/>
                </a:solidFill>
                <a:latin typeface="Times New Roman" panose="02020603050405020304" charset="0"/>
              </a:rPr>
              <a:t>若r &lt; sqrt((x1-x2)^2 + (y1-y2)^2)，説明其無解；</a:t>
            </a:r>
            <a:endParaRPr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sz="2400">
                <a:solidFill>
                  <a:schemeClr val="tx1"/>
                </a:solidFill>
                <a:latin typeface="Times New Roman" panose="02020603050405020304" charset="0"/>
              </a:rPr>
              <a:t>(1)-- (x1-a)^2 + (y1-b)^2 = R^2</a:t>
            </a:r>
            <a:endParaRPr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sz="2400">
                <a:solidFill>
                  <a:schemeClr val="tx1"/>
                </a:solidFill>
                <a:latin typeface="Times New Roman" panose="02020603050405020304" charset="0"/>
              </a:rPr>
              <a:t>(2)-- (x2-a)^2 + (y2-b)^2 = R^2</a:t>
            </a:r>
            <a:endParaRPr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sz="2400">
                <a:solidFill>
                  <a:schemeClr val="tx1"/>
                </a:solidFill>
                <a:latin typeface="Times New Roman" panose="02020603050405020304" charset="0"/>
              </a:rPr>
              <a:t>(3) = (1)-(2) = x1^2 - x2^2 + 2*(x2-x1)*a + y1^2 - y2^2 + 2*(y2-y1)*b = 0</a:t>
            </a:r>
            <a:endParaRPr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sz="2400">
                <a:solidFill>
                  <a:schemeClr val="tx1"/>
                </a:solidFill>
                <a:latin typeface="Times New Roman" panose="02020603050405020304" charset="0"/>
              </a:rPr>
              <a:t>由(3)/(x2-x1)，(4)-- a = (x2^2 - x1^2 + y2^2 - y1^2)/2/(x2-x1) - (y2-y1)/(x2-x1) * b</a:t>
            </a:r>
            <a:endParaRPr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sz="2400">
                <a:solidFill>
                  <a:schemeClr val="tx1"/>
                </a:solidFill>
                <a:latin typeface="Times New Roman" panose="02020603050405020304" charset="0"/>
              </a:rPr>
              <a:t>設(5)-- C1 = (x2^2 - x1^2 + y2^2 - y1^2)/2/(x2-x1)</a:t>
            </a:r>
            <a:endParaRPr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sz="2400">
                <a:solidFill>
                  <a:schemeClr val="tx1"/>
                </a:solidFill>
                <a:latin typeface="Times New Roman" panose="02020603050405020304" charset="0"/>
              </a:rPr>
              <a:t>設(6)-- C2 = (y2-y1)/(x2-x1)</a:t>
            </a:r>
            <a:endParaRPr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sz="2400">
                <a:solidFill>
                  <a:schemeClr val="tx1"/>
                </a:solidFill>
                <a:latin typeface="Times New Roman" panose="02020603050405020304" charset="0"/>
              </a:rPr>
              <a:t>得(4)-- a=C1-C2*b</a:t>
            </a:r>
            <a:endParaRPr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>
                <a:solidFill>
                  <a:schemeClr val="tx1"/>
                </a:solidFill>
                <a:latin typeface="Times New Roman" panose="02020603050405020304" charset="0"/>
              </a:rPr>
              <a:t>       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eaLnBrk="1" hangingPunct="1">
              <a:lnSpc>
                <a:spcPct val="90000"/>
              </a:lnSpc>
            </a:pPr>
            <a:endParaRPr lang="zh-TW" altLang="en-US" sz="2400" b="1">
              <a:solidFill>
                <a:srgbClr val="3BA943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>
              <a:latin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PMingLiU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charset="0"/>
              <a:buChar char="n"/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charset="0"/>
                <a:sym typeface="+mn-ea"/>
              </a:rPr>
              <a:t>討論：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sz="2400">
                <a:solidFill>
                  <a:schemeClr val="tx1"/>
                </a:solidFill>
                <a:latin typeface="Times New Roman" panose="02020603050405020304" charset="0"/>
              </a:rPr>
              <a:t>將(4)代回(1), 得(7)-- (C2^2+1)*b^2 + (2*x1*C1-2*C1*C2-2*y1)*b + x1^2-2*x1*C1+C1^2+y1^2-R^2 = 0</a:t>
            </a:r>
            <a:endParaRPr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sz="2400">
                <a:solidFill>
                  <a:schemeClr val="tx1"/>
                </a:solidFill>
                <a:latin typeface="Times New Roman" panose="02020603050405020304" charset="0"/>
              </a:rPr>
              <a:t>設(8)-- A=(C2^2+1)</a:t>
            </a:r>
            <a:endParaRPr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sz="2400">
                <a:solidFill>
                  <a:schemeClr val="tx1"/>
                </a:solidFill>
                <a:latin typeface="Times New Roman" panose="02020603050405020304" charset="0"/>
              </a:rPr>
              <a:t>設(9)-- B= (2*x1*C1-2*C1*C2-2*y1)</a:t>
            </a:r>
            <a:endParaRPr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sz="2400">
                <a:solidFill>
                  <a:schemeClr val="tx1"/>
                </a:solidFill>
                <a:latin typeface="Times New Roman" panose="02020603050405020304" charset="0"/>
              </a:rPr>
              <a:t>設(10)-- C= (x1^2-2*x1*C1+C1^2+y1^2-R^2)</a:t>
            </a:r>
            <a:endParaRPr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sz="2400">
                <a:solidFill>
                  <a:schemeClr val="tx1"/>
                </a:solidFill>
                <a:latin typeface="Times New Roman" panose="02020603050405020304" charset="0"/>
              </a:rPr>
              <a:t>得(7)-- A*b^2+B*b+C=0</a:t>
            </a:r>
            <a:endParaRPr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sz="2400">
                <a:solidFill>
                  <a:schemeClr val="tx1"/>
                </a:solidFill>
                <a:latin typeface="Times New Roman" panose="02020603050405020304" charset="0"/>
              </a:rPr>
              <a:t>解(7)代回(4)即可</a:t>
            </a:r>
            <a:endParaRPr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>
                <a:solidFill>
                  <a:schemeClr val="tx1"/>
                </a:solidFill>
                <a:latin typeface="Times New Roman" panose="02020603050405020304" charset="0"/>
              </a:rPr>
              <a:t>       </a:t>
            </a:r>
            <a:endParaRPr lang="en-US" altLang="zh-CN" sz="2400">
              <a:solidFill>
                <a:schemeClr val="tx1"/>
              </a:solidFill>
              <a:latin typeface="Times New Roman" panose="02020603050405020304" charset="0"/>
            </a:endParaRPr>
          </a:p>
          <a:p>
            <a:pPr eaLnBrk="1" hangingPunct="1">
              <a:lnSpc>
                <a:spcPct val="90000"/>
              </a:lnSpc>
            </a:pPr>
            <a:endParaRPr lang="zh-TW" altLang="en-US" sz="2400" b="1">
              <a:solidFill>
                <a:srgbClr val="3BA943"/>
              </a:solidFill>
              <a:latin typeface="Times New Roman" panose="0202060305040502030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>
              <a:latin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PMingLiU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PMingLiU" panose="02020500000000000000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0</TotalTime>
  <Words>1208</Words>
  <Application>WPS 演示</Application>
  <PresentationFormat>如螢幕大小 (4:3)</PresentationFormat>
  <Paragraphs>67</Paragraphs>
  <Slides>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宋体</vt:lpstr>
      <vt:lpstr>Wingdings</vt:lpstr>
      <vt:lpstr>Tahoma</vt:lpstr>
      <vt:lpstr>PMingLiU</vt:lpstr>
      <vt:lpstr>DFKai-SB</vt:lpstr>
      <vt:lpstr>Times New Roman</vt:lpstr>
      <vt:lpstr>Wingdings</vt:lpstr>
      <vt:lpstr>微软雅黑</vt:lpstr>
      <vt:lpstr>Arial Unicode MS</vt:lpstr>
      <vt:lpstr>Blends</vt:lpstr>
      <vt:lpstr>10066: The Twin Towers</vt:lpstr>
      <vt:lpstr>PowerPoint 演示文稿</vt:lpstr>
      <vt:lpstr>PowerPoint 演示文稿</vt:lpstr>
      <vt:lpstr>PowerPoint 演示文稿</vt:lpstr>
      <vt:lpstr>PowerPoint 演示文稿</vt:lpstr>
    </vt:vector>
  </TitlesOfParts>
  <Company>nsysu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上杰</cp:lastModifiedBy>
  <cp:revision>118</cp:revision>
  <dcterms:created xsi:type="dcterms:W3CDTF">2113-01-01T00:00:00Z</dcterms:created>
  <dcterms:modified xsi:type="dcterms:W3CDTF">2022-04-06T12:44:21Z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