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0"/>
  </p:notesMasterIdLst>
  <p:sldIdLst>
    <p:sldId id="307" r:id="rId2"/>
    <p:sldId id="309" r:id="rId3"/>
    <p:sldId id="311" r:id="rId4"/>
    <p:sldId id="314" r:id="rId5"/>
    <p:sldId id="313" r:id="rId6"/>
    <p:sldId id="319" r:id="rId7"/>
    <p:sldId id="320" r:id="rId8"/>
    <p:sldId id="312" r:id="rId9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329" autoAdjust="0"/>
    <p:restoredTop sz="92138" autoAdjust="0"/>
  </p:normalViewPr>
  <p:slideViewPr>
    <p:cSldViewPr>
      <p:cViewPr varScale="1">
        <p:scale>
          <a:sx n="58" d="100"/>
          <a:sy n="58" d="100"/>
        </p:scale>
        <p:origin x="1152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.xml"/><Relationship Id="rId3" Type="http://schemas.openxmlformats.org/officeDocument/2006/relationships/slide" Target="slides/slide3.xml"/><Relationship Id="rId7" Type="http://schemas.openxmlformats.org/officeDocument/2006/relationships/slide" Target="slides/slide7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5" Type="http://schemas.openxmlformats.org/officeDocument/2006/relationships/slide" Target="slides/slide5.xml"/><Relationship Id="rId4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3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24482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4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19571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5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81302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6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32330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7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87426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8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96116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2022/4/25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2022/4/25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2022/4/25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2022/4/25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2022/4/25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2022/4/25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2022/4/25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2022/4/25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2022/4/25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2022/4/25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2022/4/25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2022/4/25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10198: Counting</a:t>
            </a:r>
            <a:endParaRPr lang="en-US" altLang="zh-TW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★★★☆☆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en-US" altLang="zh-TW" sz="2400">
                <a:latin typeface="Times New Roman" panose="02020603050405020304" pitchFamily="18" charset="0"/>
              </a:rPr>
              <a:t>10198: </a:t>
            </a:r>
            <a:r>
              <a:rPr lang="en-US" altLang="zh-TW" sz="2400" dirty="0">
                <a:latin typeface="Times New Roman" panose="02020603050405020304" pitchFamily="18" charset="0"/>
              </a:rPr>
              <a:t>Counting</a:t>
            </a: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林峻緯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22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21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</a:rPr>
              <a:t>輸入一個數字 </a:t>
            </a:r>
            <a:r>
              <a:rPr lang="en-US" altLang="zh-TW" sz="2400" dirty="0">
                <a:latin typeface="Times New Roman" panose="02020603050405020304" pitchFamily="18" charset="0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</a:rPr>
              <a:t>，輸出共有幾個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</a:rPr>
              <a:t>4 </a:t>
            </a:r>
            <a:r>
              <a:rPr lang="zh-TW" altLang="en-US" sz="2400" dirty="0">
                <a:latin typeface="Times New Roman" panose="02020603050405020304" pitchFamily="18" charset="0"/>
              </a:rPr>
              <a:t>組成的數，每一位數相加等於 </a:t>
            </a:r>
            <a:r>
              <a:rPr lang="en-US" altLang="zh-TW" sz="2400" dirty="0">
                <a:latin typeface="Times New Roman" panose="02020603050405020304" pitchFamily="18" charset="0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</a:rPr>
              <a:t>，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 的值等於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 。例如 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</a:rPr>
              <a:t> 共有 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</a:rPr>
              <a:t> 種：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</a:rPr>
              <a:t>11</a:t>
            </a:r>
            <a:r>
              <a:rPr lang="zh-TW" altLang="en-US" sz="2400" dirty="0">
                <a:latin typeface="Times New Roman" panose="02020603050405020304" pitchFamily="18" charset="0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</a:rPr>
              <a:t>14</a:t>
            </a:r>
            <a:r>
              <a:rPr lang="zh-TW" altLang="en-US" sz="2400" dirty="0">
                <a:latin typeface="Times New Roman" panose="02020603050405020304" pitchFamily="18" charset="0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</a:rPr>
              <a:t>41</a:t>
            </a:r>
            <a:r>
              <a:rPr lang="zh-TW" altLang="en-US" sz="2400" dirty="0">
                <a:latin typeface="Times New Roman" panose="02020603050405020304" pitchFamily="18" charset="0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</a:rPr>
              <a:t>44</a:t>
            </a:r>
            <a:r>
              <a:rPr lang="zh-TW" altLang="en-US" sz="2400" dirty="0">
                <a:latin typeface="Times New Roman" panose="02020603050405020304" pitchFamily="18" charset="0"/>
              </a:rPr>
              <a:t>。</a:t>
            </a:r>
            <a:endParaRPr lang="en-US" altLang="zh-TW" sz="24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 </a:t>
            </a:r>
            <a:r>
              <a:rPr lang="en-US" altLang="zh-TW" sz="2400" dirty="0">
                <a:latin typeface="Times New Roman" panose="02020603050405020304" pitchFamily="18" charset="0"/>
              </a:rPr>
              <a:t>2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  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	  3    13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r>
              <a:rPr lang="zh-TW" altLang="en-US" sz="2400" dirty="0">
                <a:latin typeface="Times New Roman" panose="02020603050405020304" pitchFamily="18" charset="0"/>
              </a:rPr>
              <a:t>計算開頭分別是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的所有組合：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f(n) = f(n-1) + f(n-2) + f(n-3) + f(n-1)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     E.g.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en-US" altLang="zh-TW" sz="2400" dirty="0" err="1">
                <a:latin typeface="Times New Roman" panose="02020603050405020304" pitchFamily="18" charset="0"/>
              </a:rPr>
              <a:t>abcde</a:t>
            </a:r>
            <a:r>
              <a:rPr lang="en-US" altLang="zh-TW" sz="2400" dirty="0">
                <a:latin typeface="Times New Roman" panose="02020603050405020304" pitchFamily="18" charset="0"/>
              </a:rPr>
              <a:t>: a + b + c + d + e = n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     	1bcde: b + c + d + e = n-1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2bcde: b + c + d + e = n-2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3bcde: b + c + d + e = n-3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4bcde: b + c + d + e = n-1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答案可能有</a:t>
            </a:r>
            <a:r>
              <a:rPr lang="en-US" altLang="zh-TW" sz="2400" dirty="0">
                <a:latin typeface="Times New Roman" panose="02020603050405020304" pitchFamily="18" charset="0"/>
              </a:rPr>
              <a:t>100</a:t>
            </a:r>
            <a:r>
              <a:rPr lang="zh-TW" altLang="en-US" sz="2400" dirty="0">
                <a:latin typeface="Times New Roman" panose="02020603050405020304" pitchFamily="18" charset="0"/>
              </a:rPr>
              <a:t>多位數，用</a:t>
            </a:r>
            <a:r>
              <a:rPr lang="en-US" altLang="zh-TW" sz="2400" dirty="0">
                <a:latin typeface="Times New Roman" panose="02020603050405020304" pitchFamily="18" charset="0"/>
              </a:rPr>
              <a:t>vector</a:t>
            </a:r>
            <a:r>
              <a:rPr lang="zh-TW" altLang="en-US" sz="2400" dirty="0">
                <a:latin typeface="Times New Roman" panose="02020603050405020304" pitchFamily="18" charset="0"/>
              </a:rPr>
              <a:t>代表數字。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用一個</a:t>
            </a:r>
            <a:r>
              <a:rPr lang="en-US" altLang="zh-TW" sz="2400" dirty="0">
                <a:latin typeface="Times New Roman" panose="02020603050405020304" pitchFamily="18" charset="0"/>
              </a:rPr>
              <a:t>memo</a:t>
            </a:r>
            <a:r>
              <a:rPr lang="zh-TW" altLang="en-US" sz="2400" dirty="0">
                <a:latin typeface="Times New Roman" panose="02020603050405020304" pitchFamily="18" charset="0"/>
              </a:rPr>
              <a:t>記錄所有算過的答案</a:t>
            </a:r>
            <a:r>
              <a:rPr lang="zh-TW" altLang="en-US" sz="2800" dirty="0">
                <a:latin typeface="Times New Roman" panose="02020603050405020304" pitchFamily="18" charset="0"/>
              </a:rPr>
              <a:t>。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3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zh-TW" altLang="en-US" sz="2400" kern="1200" dirty="0">
                <a:latin typeface="Times New Roman" panose="02020603050405020304" pitchFamily="18" charset="0"/>
              </a:rPr>
              <a:t>輸入</a:t>
            </a:r>
            <a:r>
              <a:rPr lang="en-US" altLang="zh-TW" sz="2400" kern="1200" dirty="0">
                <a:latin typeface="Times New Roman" panose="02020603050405020304" pitchFamily="18" charset="0"/>
              </a:rPr>
              <a:t>3,</a:t>
            </a:r>
            <a:r>
              <a:rPr lang="zh-TW" altLang="en-US" sz="2400" kern="1200" dirty="0">
                <a:latin typeface="Times New Roman" panose="02020603050405020304" pitchFamily="18" charset="0"/>
              </a:rPr>
              <a:t> </a:t>
            </a:r>
            <a:r>
              <a:rPr lang="en-US" altLang="zh-TW" sz="2400" kern="1200" dirty="0">
                <a:latin typeface="Times New Roman" panose="02020603050405020304" pitchFamily="18" charset="0"/>
              </a:rPr>
              <a:t>4</a:t>
            </a:r>
            <a:endParaRPr lang="zh-TW" altLang="en-US" sz="2400" kern="12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BC689A4E-C1C2-482E-9E26-53E626D05531}"/>
              </a:ext>
            </a:extLst>
          </p:cNvPr>
          <p:cNvSpPr txBox="1"/>
          <p:nvPr/>
        </p:nvSpPr>
        <p:spPr>
          <a:xfrm>
            <a:off x="4057275" y="980728"/>
            <a:ext cx="952505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</a:pPr>
            <a:r>
              <a:rPr lang="en-US" altLang="zh-TW" dirty="0">
                <a:latin typeface="Times New Roman" panose="02020603050405020304" pitchFamily="18" charset="0"/>
                <a:ea typeface="+mn-ea"/>
              </a:rPr>
              <a:t>memo</a:t>
            </a:r>
            <a:endParaRPr lang="zh-TW" altLang="en-US" dirty="0">
              <a:latin typeface="Times New Roman" panose="02020603050405020304" pitchFamily="18" charset="0"/>
              <a:ea typeface="+mn-ea"/>
            </a:endParaRPr>
          </a:p>
        </p:txBody>
      </p:sp>
      <p:graphicFrame>
        <p:nvGraphicFramePr>
          <p:cNvPr id="2" name="表格 2">
            <a:extLst>
              <a:ext uri="{FF2B5EF4-FFF2-40B4-BE49-F238E27FC236}">
                <a16:creationId xmlns:a16="http://schemas.microsoft.com/office/drawing/2014/main" id="{B7D90ACD-EF6A-4566-8C2C-4BC21B5D5A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3442964"/>
              </p:ext>
            </p:extLst>
          </p:nvPr>
        </p:nvGraphicFramePr>
        <p:xfrm>
          <a:off x="1485527" y="1369916"/>
          <a:ext cx="6095999" cy="8412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0857">
                  <a:extLst>
                    <a:ext uri="{9D8B030D-6E8A-4147-A177-3AD203B41FA5}">
                      <a16:colId xmlns:a16="http://schemas.microsoft.com/office/drawing/2014/main" val="1802556842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163010659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673598260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698751016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471697894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3812471504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18445786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0" algn="ctr" rtl="0" eaLnBrk="1" fontAlgn="base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1" lang="en-US" altLang="zh-TW" sz="2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&lt; 0</a:t>
                      </a:r>
                      <a:endParaRPr kumimoji="1" lang="zh-TW" altLang="en-US" sz="2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rtl="0" eaLnBrk="1" fontAlgn="base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1" lang="en-US" altLang="zh-TW" sz="2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  <a:endParaRPr kumimoji="1" lang="zh-TW" altLang="en-US" sz="2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rtl="0" eaLnBrk="1" fontAlgn="base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1" lang="en-US" altLang="zh-TW" sz="2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</a:t>
                      </a:r>
                      <a:endParaRPr kumimoji="1" lang="zh-TW" altLang="en-US" sz="2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rtl="0" eaLnBrk="1" fontAlgn="base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1" lang="en-US" altLang="zh-TW" sz="2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</a:t>
                      </a:r>
                      <a:endParaRPr kumimoji="1" lang="zh-TW" altLang="en-US" sz="2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rtl="0" eaLnBrk="1" fontAlgn="base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1" lang="en-US" altLang="zh-TW" sz="2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</a:t>
                      </a:r>
                      <a:endParaRPr kumimoji="1" lang="zh-TW" altLang="en-US" sz="2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rtl="0" eaLnBrk="1" fontAlgn="base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1" lang="en-US" altLang="zh-TW" sz="2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</a:t>
                      </a:r>
                      <a:endParaRPr kumimoji="1" lang="zh-TW" altLang="en-US" sz="2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rtl="0" eaLnBrk="1" fontAlgn="base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1" lang="en-US" altLang="zh-TW" sz="2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endParaRPr kumimoji="1" lang="zh-TW" altLang="en-US" sz="2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0937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 rtl="0" eaLnBrk="1" fontAlgn="base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1" lang="en-US" altLang="zh-TW" sz="2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  <a:endParaRPr kumimoji="1" lang="zh-TW" altLang="en-US" sz="2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rtl="0" eaLnBrk="1" fontAlgn="base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1" lang="en-US" altLang="zh-TW" sz="2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</a:t>
                      </a:r>
                      <a:endParaRPr kumimoji="1" lang="zh-TW" altLang="en-US" sz="2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rtl="0" eaLnBrk="1" fontAlgn="base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1" lang="en-US" altLang="zh-TW" sz="2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</a:t>
                      </a:r>
                      <a:endParaRPr kumimoji="1" lang="zh-TW" altLang="en-US" sz="2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rtl="0" eaLnBrk="1" fontAlgn="base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endParaRPr kumimoji="1" lang="zh-TW" altLang="en-US" sz="2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rtl="0" eaLnBrk="1" fontAlgn="base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endParaRPr kumimoji="1" lang="zh-TW" altLang="en-US" sz="2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rtl="0" eaLnBrk="1" fontAlgn="base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endParaRPr kumimoji="1" lang="zh-TW" altLang="en-US" sz="2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rtl="0" eaLnBrk="1" fontAlgn="base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endParaRPr kumimoji="1" lang="zh-TW" altLang="en-US" sz="2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17164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3703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4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zh-TW" altLang="en-US" sz="2400" kern="1200" dirty="0">
                <a:latin typeface="Times New Roman" panose="02020603050405020304" pitchFamily="18" charset="0"/>
              </a:rPr>
              <a:t>輸入</a:t>
            </a:r>
            <a:r>
              <a:rPr lang="en-US" altLang="zh-TW" sz="2400" kern="1200" dirty="0">
                <a:latin typeface="Times New Roman" panose="02020603050405020304" pitchFamily="18" charset="0"/>
              </a:rPr>
              <a:t>3,</a:t>
            </a:r>
            <a:r>
              <a:rPr lang="zh-TW" altLang="en-US" sz="2400" kern="1200" dirty="0">
                <a:latin typeface="Times New Roman" panose="02020603050405020304" pitchFamily="18" charset="0"/>
              </a:rPr>
              <a:t> </a:t>
            </a:r>
            <a:r>
              <a:rPr lang="en-US" altLang="zh-TW" sz="2400" kern="1200" dirty="0">
                <a:latin typeface="Times New Roman" panose="02020603050405020304" pitchFamily="18" charset="0"/>
              </a:rPr>
              <a:t>4</a:t>
            </a:r>
            <a:endParaRPr lang="zh-TW" altLang="en-US" sz="2400" kern="12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f(3) = f(2) + f(1) + f(0) + f(2)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BC689A4E-C1C2-482E-9E26-53E626D05531}"/>
              </a:ext>
            </a:extLst>
          </p:cNvPr>
          <p:cNvSpPr txBox="1"/>
          <p:nvPr/>
        </p:nvSpPr>
        <p:spPr>
          <a:xfrm>
            <a:off x="4057275" y="980728"/>
            <a:ext cx="952505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</a:pPr>
            <a:r>
              <a:rPr lang="en-US" altLang="zh-TW" dirty="0">
                <a:latin typeface="Times New Roman" panose="02020603050405020304" pitchFamily="18" charset="0"/>
                <a:ea typeface="+mn-ea"/>
              </a:rPr>
              <a:t>memo</a:t>
            </a:r>
            <a:endParaRPr lang="zh-TW" altLang="en-US" dirty="0">
              <a:latin typeface="Times New Roman" panose="02020603050405020304" pitchFamily="18" charset="0"/>
              <a:ea typeface="+mn-ea"/>
            </a:endParaRPr>
          </a:p>
        </p:txBody>
      </p:sp>
      <p:graphicFrame>
        <p:nvGraphicFramePr>
          <p:cNvPr id="2" name="表格 2">
            <a:extLst>
              <a:ext uri="{FF2B5EF4-FFF2-40B4-BE49-F238E27FC236}">
                <a16:creationId xmlns:a16="http://schemas.microsoft.com/office/drawing/2014/main" id="{B7D90ACD-EF6A-4566-8C2C-4BC21B5D5A10}"/>
              </a:ext>
            </a:extLst>
          </p:cNvPr>
          <p:cNvGraphicFramePr>
            <a:graphicFrameLocks noGrp="1"/>
          </p:cNvGraphicFramePr>
          <p:nvPr/>
        </p:nvGraphicFramePr>
        <p:xfrm>
          <a:off x="1485527" y="1369916"/>
          <a:ext cx="6095999" cy="8412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0857">
                  <a:extLst>
                    <a:ext uri="{9D8B030D-6E8A-4147-A177-3AD203B41FA5}">
                      <a16:colId xmlns:a16="http://schemas.microsoft.com/office/drawing/2014/main" val="1802556842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163010659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673598260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698751016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471697894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3812471504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18445786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0" algn="ctr" rtl="0" eaLnBrk="1" fontAlgn="base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1" lang="en-US" altLang="zh-TW" sz="2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&lt; 0</a:t>
                      </a:r>
                      <a:endParaRPr kumimoji="1" lang="zh-TW" altLang="en-US" sz="2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rtl="0" eaLnBrk="1" fontAlgn="base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1" lang="en-US" altLang="zh-TW" sz="2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  <a:endParaRPr kumimoji="1" lang="zh-TW" altLang="en-US" sz="2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rtl="0" eaLnBrk="1" fontAlgn="base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1" lang="en-US" altLang="zh-TW" sz="2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</a:t>
                      </a:r>
                      <a:endParaRPr kumimoji="1" lang="zh-TW" altLang="en-US" sz="2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rtl="0" eaLnBrk="1" fontAlgn="base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1" lang="en-US" altLang="zh-TW" sz="2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</a:t>
                      </a:r>
                      <a:endParaRPr kumimoji="1" lang="zh-TW" altLang="en-US" sz="2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rtl="0" eaLnBrk="1" fontAlgn="base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1" lang="en-US" altLang="zh-TW" sz="2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</a:t>
                      </a:r>
                      <a:endParaRPr kumimoji="1" lang="zh-TW" altLang="en-US" sz="2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rtl="0" eaLnBrk="1" fontAlgn="base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1" lang="en-US" altLang="zh-TW" sz="2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</a:t>
                      </a:r>
                      <a:endParaRPr kumimoji="1" lang="zh-TW" altLang="en-US" sz="2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rtl="0" eaLnBrk="1" fontAlgn="base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1" lang="en-US" altLang="zh-TW" sz="2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endParaRPr kumimoji="1" lang="zh-TW" altLang="en-US" sz="2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0937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 rtl="0" eaLnBrk="1" fontAlgn="base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1" lang="en-US" altLang="zh-TW" sz="2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  <a:endParaRPr kumimoji="1" lang="zh-TW" altLang="en-US" sz="2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rtl="0" eaLnBrk="1" fontAlgn="base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1" lang="en-US" altLang="zh-TW" sz="2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</a:t>
                      </a:r>
                      <a:endParaRPr kumimoji="1" lang="zh-TW" altLang="en-US" sz="2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rtl="0" eaLnBrk="1" fontAlgn="base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1" lang="en-US" altLang="zh-TW" sz="2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</a:t>
                      </a:r>
                      <a:endParaRPr kumimoji="1" lang="zh-TW" altLang="en-US" sz="2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rtl="0" eaLnBrk="1" fontAlgn="base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endParaRPr kumimoji="1" lang="zh-TW" altLang="en-US" sz="2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rtl="0" eaLnBrk="1" fontAlgn="base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endParaRPr kumimoji="1" lang="zh-TW" altLang="en-US" sz="2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rtl="0" eaLnBrk="1" fontAlgn="base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endParaRPr kumimoji="1" lang="zh-TW" altLang="en-US" sz="2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rtl="0" eaLnBrk="1" fontAlgn="base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endParaRPr kumimoji="1" lang="zh-TW" altLang="en-US" sz="2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17164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8107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5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zh-TW" altLang="en-US" sz="2400" kern="1200" dirty="0">
                <a:latin typeface="Times New Roman" panose="02020603050405020304" pitchFamily="18" charset="0"/>
              </a:rPr>
              <a:t>輸入</a:t>
            </a:r>
            <a:r>
              <a:rPr lang="en-US" altLang="zh-TW" sz="2400" kern="1200" dirty="0">
                <a:latin typeface="Times New Roman" panose="02020603050405020304" pitchFamily="18" charset="0"/>
              </a:rPr>
              <a:t>3,</a:t>
            </a:r>
            <a:r>
              <a:rPr lang="zh-TW" altLang="en-US" sz="2400" kern="1200" dirty="0">
                <a:latin typeface="Times New Roman" panose="02020603050405020304" pitchFamily="18" charset="0"/>
              </a:rPr>
              <a:t> </a:t>
            </a:r>
            <a:r>
              <a:rPr lang="en-US" altLang="zh-TW" sz="2400" kern="1200" dirty="0">
                <a:latin typeface="Times New Roman" panose="02020603050405020304" pitchFamily="18" charset="0"/>
              </a:rPr>
              <a:t>4</a:t>
            </a:r>
            <a:endParaRPr lang="zh-TW" altLang="en-US" sz="2400" kern="12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f(2) = f(1) + f(0) + f(-1) + f(1) = 5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BC689A4E-C1C2-482E-9E26-53E626D05531}"/>
              </a:ext>
            </a:extLst>
          </p:cNvPr>
          <p:cNvSpPr txBox="1"/>
          <p:nvPr/>
        </p:nvSpPr>
        <p:spPr>
          <a:xfrm>
            <a:off x="4057275" y="980728"/>
            <a:ext cx="952505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</a:pPr>
            <a:r>
              <a:rPr lang="en-US" altLang="zh-TW" dirty="0">
                <a:latin typeface="Times New Roman" panose="02020603050405020304" pitchFamily="18" charset="0"/>
                <a:ea typeface="+mn-ea"/>
              </a:rPr>
              <a:t>memo</a:t>
            </a:r>
            <a:endParaRPr lang="zh-TW" altLang="en-US" dirty="0">
              <a:latin typeface="Times New Roman" panose="02020603050405020304" pitchFamily="18" charset="0"/>
              <a:ea typeface="+mn-ea"/>
            </a:endParaRPr>
          </a:p>
        </p:txBody>
      </p:sp>
      <p:graphicFrame>
        <p:nvGraphicFramePr>
          <p:cNvPr id="2" name="表格 2">
            <a:extLst>
              <a:ext uri="{FF2B5EF4-FFF2-40B4-BE49-F238E27FC236}">
                <a16:creationId xmlns:a16="http://schemas.microsoft.com/office/drawing/2014/main" id="{B7D90ACD-EF6A-4566-8C2C-4BC21B5D5A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6257723"/>
              </p:ext>
            </p:extLst>
          </p:nvPr>
        </p:nvGraphicFramePr>
        <p:xfrm>
          <a:off x="1485527" y="1369916"/>
          <a:ext cx="6095999" cy="8412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0857">
                  <a:extLst>
                    <a:ext uri="{9D8B030D-6E8A-4147-A177-3AD203B41FA5}">
                      <a16:colId xmlns:a16="http://schemas.microsoft.com/office/drawing/2014/main" val="1802556842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163010659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673598260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698751016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471697894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3812471504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18445786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0" algn="ctr" rtl="0" eaLnBrk="1" fontAlgn="base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1" lang="en-US" altLang="zh-TW" sz="2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&lt; 0</a:t>
                      </a:r>
                      <a:endParaRPr kumimoji="1" lang="zh-TW" altLang="en-US" sz="2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rtl="0" eaLnBrk="1" fontAlgn="base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1" lang="en-US" altLang="zh-TW" sz="2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  <a:endParaRPr kumimoji="1" lang="zh-TW" altLang="en-US" sz="2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rtl="0" eaLnBrk="1" fontAlgn="base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1" lang="en-US" altLang="zh-TW" sz="2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</a:t>
                      </a:r>
                      <a:endParaRPr kumimoji="1" lang="zh-TW" altLang="en-US" sz="2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rtl="0" eaLnBrk="1" fontAlgn="base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1" lang="en-US" altLang="zh-TW" sz="2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</a:t>
                      </a:r>
                      <a:endParaRPr kumimoji="1" lang="zh-TW" altLang="en-US" sz="2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rtl="0" eaLnBrk="1" fontAlgn="base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1" lang="en-US" altLang="zh-TW" sz="2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</a:t>
                      </a:r>
                      <a:endParaRPr kumimoji="1" lang="zh-TW" altLang="en-US" sz="2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rtl="0" eaLnBrk="1" fontAlgn="base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1" lang="en-US" altLang="zh-TW" sz="2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</a:t>
                      </a:r>
                      <a:endParaRPr kumimoji="1" lang="zh-TW" altLang="en-US" sz="2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rtl="0" eaLnBrk="1" fontAlgn="base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1" lang="en-US" altLang="zh-TW" sz="2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endParaRPr kumimoji="1" lang="zh-TW" altLang="en-US" sz="2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0937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 rtl="0" eaLnBrk="1" fontAlgn="base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1" lang="en-US" altLang="zh-TW" sz="2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  <a:endParaRPr kumimoji="1" lang="zh-TW" altLang="en-US" sz="2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rtl="0" eaLnBrk="1" fontAlgn="base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1" lang="en-US" altLang="zh-TW" sz="2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</a:t>
                      </a:r>
                      <a:endParaRPr kumimoji="1" lang="zh-TW" altLang="en-US" sz="2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rtl="0" eaLnBrk="1" fontAlgn="base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1" lang="en-US" altLang="zh-TW" sz="2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</a:t>
                      </a:r>
                      <a:endParaRPr kumimoji="1" lang="zh-TW" altLang="en-US" sz="2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rtl="0" eaLnBrk="1" fontAlgn="base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1" lang="en-US" altLang="zh-TW" sz="2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endParaRPr kumimoji="1" lang="zh-TW" altLang="en-US" sz="2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rtl="0" eaLnBrk="1" fontAlgn="base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endParaRPr kumimoji="1" lang="zh-TW" altLang="en-US" sz="2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rtl="0" eaLnBrk="1" fontAlgn="base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endParaRPr kumimoji="1" lang="zh-TW" altLang="en-US" sz="2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rtl="0" eaLnBrk="1" fontAlgn="base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endParaRPr kumimoji="1" lang="zh-TW" altLang="en-US" sz="2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17164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55675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6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zh-TW" altLang="en-US" sz="2400" kern="1200" dirty="0">
                <a:latin typeface="Times New Roman" panose="02020603050405020304" pitchFamily="18" charset="0"/>
              </a:rPr>
              <a:t>輸入</a:t>
            </a:r>
            <a:r>
              <a:rPr lang="en-US" altLang="zh-TW" sz="2400" kern="1200" dirty="0">
                <a:latin typeface="Times New Roman" panose="02020603050405020304" pitchFamily="18" charset="0"/>
              </a:rPr>
              <a:t>3,</a:t>
            </a:r>
            <a:r>
              <a:rPr lang="zh-TW" altLang="en-US" sz="2400" kern="1200" dirty="0">
                <a:latin typeface="Times New Roman" panose="02020603050405020304" pitchFamily="18" charset="0"/>
              </a:rPr>
              <a:t> </a:t>
            </a:r>
            <a:r>
              <a:rPr lang="en-US" altLang="zh-TW" sz="2400" kern="1200" dirty="0">
                <a:latin typeface="Times New Roman" panose="02020603050405020304" pitchFamily="18" charset="0"/>
              </a:rPr>
              <a:t>4</a:t>
            </a:r>
            <a:endParaRPr lang="zh-TW" altLang="en-US" sz="2400" kern="12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f(2) = f(1) + f(0) + f(-1) + f(1) = 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f(3) = f(2) + f(1) + f(0) + f(2) = 13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輸出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13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BC689A4E-C1C2-482E-9E26-53E626D05531}"/>
              </a:ext>
            </a:extLst>
          </p:cNvPr>
          <p:cNvSpPr txBox="1"/>
          <p:nvPr/>
        </p:nvSpPr>
        <p:spPr>
          <a:xfrm>
            <a:off x="4057275" y="980728"/>
            <a:ext cx="952505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</a:pPr>
            <a:r>
              <a:rPr lang="en-US" altLang="zh-TW" dirty="0">
                <a:latin typeface="Times New Roman" panose="02020603050405020304" pitchFamily="18" charset="0"/>
                <a:ea typeface="+mn-ea"/>
              </a:rPr>
              <a:t>memo</a:t>
            </a:r>
            <a:endParaRPr lang="zh-TW" altLang="en-US" dirty="0">
              <a:latin typeface="Times New Roman" panose="02020603050405020304" pitchFamily="18" charset="0"/>
              <a:ea typeface="+mn-ea"/>
            </a:endParaRPr>
          </a:p>
        </p:txBody>
      </p:sp>
      <p:graphicFrame>
        <p:nvGraphicFramePr>
          <p:cNvPr id="2" name="表格 2">
            <a:extLst>
              <a:ext uri="{FF2B5EF4-FFF2-40B4-BE49-F238E27FC236}">
                <a16:creationId xmlns:a16="http://schemas.microsoft.com/office/drawing/2014/main" id="{B7D90ACD-EF6A-4566-8C2C-4BC21B5D5A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7238672"/>
              </p:ext>
            </p:extLst>
          </p:nvPr>
        </p:nvGraphicFramePr>
        <p:xfrm>
          <a:off x="1485527" y="1369916"/>
          <a:ext cx="6095999" cy="8412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0857">
                  <a:extLst>
                    <a:ext uri="{9D8B030D-6E8A-4147-A177-3AD203B41FA5}">
                      <a16:colId xmlns:a16="http://schemas.microsoft.com/office/drawing/2014/main" val="1802556842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163010659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673598260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698751016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471697894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3812471504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18445786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0" algn="ctr" rtl="0" eaLnBrk="1" fontAlgn="base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1" lang="en-US" altLang="zh-TW" sz="2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&lt; 0</a:t>
                      </a:r>
                      <a:endParaRPr kumimoji="1" lang="zh-TW" altLang="en-US" sz="2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rtl="0" eaLnBrk="1" fontAlgn="base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1" lang="en-US" altLang="zh-TW" sz="2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  <a:endParaRPr kumimoji="1" lang="zh-TW" altLang="en-US" sz="2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rtl="0" eaLnBrk="1" fontAlgn="base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1" lang="en-US" altLang="zh-TW" sz="2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</a:t>
                      </a:r>
                      <a:endParaRPr kumimoji="1" lang="zh-TW" altLang="en-US" sz="2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rtl="0" eaLnBrk="1" fontAlgn="base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1" lang="en-US" altLang="zh-TW" sz="2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</a:t>
                      </a:r>
                      <a:endParaRPr kumimoji="1" lang="zh-TW" altLang="en-US" sz="2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rtl="0" eaLnBrk="1" fontAlgn="base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1" lang="en-US" altLang="zh-TW" sz="2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</a:t>
                      </a:r>
                      <a:endParaRPr kumimoji="1" lang="zh-TW" altLang="en-US" sz="2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rtl="0" eaLnBrk="1" fontAlgn="base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1" lang="en-US" altLang="zh-TW" sz="2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</a:t>
                      </a:r>
                      <a:endParaRPr kumimoji="1" lang="zh-TW" altLang="en-US" sz="2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rtl="0" eaLnBrk="1" fontAlgn="base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1" lang="en-US" altLang="zh-TW" sz="2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endParaRPr kumimoji="1" lang="zh-TW" altLang="en-US" sz="2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0937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 rtl="0" eaLnBrk="1" fontAlgn="base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1" lang="en-US" altLang="zh-TW" sz="2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  <a:endParaRPr kumimoji="1" lang="zh-TW" altLang="en-US" sz="2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rtl="0" eaLnBrk="1" fontAlgn="base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1" lang="en-US" altLang="zh-TW" sz="2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</a:t>
                      </a:r>
                      <a:endParaRPr kumimoji="1" lang="zh-TW" altLang="en-US" sz="2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rtl="0" eaLnBrk="1" fontAlgn="base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1" lang="en-US" altLang="zh-TW" sz="2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</a:t>
                      </a:r>
                      <a:endParaRPr kumimoji="1" lang="zh-TW" altLang="en-US" sz="2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rtl="0" eaLnBrk="1" fontAlgn="base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1" lang="en-US" altLang="zh-TW" sz="2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endParaRPr kumimoji="1" lang="zh-TW" altLang="en-US" sz="2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rtl="0" eaLnBrk="1" fontAlgn="base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1" lang="en-US" altLang="zh-TW" sz="2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13</a:t>
                      </a:r>
                      <a:endParaRPr kumimoji="1" lang="zh-TW" altLang="en-US" sz="2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rtl="0" eaLnBrk="1" fontAlgn="base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endParaRPr kumimoji="1" lang="zh-TW" altLang="en-US" sz="2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rtl="0" eaLnBrk="1" fontAlgn="base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endParaRPr kumimoji="1" lang="zh-TW" altLang="en-US" sz="2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17164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60734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7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zh-TW" altLang="en-US" sz="2400" kern="1200" dirty="0">
                <a:latin typeface="Times New Roman" panose="02020603050405020304" pitchFamily="18" charset="0"/>
              </a:rPr>
              <a:t>輸入</a:t>
            </a:r>
            <a:r>
              <a:rPr lang="en-US" altLang="zh-TW" sz="2400" kern="1200" dirty="0">
                <a:latin typeface="Times New Roman" panose="02020603050405020304" pitchFamily="18" charset="0"/>
              </a:rPr>
              <a:t>3,</a:t>
            </a:r>
            <a:r>
              <a:rPr lang="zh-TW" altLang="en-US" sz="2400" kern="1200" dirty="0">
                <a:latin typeface="Times New Roman" panose="02020603050405020304" pitchFamily="18" charset="0"/>
              </a:rPr>
              <a:t> </a:t>
            </a:r>
            <a:r>
              <a:rPr lang="en-US" altLang="zh-TW" sz="2400" kern="1200" dirty="0">
                <a:latin typeface="Times New Roman" panose="02020603050405020304" pitchFamily="18" charset="0"/>
              </a:rPr>
              <a:t>4</a:t>
            </a:r>
            <a:endParaRPr lang="zh-TW" altLang="en-US" sz="2400" kern="12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f(2) = f(1) + f(0) + f(-1) + f(1) = 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f(3) = f(2) + f(1) + f(0) + f(2) = 13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輸出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13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 f(4) = f(3) + f(2) + f(1) + f(3) = 33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輸出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33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BC689A4E-C1C2-482E-9E26-53E626D05531}"/>
              </a:ext>
            </a:extLst>
          </p:cNvPr>
          <p:cNvSpPr txBox="1"/>
          <p:nvPr/>
        </p:nvSpPr>
        <p:spPr>
          <a:xfrm>
            <a:off x="4057275" y="980728"/>
            <a:ext cx="952505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</a:pPr>
            <a:r>
              <a:rPr lang="en-US" altLang="zh-TW" dirty="0">
                <a:latin typeface="Times New Roman" panose="02020603050405020304" pitchFamily="18" charset="0"/>
                <a:ea typeface="+mn-ea"/>
              </a:rPr>
              <a:t>memo</a:t>
            </a:r>
            <a:endParaRPr lang="zh-TW" altLang="en-US" dirty="0">
              <a:latin typeface="Times New Roman" panose="02020603050405020304" pitchFamily="18" charset="0"/>
              <a:ea typeface="+mn-ea"/>
            </a:endParaRPr>
          </a:p>
        </p:txBody>
      </p:sp>
      <p:graphicFrame>
        <p:nvGraphicFramePr>
          <p:cNvPr id="2" name="表格 2">
            <a:extLst>
              <a:ext uri="{FF2B5EF4-FFF2-40B4-BE49-F238E27FC236}">
                <a16:creationId xmlns:a16="http://schemas.microsoft.com/office/drawing/2014/main" id="{B7D90ACD-EF6A-4566-8C2C-4BC21B5D5A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9982967"/>
              </p:ext>
            </p:extLst>
          </p:nvPr>
        </p:nvGraphicFramePr>
        <p:xfrm>
          <a:off x="1485527" y="1369916"/>
          <a:ext cx="6095999" cy="8412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0857">
                  <a:extLst>
                    <a:ext uri="{9D8B030D-6E8A-4147-A177-3AD203B41FA5}">
                      <a16:colId xmlns:a16="http://schemas.microsoft.com/office/drawing/2014/main" val="1802556842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163010659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673598260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698751016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471697894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3812471504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18445786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0" algn="ctr" rtl="0" eaLnBrk="1" fontAlgn="base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1" lang="en-US" altLang="zh-TW" sz="2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&lt; 0</a:t>
                      </a:r>
                      <a:endParaRPr kumimoji="1" lang="zh-TW" altLang="en-US" sz="2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rtl="0" eaLnBrk="1" fontAlgn="base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1" lang="en-US" altLang="zh-TW" sz="2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  <a:endParaRPr kumimoji="1" lang="zh-TW" altLang="en-US" sz="2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rtl="0" eaLnBrk="1" fontAlgn="base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1" lang="en-US" altLang="zh-TW" sz="2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</a:t>
                      </a:r>
                      <a:endParaRPr kumimoji="1" lang="zh-TW" altLang="en-US" sz="2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rtl="0" eaLnBrk="1" fontAlgn="base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1" lang="en-US" altLang="zh-TW" sz="2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</a:t>
                      </a:r>
                      <a:endParaRPr kumimoji="1" lang="zh-TW" altLang="en-US" sz="2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rtl="0" eaLnBrk="1" fontAlgn="base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1" lang="en-US" altLang="zh-TW" sz="2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</a:t>
                      </a:r>
                      <a:endParaRPr kumimoji="1" lang="zh-TW" altLang="en-US" sz="2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rtl="0" eaLnBrk="1" fontAlgn="base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1" lang="en-US" altLang="zh-TW" sz="2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</a:t>
                      </a:r>
                      <a:endParaRPr kumimoji="1" lang="zh-TW" altLang="en-US" sz="2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rtl="0" eaLnBrk="1" fontAlgn="base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1" lang="en-US" altLang="zh-TW" sz="2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endParaRPr kumimoji="1" lang="zh-TW" altLang="en-US" sz="2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0937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 rtl="0" eaLnBrk="1" fontAlgn="base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1" lang="en-US" altLang="zh-TW" sz="2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  <a:endParaRPr kumimoji="1" lang="zh-TW" altLang="en-US" sz="2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rtl="0" eaLnBrk="1" fontAlgn="base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1" lang="en-US" altLang="zh-TW" sz="2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</a:t>
                      </a:r>
                      <a:endParaRPr kumimoji="1" lang="zh-TW" altLang="en-US" sz="2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rtl="0" eaLnBrk="1" fontAlgn="base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1" lang="en-US" altLang="zh-TW" sz="2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</a:t>
                      </a:r>
                      <a:endParaRPr kumimoji="1" lang="zh-TW" altLang="en-US" sz="2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rtl="0" eaLnBrk="1" fontAlgn="base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1" lang="en-US" altLang="zh-TW" sz="2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endParaRPr kumimoji="1" lang="zh-TW" altLang="en-US" sz="2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rtl="0" eaLnBrk="1" fontAlgn="base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1" lang="en-US" altLang="zh-TW" sz="2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13</a:t>
                      </a:r>
                      <a:endParaRPr kumimoji="1" lang="zh-TW" altLang="en-US" sz="2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rtl="0" eaLnBrk="1" fontAlgn="base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1" lang="en-US" altLang="zh-TW" sz="2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33</a:t>
                      </a:r>
                      <a:endParaRPr kumimoji="1" lang="zh-TW" altLang="en-US" sz="2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rtl="0" eaLnBrk="1" fontAlgn="base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endParaRPr kumimoji="1" lang="zh-TW" altLang="en-US" sz="2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17164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76324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8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</a:t>
            </a:r>
            <a:r>
              <a:rPr lang="zh-TW" altLang="en-US" sz="2400" dirty="0">
                <a:latin typeface="Times New Roman" panose="02020603050405020304" pitchFamily="18" charset="0"/>
              </a:rPr>
              <a:t>無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161570343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3240</TotalTime>
  <Words>548</Words>
  <Application>Microsoft Office PowerPoint</Application>
  <PresentationFormat>如螢幕大小 (4:3)</PresentationFormat>
  <Paragraphs>127</Paragraphs>
  <Slides>8</Slides>
  <Notes>8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2" baseType="lpstr">
      <vt:lpstr>Tahoma</vt:lpstr>
      <vt:lpstr>Times New Roman</vt:lpstr>
      <vt:lpstr>Wingdings</vt:lpstr>
      <vt:lpstr>Blends</vt:lpstr>
      <vt:lpstr>10198: Counting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B093040025</cp:lastModifiedBy>
  <cp:revision>122</cp:revision>
  <dcterms:created xsi:type="dcterms:W3CDTF">1601-01-01T00:00:00Z</dcterms:created>
  <dcterms:modified xsi:type="dcterms:W3CDTF">2022-04-25T07:53:56Z</dcterms:modified>
</cp:coreProperties>
</file>