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2" r:id="rId4"/>
    <p:sldId id="310" r:id="rId5"/>
    <p:sldId id="311" r:id="rId6"/>
    <p:sldId id="314" r:id="rId7"/>
    <p:sldId id="315" r:id="rId8"/>
    <p:sldId id="316" r:id="rId9"/>
    <p:sldId id="313" r:id="rId10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>
        <p:scale>
          <a:sx n="100" d="100"/>
          <a:sy n="100" d="100"/>
        </p:scale>
        <p:origin x="590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726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88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24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4237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161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101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392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2022/5/18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10007:</a:t>
            </a:r>
            <a:r>
              <a:rPr lang="zh-TW" altLang="en-US" b="1" dirty="0">
                <a:latin typeface="Times New Roman" panose="02020603050405020304" pitchFamily="18" charset="0"/>
              </a:rPr>
              <a:t> </a:t>
            </a:r>
            <a:r>
              <a:rPr lang="en-US" altLang="zh-TW" b="1" dirty="0">
                <a:latin typeface="Times New Roman" panose="02020603050405020304" pitchFamily="18" charset="0"/>
              </a:rPr>
              <a:t>Count the Trees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>
                <a:latin typeface="Times New Roman" panose="02020603050405020304" pitchFamily="18" charset="0"/>
              </a:rPr>
              <a:t>100</a:t>
            </a:r>
            <a:r>
              <a:rPr lang="en-US" altLang="zh-TW" sz="2400" dirty="0">
                <a:latin typeface="Times New Roman" panose="02020603050405020304" pitchFamily="18" charset="0"/>
              </a:rPr>
              <a:t>07: Count the Trees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黃建廷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22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05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19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有</a:t>
            </a:r>
            <a:r>
              <a:rPr lang="en-US" altLang="zh-TW" sz="2400" dirty="0">
                <a:latin typeface="Times New Roman" panose="02020603050405020304" pitchFamily="18" charset="0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</a:rPr>
              <a:t>binary tree</a:t>
            </a:r>
            <a:r>
              <a:rPr lang="zh-TW" altLang="en-US" sz="2400" dirty="0">
                <a:latin typeface="Times New Roman" panose="02020603050405020304" pitchFamily="18" charset="0"/>
              </a:rPr>
              <a:t>，請問有此</a:t>
            </a:r>
            <a:r>
              <a:rPr lang="en-US" altLang="zh-TW" sz="2400" dirty="0">
                <a:latin typeface="Times New Roman" panose="02020603050405020304" pitchFamily="18" charset="0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</a:rPr>
              <a:t>有幾種排列組合方式？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:a16="http://schemas.microsoft.com/office/drawing/2014/main" id="{BC0FC4B1-F347-385F-516F-47A189774D81}"/>
              </a:ext>
            </a:extLst>
          </p:cNvPr>
          <p:cNvSpPr/>
          <p:nvPr/>
        </p:nvSpPr>
        <p:spPr bwMode="auto">
          <a:xfrm>
            <a:off x="6403720" y="1844412"/>
            <a:ext cx="1465438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EECFA381-FC23-010C-EEA2-411BE96E01B0}"/>
              </a:ext>
            </a:extLst>
          </p:cNvPr>
          <p:cNvSpPr/>
          <p:nvPr/>
        </p:nvSpPr>
        <p:spPr bwMode="auto">
          <a:xfrm>
            <a:off x="4762362" y="1844412"/>
            <a:ext cx="1465438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1BDAB898-E72C-503E-E4D8-7615D9EF5F46}"/>
              </a:ext>
            </a:extLst>
          </p:cNvPr>
          <p:cNvSpPr/>
          <p:nvPr/>
        </p:nvSpPr>
        <p:spPr bwMode="auto">
          <a:xfrm>
            <a:off x="3106562" y="1844824"/>
            <a:ext cx="1465438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ABE4DF2-6654-DA88-66F2-FC1C2AE69F5B}"/>
              </a:ext>
            </a:extLst>
          </p:cNvPr>
          <p:cNvSpPr/>
          <p:nvPr/>
        </p:nvSpPr>
        <p:spPr bwMode="auto">
          <a:xfrm>
            <a:off x="1444960" y="1844412"/>
            <a:ext cx="1465438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Input: 2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Output: 4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28D47E28-21F3-BD8B-C0CB-61CE48CB3490}"/>
              </a:ext>
            </a:extLst>
          </p:cNvPr>
          <p:cNvSpPr/>
          <p:nvPr/>
        </p:nvSpPr>
        <p:spPr bwMode="auto">
          <a:xfrm>
            <a:off x="1513657" y="1935402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93938A4-8DB8-76AF-E813-C35AB295E818}"/>
              </a:ext>
            </a:extLst>
          </p:cNvPr>
          <p:cNvSpPr txBox="1"/>
          <p:nvPr/>
        </p:nvSpPr>
        <p:spPr>
          <a:xfrm>
            <a:off x="1609093" y="1992601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FD6835E6-5C76-26A8-FAB5-733E4A851177}"/>
              </a:ext>
            </a:extLst>
          </p:cNvPr>
          <p:cNvSpPr/>
          <p:nvPr/>
        </p:nvSpPr>
        <p:spPr bwMode="auto">
          <a:xfrm>
            <a:off x="2239065" y="2871506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5CEABA8-8CE7-14DC-EC05-64A66F7BECAF}"/>
              </a:ext>
            </a:extLst>
          </p:cNvPr>
          <p:cNvSpPr txBox="1"/>
          <p:nvPr/>
        </p:nvSpPr>
        <p:spPr>
          <a:xfrm>
            <a:off x="2334501" y="2928705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ED64B770-0823-D5B5-140F-79743782E009}"/>
              </a:ext>
            </a:extLst>
          </p:cNvPr>
          <p:cNvSpPr/>
          <p:nvPr/>
        </p:nvSpPr>
        <p:spPr bwMode="auto">
          <a:xfrm>
            <a:off x="4845979" y="193122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F0A90A1F-0F84-9FD0-7524-12BEC83148C0}"/>
              </a:ext>
            </a:extLst>
          </p:cNvPr>
          <p:cNvSpPr txBox="1"/>
          <p:nvPr/>
        </p:nvSpPr>
        <p:spPr>
          <a:xfrm>
            <a:off x="4941415" y="198842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10" name="橢圓 9">
            <a:extLst>
              <a:ext uri="{FF2B5EF4-FFF2-40B4-BE49-F238E27FC236}">
                <a16:creationId xmlns:a16="http://schemas.microsoft.com/office/drawing/2014/main" id="{47DB7A87-77D4-B251-6C6E-238D3F7801EE}"/>
              </a:ext>
            </a:extLst>
          </p:cNvPr>
          <p:cNvSpPr/>
          <p:nvPr/>
        </p:nvSpPr>
        <p:spPr bwMode="auto">
          <a:xfrm>
            <a:off x="5571387" y="2867333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4A81DC68-B417-577B-8AF2-B234B82202DD}"/>
              </a:ext>
            </a:extLst>
          </p:cNvPr>
          <p:cNvSpPr txBox="1"/>
          <p:nvPr/>
        </p:nvSpPr>
        <p:spPr>
          <a:xfrm>
            <a:off x="5666823" y="2924532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2A1A43E2-2034-FD90-D06A-38719FC9A5E4}"/>
              </a:ext>
            </a:extLst>
          </p:cNvPr>
          <p:cNvSpPr/>
          <p:nvPr/>
        </p:nvSpPr>
        <p:spPr bwMode="auto">
          <a:xfrm>
            <a:off x="3918110" y="193122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DF09F8EB-BCC8-15AF-F5A2-241596EF0088}"/>
              </a:ext>
            </a:extLst>
          </p:cNvPr>
          <p:cNvSpPr txBox="1"/>
          <p:nvPr/>
        </p:nvSpPr>
        <p:spPr>
          <a:xfrm>
            <a:off x="4013546" y="198842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4" name="橢圓 13">
            <a:extLst>
              <a:ext uri="{FF2B5EF4-FFF2-40B4-BE49-F238E27FC236}">
                <a16:creationId xmlns:a16="http://schemas.microsoft.com/office/drawing/2014/main" id="{A35ED42E-A13B-8F45-06E5-98EFA6FE87DE}"/>
              </a:ext>
            </a:extLst>
          </p:cNvPr>
          <p:cNvSpPr/>
          <p:nvPr/>
        </p:nvSpPr>
        <p:spPr bwMode="auto">
          <a:xfrm>
            <a:off x="3158342" y="2867333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9A03AA2C-F4BA-720D-792A-C39902D2A9CD}"/>
              </a:ext>
            </a:extLst>
          </p:cNvPr>
          <p:cNvSpPr txBox="1"/>
          <p:nvPr/>
        </p:nvSpPr>
        <p:spPr>
          <a:xfrm>
            <a:off x="3253778" y="2924532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20" name="橢圓 19">
            <a:extLst>
              <a:ext uri="{FF2B5EF4-FFF2-40B4-BE49-F238E27FC236}">
                <a16:creationId xmlns:a16="http://schemas.microsoft.com/office/drawing/2014/main" id="{45FF58C9-9CBF-1EA8-ADEB-F30AA70AF693}"/>
              </a:ext>
            </a:extLst>
          </p:cNvPr>
          <p:cNvSpPr/>
          <p:nvPr/>
        </p:nvSpPr>
        <p:spPr bwMode="auto">
          <a:xfrm>
            <a:off x="7220529" y="193122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B58690FE-3A07-C3E8-987C-7F874E4D7434}"/>
              </a:ext>
            </a:extLst>
          </p:cNvPr>
          <p:cNvSpPr txBox="1"/>
          <p:nvPr/>
        </p:nvSpPr>
        <p:spPr>
          <a:xfrm>
            <a:off x="7315965" y="198842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22" name="橢圓 21">
            <a:extLst>
              <a:ext uri="{FF2B5EF4-FFF2-40B4-BE49-F238E27FC236}">
                <a16:creationId xmlns:a16="http://schemas.microsoft.com/office/drawing/2014/main" id="{25139AF3-8FBE-54FB-44DC-51ABDBE6568E}"/>
              </a:ext>
            </a:extLst>
          </p:cNvPr>
          <p:cNvSpPr/>
          <p:nvPr/>
        </p:nvSpPr>
        <p:spPr bwMode="auto">
          <a:xfrm>
            <a:off x="6460761" y="2867333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F97D5FF5-87B3-6538-90C6-3F3703957B4E}"/>
              </a:ext>
            </a:extLst>
          </p:cNvPr>
          <p:cNvSpPr txBox="1"/>
          <p:nvPr/>
        </p:nvSpPr>
        <p:spPr>
          <a:xfrm>
            <a:off x="6556197" y="2924532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cxnSp>
        <p:nvCxnSpPr>
          <p:cNvPr id="24" name="直線單箭頭接點 23">
            <a:extLst>
              <a:ext uri="{FF2B5EF4-FFF2-40B4-BE49-F238E27FC236}">
                <a16:creationId xmlns:a16="http://schemas.microsoft.com/office/drawing/2014/main" id="{C8FC23F2-2BBB-8B24-E3D9-CE00707FBB00}"/>
              </a:ext>
            </a:extLst>
          </p:cNvPr>
          <p:cNvCxnSpPr>
            <a:cxnSpLocks/>
            <a:endCxn id="6" idx="1"/>
          </p:cNvCxnSpPr>
          <p:nvPr/>
        </p:nvCxnSpPr>
        <p:spPr bwMode="auto">
          <a:xfrm>
            <a:off x="1994285" y="2450093"/>
            <a:ext cx="329143" cy="50577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8" name="直線單箭頭接點 37">
            <a:extLst>
              <a:ext uri="{FF2B5EF4-FFF2-40B4-BE49-F238E27FC236}">
                <a16:creationId xmlns:a16="http://schemas.microsoft.com/office/drawing/2014/main" id="{E133B048-D54F-9AFA-761C-EB07AC1CD3CF}"/>
              </a:ext>
            </a:extLst>
          </p:cNvPr>
          <p:cNvCxnSpPr>
            <a:stCxn id="12" idx="3"/>
            <a:endCxn id="14" idx="7"/>
          </p:cNvCxnSpPr>
          <p:nvPr/>
        </p:nvCxnSpPr>
        <p:spPr bwMode="auto">
          <a:xfrm flipH="1">
            <a:off x="3650043" y="2422930"/>
            <a:ext cx="352430" cy="528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7" name="直線單箭頭接點 46">
            <a:extLst>
              <a:ext uri="{FF2B5EF4-FFF2-40B4-BE49-F238E27FC236}">
                <a16:creationId xmlns:a16="http://schemas.microsoft.com/office/drawing/2014/main" id="{58F7364D-36A9-79DF-CE86-6C8DCFD6C8A0}"/>
              </a:ext>
            </a:extLst>
          </p:cNvPr>
          <p:cNvCxnSpPr>
            <a:stCxn id="8" idx="5"/>
            <a:endCxn id="10" idx="1"/>
          </p:cNvCxnSpPr>
          <p:nvPr/>
        </p:nvCxnSpPr>
        <p:spPr bwMode="auto">
          <a:xfrm>
            <a:off x="5337680" y="2422930"/>
            <a:ext cx="318070" cy="528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9" name="直線單箭頭接點 48">
            <a:extLst>
              <a:ext uri="{FF2B5EF4-FFF2-40B4-BE49-F238E27FC236}">
                <a16:creationId xmlns:a16="http://schemas.microsoft.com/office/drawing/2014/main" id="{C1BE5577-FEEC-3479-9A84-16824198E4F4}"/>
              </a:ext>
            </a:extLst>
          </p:cNvPr>
          <p:cNvCxnSpPr>
            <a:stCxn id="20" idx="3"/>
            <a:endCxn id="22" idx="7"/>
          </p:cNvCxnSpPr>
          <p:nvPr/>
        </p:nvCxnSpPr>
        <p:spPr bwMode="auto">
          <a:xfrm flipH="1">
            <a:off x="6952462" y="2422930"/>
            <a:ext cx="352430" cy="5287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ABE4DF2-6654-DA88-66F2-FC1C2AE69F5B}"/>
              </a:ext>
            </a:extLst>
          </p:cNvPr>
          <p:cNvSpPr/>
          <p:nvPr/>
        </p:nvSpPr>
        <p:spPr bwMode="auto">
          <a:xfrm>
            <a:off x="5047442" y="1916832"/>
            <a:ext cx="1851033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Input: 3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Output: 30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28D47E28-21F3-BD8B-C0CB-61CE48CB3490}"/>
              </a:ext>
            </a:extLst>
          </p:cNvPr>
          <p:cNvSpPr/>
          <p:nvPr/>
        </p:nvSpPr>
        <p:spPr bwMode="auto">
          <a:xfrm>
            <a:off x="5684927" y="200364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093938A4-8DB8-76AF-E813-C35AB295E818}"/>
              </a:ext>
            </a:extLst>
          </p:cNvPr>
          <p:cNvSpPr txBox="1"/>
          <p:nvPr/>
        </p:nvSpPr>
        <p:spPr>
          <a:xfrm>
            <a:off x="5780363" y="206084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FD6835E6-5C76-26A8-FAB5-733E4A851177}"/>
              </a:ext>
            </a:extLst>
          </p:cNvPr>
          <p:cNvSpPr/>
          <p:nvPr/>
        </p:nvSpPr>
        <p:spPr bwMode="auto">
          <a:xfrm>
            <a:off x="6253552" y="2867745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A5CEABA8-8CE7-14DC-EC05-64A66F7BECAF}"/>
              </a:ext>
            </a:extLst>
          </p:cNvPr>
          <p:cNvSpPr txBox="1"/>
          <p:nvPr/>
        </p:nvSpPr>
        <p:spPr>
          <a:xfrm>
            <a:off x="6348988" y="2924944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24" name="橢圓 23">
            <a:extLst>
              <a:ext uri="{FF2B5EF4-FFF2-40B4-BE49-F238E27FC236}">
                <a16:creationId xmlns:a16="http://schemas.microsoft.com/office/drawing/2014/main" id="{64AABB7B-847F-7E1F-74AA-5340A853D33F}"/>
              </a:ext>
            </a:extLst>
          </p:cNvPr>
          <p:cNvSpPr/>
          <p:nvPr/>
        </p:nvSpPr>
        <p:spPr bwMode="auto">
          <a:xfrm>
            <a:off x="5116301" y="286152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787C1298-AB8F-BCA9-6A79-1E815F74DCDA}"/>
              </a:ext>
            </a:extLst>
          </p:cNvPr>
          <p:cNvSpPr txBox="1"/>
          <p:nvPr/>
        </p:nvSpPr>
        <p:spPr>
          <a:xfrm>
            <a:off x="5211737" y="291872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35" name="矩形 34">
            <a:extLst>
              <a:ext uri="{FF2B5EF4-FFF2-40B4-BE49-F238E27FC236}">
                <a16:creationId xmlns:a16="http://schemas.microsoft.com/office/drawing/2014/main" id="{BC798DE7-EDB4-2AD5-596E-9EA523FD598F}"/>
              </a:ext>
            </a:extLst>
          </p:cNvPr>
          <p:cNvSpPr/>
          <p:nvPr/>
        </p:nvSpPr>
        <p:spPr bwMode="auto">
          <a:xfrm>
            <a:off x="7179068" y="1916832"/>
            <a:ext cx="1851033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6" name="橢圓 35">
            <a:extLst>
              <a:ext uri="{FF2B5EF4-FFF2-40B4-BE49-F238E27FC236}">
                <a16:creationId xmlns:a16="http://schemas.microsoft.com/office/drawing/2014/main" id="{F415C2AB-0E7E-6514-250F-8F6E2189B873}"/>
              </a:ext>
            </a:extLst>
          </p:cNvPr>
          <p:cNvSpPr/>
          <p:nvPr/>
        </p:nvSpPr>
        <p:spPr bwMode="auto">
          <a:xfrm>
            <a:off x="7816553" y="200364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B338DB37-1AAB-8EA7-1E4C-7E0C67D48AD2}"/>
              </a:ext>
            </a:extLst>
          </p:cNvPr>
          <p:cNvSpPr txBox="1"/>
          <p:nvPr/>
        </p:nvSpPr>
        <p:spPr>
          <a:xfrm>
            <a:off x="7911989" y="206084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38" name="橢圓 37">
            <a:extLst>
              <a:ext uri="{FF2B5EF4-FFF2-40B4-BE49-F238E27FC236}">
                <a16:creationId xmlns:a16="http://schemas.microsoft.com/office/drawing/2014/main" id="{207BF7E2-5DB3-DBFF-9918-87CCD1FBA33D}"/>
              </a:ext>
            </a:extLst>
          </p:cNvPr>
          <p:cNvSpPr/>
          <p:nvPr/>
        </p:nvSpPr>
        <p:spPr bwMode="auto">
          <a:xfrm>
            <a:off x="8385178" y="2867745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9" name="文字方塊 38">
            <a:extLst>
              <a:ext uri="{FF2B5EF4-FFF2-40B4-BE49-F238E27FC236}">
                <a16:creationId xmlns:a16="http://schemas.microsoft.com/office/drawing/2014/main" id="{B4289447-BE32-5156-2CF8-0C2C355ECF30}"/>
              </a:ext>
            </a:extLst>
          </p:cNvPr>
          <p:cNvSpPr txBox="1"/>
          <p:nvPr/>
        </p:nvSpPr>
        <p:spPr>
          <a:xfrm>
            <a:off x="8480614" y="2924944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</a:t>
            </a:r>
            <a:endParaRPr lang="zh-TW" altLang="en-US" dirty="0"/>
          </a:p>
        </p:txBody>
      </p:sp>
      <p:sp>
        <p:nvSpPr>
          <p:cNvPr id="40" name="橢圓 39">
            <a:extLst>
              <a:ext uri="{FF2B5EF4-FFF2-40B4-BE49-F238E27FC236}">
                <a16:creationId xmlns:a16="http://schemas.microsoft.com/office/drawing/2014/main" id="{FF1B7219-B5A9-0ACC-FB0E-5FD3AE7662CA}"/>
              </a:ext>
            </a:extLst>
          </p:cNvPr>
          <p:cNvSpPr/>
          <p:nvPr/>
        </p:nvSpPr>
        <p:spPr bwMode="auto">
          <a:xfrm>
            <a:off x="7247927" y="286152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1" name="文字方塊 40">
            <a:extLst>
              <a:ext uri="{FF2B5EF4-FFF2-40B4-BE49-F238E27FC236}">
                <a16:creationId xmlns:a16="http://schemas.microsoft.com/office/drawing/2014/main" id="{83802948-B565-7E16-DCD7-090F436C74CF}"/>
              </a:ext>
            </a:extLst>
          </p:cNvPr>
          <p:cNvSpPr txBox="1"/>
          <p:nvPr/>
        </p:nvSpPr>
        <p:spPr>
          <a:xfrm>
            <a:off x="7343363" y="291872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3</a:t>
            </a:r>
            <a:endParaRPr lang="zh-TW" altLang="en-US" dirty="0"/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id="{71B13BD2-F62E-0E0D-DE35-BEB6C68A4221}"/>
              </a:ext>
            </a:extLst>
          </p:cNvPr>
          <p:cNvSpPr/>
          <p:nvPr/>
        </p:nvSpPr>
        <p:spPr bwMode="auto">
          <a:xfrm>
            <a:off x="2915816" y="1916832"/>
            <a:ext cx="1851033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0" name="橢圓 49">
            <a:extLst>
              <a:ext uri="{FF2B5EF4-FFF2-40B4-BE49-F238E27FC236}">
                <a16:creationId xmlns:a16="http://schemas.microsoft.com/office/drawing/2014/main" id="{57F84CC7-3923-99FF-B68E-F680B6599229}"/>
              </a:ext>
            </a:extLst>
          </p:cNvPr>
          <p:cNvSpPr/>
          <p:nvPr/>
        </p:nvSpPr>
        <p:spPr bwMode="auto">
          <a:xfrm>
            <a:off x="3914511" y="200364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1" name="文字方塊 50">
            <a:extLst>
              <a:ext uri="{FF2B5EF4-FFF2-40B4-BE49-F238E27FC236}">
                <a16:creationId xmlns:a16="http://schemas.microsoft.com/office/drawing/2014/main" id="{8AEFF029-9971-DC66-775A-577963E087C7}"/>
              </a:ext>
            </a:extLst>
          </p:cNvPr>
          <p:cNvSpPr txBox="1"/>
          <p:nvPr/>
        </p:nvSpPr>
        <p:spPr>
          <a:xfrm>
            <a:off x="4009947" y="2060848"/>
            <a:ext cx="385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endParaRPr lang="zh-TW" altLang="en-US" dirty="0"/>
          </a:p>
        </p:txBody>
      </p:sp>
      <p:sp>
        <p:nvSpPr>
          <p:cNvPr id="16" name="等腰三角形 15">
            <a:extLst>
              <a:ext uri="{FF2B5EF4-FFF2-40B4-BE49-F238E27FC236}">
                <a16:creationId xmlns:a16="http://schemas.microsoft.com/office/drawing/2014/main" id="{4BCCDE53-7D72-73B8-E0F6-50FED590B1F7}"/>
              </a:ext>
            </a:extLst>
          </p:cNvPr>
          <p:cNvSpPr/>
          <p:nvPr/>
        </p:nvSpPr>
        <p:spPr bwMode="auto">
          <a:xfrm>
            <a:off x="3190722" y="2861529"/>
            <a:ext cx="576064" cy="518864"/>
          </a:xfrm>
          <a:prstGeom prst="triangl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997A72B1-5208-8A6D-6FB5-78322348F6B5}"/>
              </a:ext>
            </a:extLst>
          </p:cNvPr>
          <p:cNvSpPr txBox="1"/>
          <p:nvPr/>
        </p:nvSpPr>
        <p:spPr>
          <a:xfrm>
            <a:off x="3162072" y="3013165"/>
            <a:ext cx="633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2,3</a:t>
            </a:r>
            <a:endParaRPr lang="zh-TW" altLang="en-US" dirty="0"/>
          </a:p>
        </p:txBody>
      </p: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70D951C8-85F7-A8A5-AFB7-33C06539834D}"/>
              </a:ext>
            </a:extLst>
          </p:cNvPr>
          <p:cNvCxnSpPr>
            <a:cxnSpLocks/>
            <a:stCxn id="36" idx="5"/>
            <a:endCxn id="38" idx="0"/>
          </p:cNvCxnSpPr>
          <p:nvPr/>
        </p:nvCxnSpPr>
        <p:spPr bwMode="auto">
          <a:xfrm>
            <a:off x="8308254" y="2495350"/>
            <a:ext cx="364956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57" name="直線單箭頭接點 56">
            <a:extLst>
              <a:ext uri="{FF2B5EF4-FFF2-40B4-BE49-F238E27FC236}">
                <a16:creationId xmlns:a16="http://schemas.microsoft.com/office/drawing/2014/main" id="{08062687-C5F2-1EA1-2AEA-7FB58D4C3232}"/>
              </a:ext>
            </a:extLst>
          </p:cNvPr>
          <p:cNvCxnSpPr>
            <a:stCxn id="36" idx="3"/>
            <a:endCxn id="40" idx="0"/>
          </p:cNvCxnSpPr>
          <p:nvPr/>
        </p:nvCxnSpPr>
        <p:spPr bwMode="auto">
          <a:xfrm flipH="1">
            <a:off x="7535959" y="2495350"/>
            <a:ext cx="364957" cy="366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0" name="直線單箭頭接點 59">
            <a:extLst>
              <a:ext uri="{FF2B5EF4-FFF2-40B4-BE49-F238E27FC236}">
                <a16:creationId xmlns:a16="http://schemas.microsoft.com/office/drawing/2014/main" id="{BA2AD6DC-7EF8-4B38-CA7B-AB02C2111959}"/>
              </a:ext>
            </a:extLst>
          </p:cNvPr>
          <p:cNvCxnSpPr>
            <a:stCxn id="2" idx="5"/>
            <a:endCxn id="6" idx="0"/>
          </p:cNvCxnSpPr>
          <p:nvPr/>
        </p:nvCxnSpPr>
        <p:spPr bwMode="auto">
          <a:xfrm>
            <a:off x="6176628" y="2495350"/>
            <a:ext cx="364956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63" name="直線單箭頭接點 62">
            <a:extLst>
              <a:ext uri="{FF2B5EF4-FFF2-40B4-BE49-F238E27FC236}">
                <a16:creationId xmlns:a16="http://schemas.microsoft.com/office/drawing/2014/main" id="{0805659B-5520-E171-08AC-53FC0CD119C3}"/>
              </a:ext>
            </a:extLst>
          </p:cNvPr>
          <p:cNvCxnSpPr>
            <a:stCxn id="2" idx="3"/>
            <a:endCxn id="24" idx="0"/>
          </p:cNvCxnSpPr>
          <p:nvPr/>
        </p:nvCxnSpPr>
        <p:spPr bwMode="auto">
          <a:xfrm flipH="1">
            <a:off x="5404333" y="2495350"/>
            <a:ext cx="364957" cy="366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4097" name="直線單箭頭接點 4096">
            <a:extLst>
              <a:ext uri="{FF2B5EF4-FFF2-40B4-BE49-F238E27FC236}">
                <a16:creationId xmlns:a16="http://schemas.microsoft.com/office/drawing/2014/main" id="{88D7E59E-6B2E-BF59-8C10-0A183FAEB030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 flipH="1">
            <a:off x="3478754" y="2495350"/>
            <a:ext cx="531193" cy="3661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70" name="矩形 69">
            <a:extLst>
              <a:ext uri="{FF2B5EF4-FFF2-40B4-BE49-F238E27FC236}">
                <a16:creationId xmlns:a16="http://schemas.microsoft.com/office/drawing/2014/main" id="{6110A36D-F0E4-C56D-87AF-1F16DFFB0EB9}"/>
              </a:ext>
            </a:extLst>
          </p:cNvPr>
          <p:cNvSpPr/>
          <p:nvPr/>
        </p:nvSpPr>
        <p:spPr bwMode="auto">
          <a:xfrm flipH="1">
            <a:off x="784155" y="1916088"/>
            <a:ext cx="1851033" cy="17281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grpSp>
        <p:nvGrpSpPr>
          <p:cNvPr id="4102" name="群組 4101">
            <a:extLst>
              <a:ext uri="{FF2B5EF4-FFF2-40B4-BE49-F238E27FC236}">
                <a16:creationId xmlns:a16="http://schemas.microsoft.com/office/drawing/2014/main" id="{DB5F9DF5-1F30-B680-2BBF-8EFA9FF92051}"/>
              </a:ext>
            </a:extLst>
          </p:cNvPr>
          <p:cNvGrpSpPr/>
          <p:nvPr/>
        </p:nvGrpSpPr>
        <p:grpSpPr>
          <a:xfrm flipH="1">
            <a:off x="1053797" y="2003649"/>
            <a:ext cx="1328503" cy="1471181"/>
            <a:chOff x="395465" y="2074913"/>
            <a:chExt cx="1328503" cy="1471181"/>
          </a:xfrm>
        </p:grpSpPr>
        <p:sp>
          <p:nvSpPr>
            <p:cNvPr id="71" name="橢圓 70">
              <a:extLst>
                <a:ext uri="{FF2B5EF4-FFF2-40B4-BE49-F238E27FC236}">
                  <a16:creationId xmlns:a16="http://schemas.microsoft.com/office/drawing/2014/main" id="{A6CE256B-08A4-EED7-AF3B-D5B7E07ADDC8}"/>
                </a:ext>
              </a:extLst>
            </p:cNvPr>
            <p:cNvSpPr/>
            <p:nvPr/>
          </p:nvSpPr>
          <p:spPr bwMode="auto">
            <a:xfrm>
              <a:off x="1147904" y="2074913"/>
              <a:ext cx="576064" cy="57606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2" name="文字方塊 71">
              <a:extLst>
                <a:ext uri="{FF2B5EF4-FFF2-40B4-BE49-F238E27FC236}">
                  <a16:creationId xmlns:a16="http://schemas.microsoft.com/office/drawing/2014/main" id="{CDB1C4AD-A16D-5F49-98EA-9970FF98B0A9}"/>
                </a:ext>
              </a:extLst>
            </p:cNvPr>
            <p:cNvSpPr txBox="1"/>
            <p:nvPr/>
          </p:nvSpPr>
          <p:spPr>
            <a:xfrm>
              <a:off x="1243340" y="2132112"/>
              <a:ext cx="3851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1</a:t>
              </a:r>
              <a:endParaRPr lang="zh-TW" altLang="en-US" dirty="0"/>
            </a:p>
          </p:txBody>
        </p:sp>
        <p:sp>
          <p:nvSpPr>
            <p:cNvPr id="73" name="等腰三角形 72">
              <a:extLst>
                <a:ext uri="{FF2B5EF4-FFF2-40B4-BE49-F238E27FC236}">
                  <a16:creationId xmlns:a16="http://schemas.microsoft.com/office/drawing/2014/main" id="{91265AE8-3FE1-5D34-C830-D46B0B74EA5F}"/>
                </a:ext>
              </a:extLst>
            </p:cNvPr>
            <p:cNvSpPr/>
            <p:nvPr/>
          </p:nvSpPr>
          <p:spPr bwMode="auto">
            <a:xfrm>
              <a:off x="424115" y="2932793"/>
              <a:ext cx="576064" cy="518864"/>
            </a:xfrm>
            <a:prstGeom prst="triangl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74" name="文字方塊 73">
              <a:extLst>
                <a:ext uri="{FF2B5EF4-FFF2-40B4-BE49-F238E27FC236}">
                  <a16:creationId xmlns:a16="http://schemas.microsoft.com/office/drawing/2014/main" id="{615F7297-2E98-AE74-758F-4D2CCA3E54FC}"/>
                </a:ext>
              </a:extLst>
            </p:cNvPr>
            <p:cNvSpPr txBox="1"/>
            <p:nvPr/>
          </p:nvSpPr>
          <p:spPr>
            <a:xfrm>
              <a:off x="395465" y="3084429"/>
              <a:ext cx="63336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dirty="0"/>
                <a:t>2,3</a:t>
              </a:r>
              <a:endParaRPr lang="zh-TW" altLang="en-US" dirty="0"/>
            </a:p>
          </p:txBody>
        </p:sp>
        <p:cxnSp>
          <p:nvCxnSpPr>
            <p:cNvPr id="75" name="直線單箭頭接點 74">
              <a:extLst>
                <a:ext uri="{FF2B5EF4-FFF2-40B4-BE49-F238E27FC236}">
                  <a16:creationId xmlns:a16="http://schemas.microsoft.com/office/drawing/2014/main" id="{88115E84-0553-5FD5-CF53-2C393F62A90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712147" y="2566614"/>
              <a:ext cx="531193" cy="366179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36444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將問題分解為二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：</a:t>
            </a: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不管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之編號，單純算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n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可有幾種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之排列</a:t>
            </a: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lvl="2" eaLnBrk="1" hangingPunct="1">
              <a:lnSpc>
                <a:spcPct val="90000"/>
              </a:lnSpc>
              <a:buClrTx/>
            </a:pPr>
            <a:r>
              <a:rPr lang="en-US" altLang="zh-TW" dirty="0">
                <a:latin typeface="Times New Roman" panose="02020603050405020304" pitchFamily="18" charset="0"/>
                <a:cs typeface="+mn-cs"/>
              </a:rPr>
              <a:t>Dynamic Programming</a:t>
            </a:r>
          </a:p>
          <a:p>
            <a:pPr lvl="2" eaLnBrk="1" hangingPunct="1">
              <a:lnSpc>
                <a:spcPct val="90000"/>
              </a:lnSpc>
              <a:buClrTx/>
            </a:pPr>
            <a:r>
              <a:rPr lang="zh-TW" altLang="en-US" dirty="0">
                <a:latin typeface="Times New Roman" panose="02020603050405020304" pitchFamily="18" charset="0"/>
                <a:cs typeface="+mn-cs"/>
              </a:rPr>
              <a:t>大數加法</a:t>
            </a:r>
            <a:r>
              <a:rPr lang="en-US" altLang="zh-TW" dirty="0">
                <a:latin typeface="Times New Roman" panose="02020603050405020304" pitchFamily="18" charset="0"/>
                <a:cs typeface="+mn-cs"/>
              </a:rPr>
              <a:t>/</a:t>
            </a:r>
            <a:r>
              <a:rPr lang="zh-TW" altLang="en-US" dirty="0">
                <a:latin typeface="Times New Roman" panose="02020603050405020304" pitchFamily="18" charset="0"/>
                <a:cs typeface="+mn-cs"/>
              </a:rPr>
              <a:t>乘法</a:t>
            </a:r>
            <a:endParaRPr lang="en-US" altLang="zh-TW" dirty="0">
              <a:latin typeface="Times New Roman" panose="02020603050405020304" pitchFamily="18" charset="0"/>
              <a:cs typeface="+mn-cs"/>
            </a:endParaRPr>
          </a:p>
          <a:p>
            <a:pPr marL="914400" lvl="2" indent="0" eaLnBrk="1" hangingPunct="1">
              <a:lnSpc>
                <a:spcPct val="90000"/>
              </a:lnSpc>
              <a:buClrTx/>
              <a:buNone/>
            </a:pPr>
            <a:endParaRPr lang="en-US" altLang="zh-TW" dirty="0">
              <a:latin typeface="Times New Roman" panose="02020603050405020304" pitchFamily="18" charset="0"/>
              <a:cs typeface="+mn-cs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 將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node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之編號帶入各個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的排列</a:t>
            </a:r>
            <a:endParaRPr lang="en-US" altLang="zh-TW" sz="2400" dirty="0">
              <a:latin typeface="Times New Roman" panose="02020603050405020304" pitchFamily="18" charset="0"/>
              <a:cs typeface="+mn-cs"/>
            </a:endParaRPr>
          </a:p>
          <a:p>
            <a:pPr lvl="2" indent="-342900" eaLnBrk="1" hangingPunct="1">
              <a:lnSpc>
                <a:spcPct val="90000"/>
              </a:lnSpc>
              <a:buClrTx/>
            </a:pPr>
            <a:r>
              <a:rPr lang="zh-TW" altLang="en-US" dirty="0">
                <a:latin typeface="Times New Roman" panose="02020603050405020304" pitchFamily="18" charset="0"/>
                <a:cs typeface="+mn-cs"/>
              </a:rPr>
              <a:t>排列組合：</a:t>
            </a:r>
            <a:r>
              <a:rPr lang="en-US" altLang="zh-TW" dirty="0">
                <a:latin typeface="Times New Roman" panose="02020603050405020304" pitchFamily="18" charset="0"/>
                <a:cs typeface="+mn-cs"/>
              </a:rPr>
              <a:t>n!</a:t>
            </a:r>
          </a:p>
          <a:p>
            <a:pPr lvl="2" indent="-342900" eaLnBrk="1" hangingPunct="1">
              <a:lnSpc>
                <a:spcPct val="90000"/>
              </a:lnSpc>
              <a:buClrTx/>
            </a:pPr>
            <a:r>
              <a:rPr lang="zh-TW" altLang="en-US" dirty="0">
                <a:latin typeface="Times New Roman" panose="02020603050405020304" pitchFamily="18" charset="0"/>
                <a:cs typeface="+mn-cs"/>
              </a:rPr>
              <a:t>大數乘法</a:t>
            </a:r>
            <a:endParaRPr lang="en-US" altLang="zh-TW" dirty="0">
              <a:latin typeface="Times New Roman" panose="02020603050405020304" pitchFamily="18" charset="0"/>
              <a:cs typeface="+mn-cs"/>
            </a:endParaRPr>
          </a:p>
          <a:p>
            <a:pPr marL="800100" lvl="2" indent="0" eaLnBrk="1" hangingPunct="1">
              <a:lnSpc>
                <a:spcPct val="90000"/>
              </a:lnSpc>
              <a:buClrTx/>
              <a:buNone/>
            </a:pPr>
            <a:endParaRPr lang="zh-TW" altLang="en-US" dirty="0">
              <a:latin typeface="Times New Roman" panose="02020603050405020304" pitchFamily="18" charset="0"/>
              <a:cs typeface="+mn-cs"/>
            </a:endParaRPr>
          </a:p>
          <a:p>
            <a:pPr marL="400050" lvl="1" indent="0" eaLnBrk="1" hangingPunct="1">
              <a:lnSpc>
                <a:spcPct val="90000"/>
              </a:lnSpc>
              <a:buClrTx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(3)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 將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與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相乘</a:t>
            </a:r>
          </a:p>
        </p:txBody>
      </p:sp>
    </p:spTree>
    <p:extLst>
      <p:ext uri="{BB962C8B-B14F-4D97-AF65-F5344CB8AC3E}">
        <p14:creationId xmlns:p14="http://schemas.microsoft.com/office/powerpoint/2010/main" val="865204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628A6DDF-F5D7-B230-BD66-F6088DB12975}"/>
              </a:ext>
            </a:extLst>
          </p:cNvPr>
          <p:cNvSpPr/>
          <p:nvPr/>
        </p:nvSpPr>
        <p:spPr bwMode="auto">
          <a:xfrm>
            <a:off x="6531850" y="1541571"/>
            <a:ext cx="576064" cy="576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C8CE57E-DF2C-F080-E09F-F1A735DE0F74}"/>
              </a:ext>
            </a:extLst>
          </p:cNvPr>
          <p:cNvSpPr/>
          <p:nvPr/>
        </p:nvSpPr>
        <p:spPr bwMode="auto">
          <a:xfrm>
            <a:off x="5387529" y="1534021"/>
            <a:ext cx="576064" cy="576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Input: 2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(1)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有幾種排列：</a:t>
            </a: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root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node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other node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之排列：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5537DC30-BB46-C0F4-DAC7-46EC862F133E}"/>
              </a:ext>
            </a:extLst>
          </p:cNvPr>
          <p:cNvSpPr/>
          <p:nvPr/>
        </p:nvSpPr>
        <p:spPr bwMode="auto">
          <a:xfrm>
            <a:off x="5955786" y="669925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378BFC50-1663-77DB-51BA-2FFD98DDB100}"/>
              </a:ext>
            </a:extLst>
          </p:cNvPr>
          <p:cNvSpPr txBox="1"/>
          <p:nvPr/>
        </p:nvSpPr>
        <p:spPr>
          <a:xfrm>
            <a:off x="5589384" y="223278"/>
            <a:ext cx="1308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r>
              <a:rPr lang="zh-TW" altLang="en-US" dirty="0"/>
              <a:t>個</a:t>
            </a:r>
            <a:r>
              <a:rPr lang="en-US" altLang="zh-TW" dirty="0"/>
              <a:t>root</a:t>
            </a:r>
            <a:endParaRPr lang="zh-TW" altLang="en-US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E23B192-EFC1-F450-935E-6C626949914D}"/>
              </a:ext>
            </a:extLst>
          </p:cNvPr>
          <p:cNvSpPr txBox="1"/>
          <p:nvPr/>
        </p:nvSpPr>
        <p:spPr>
          <a:xfrm>
            <a:off x="3947369" y="2206839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0</a:t>
            </a:r>
            <a:r>
              <a:rPr lang="zh-TW" altLang="en-US" dirty="0"/>
              <a:t>個</a:t>
            </a:r>
            <a:r>
              <a:rPr lang="en-US" altLang="zh-TW" dirty="0"/>
              <a:t>node</a:t>
            </a:r>
            <a:r>
              <a:rPr lang="zh-TW" altLang="en-US" dirty="0"/>
              <a:t>之</a:t>
            </a:r>
            <a:r>
              <a:rPr lang="en-US" altLang="zh-TW" dirty="0"/>
              <a:t>tree</a:t>
            </a:r>
            <a:endParaRPr lang="zh-TW" altLang="en-US" dirty="0"/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3DEBBECD-9742-0618-63AA-70A1932FD01D}"/>
              </a:ext>
            </a:extLst>
          </p:cNvPr>
          <p:cNvCxnSpPr>
            <a:cxnSpLocks/>
            <a:stCxn id="12" idx="5"/>
          </p:cNvCxnSpPr>
          <p:nvPr/>
        </p:nvCxnSpPr>
        <p:spPr bwMode="auto">
          <a:xfrm>
            <a:off x="6447487" y="1161626"/>
            <a:ext cx="364956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2F34931C-D664-AF87-E19A-ABAD9645A752}"/>
              </a:ext>
            </a:extLst>
          </p:cNvPr>
          <p:cNvCxnSpPr>
            <a:cxnSpLocks/>
            <a:stCxn id="12" idx="3"/>
            <a:endCxn id="3" idx="0"/>
          </p:cNvCxnSpPr>
          <p:nvPr/>
        </p:nvCxnSpPr>
        <p:spPr bwMode="auto">
          <a:xfrm flipH="1">
            <a:off x="5675561" y="1161626"/>
            <a:ext cx="364588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134FDBE-F7CA-12F9-3051-3DDAC01ED045}"/>
              </a:ext>
            </a:extLst>
          </p:cNvPr>
          <p:cNvSpPr txBox="1"/>
          <p:nvPr/>
        </p:nvSpPr>
        <p:spPr>
          <a:xfrm>
            <a:off x="6485926" y="2206840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個</a:t>
            </a:r>
            <a:r>
              <a:rPr lang="en-US" altLang="zh-TW" dirty="0"/>
              <a:t>node</a:t>
            </a:r>
            <a:r>
              <a:rPr lang="zh-TW" altLang="en-US" dirty="0"/>
              <a:t>之</a:t>
            </a:r>
            <a:r>
              <a:rPr lang="en-US" altLang="zh-TW" dirty="0"/>
              <a:t>tree</a:t>
            </a:r>
            <a:endParaRPr lang="zh-TW" altLang="en-US" dirty="0"/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D6146A8E-6680-11F4-AC37-5B24A4DDA788}"/>
              </a:ext>
            </a:extLst>
          </p:cNvPr>
          <p:cNvSpPr/>
          <p:nvPr/>
        </p:nvSpPr>
        <p:spPr bwMode="auto">
          <a:xfrm>
            <a:off x="6577774" y="4325362"/>
            <a:ext cx="576064" cy="576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F6873A35-CC2B-1FEA-DB5D-05109BCAA343}"/>
              </a:ext>
            </a:extLst>
          </p:cNvPr>
          <p:cNvSpPr/>
          <p:nvPr/>
        </p:nvSpPr>
        <p:spPr bwMode="auto">
          <a:xfrm>
            <a:off x="5433453" y="4317812"/>
            <a:ext cx="576064" cy="576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29" name="橢圓 28">
            <a:extLst>
              <a:ext uri="{FF2B5EF4-FFF2-40B4-BE49-F238E27FC236}">
                <a16:creationId xmlns:a16="http://schemas.microsoft.com/office/drawing/2014/main" id="{2AA98C5C-743C-7964-17E4-0ADC600DCAE5}"/>
              </a:ext>
            </a:extLst>
          </p:cNvPr>
          <p:cNvSpPr/>
          <p:nvPr/>
        </p:nvSpPr>
        <p:spPr bwMode="auto">
          <a:xfrm>
            <a:off x="6001710" y="3453716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7A2B6639-776A-8EB9-30C3-C8E2CDB0108A}"/>
              </a:ext>
            </a:extLst>
          </p:cNvPr>
          <p:cNvSpPr txBox="1"/>
          <p:nvPr/>
        </p:nvSpPr>
        <p:spPr>
          <a:xfrm>
            <a:off x="5635308" y="3007069"/>
            <a:ext cx="13088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/>
              <a:t>1</a:t>
            </a:r>
            <a:r>
              <a:rPr lang="zh-TW" altLang="en-US" dirty="0"/>
              <a:t>個</a:t>
            </a:r>
            <a:r>
              <a:rPr lang="en-US" altLang="zh-TW" dirty="0"/>
              <a:t>root</a:t>
            </a:r>
            <a:endParaRPr lang="zh-TW" altLang="en-US" dirty="0"/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F33D7D7B-2262-1BB9-7BC9-B9C8DA98A3E4}"/>
              </a:ext>
            </a:extLst>
          </p:cNvPr>
          <p:cNvSpPr txBox="1"/>
          <p:nvPr/>
        </p:nvSpPr>
        <p:spPr>
          <a:xfrm>
            <a:off x="3993293" y="4990630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個</a:t>
            </a:r>
            <a:r>
              <a:rPr lang="en-US" altLang="zh-TW" dirty="0"/>
              <a:t>node</a:t>
            </a:r>
            <a:r>
              <a:rPr lang="zh-TW" altLang="en-US" dirty="0"/>
              <a:t>之</a:t>
            </a:r>
            <a:r>
              <a:rPr lang="en-US" altLang="zh-TW" dirty="0"/>
              <a:t>tree</a:t>
            </a:r>
            <a:endParaRPr lang="zh-TW" altLang="en-US" dirty="0"/>
          </a:p>
        </p:txBody>
      </p:sp>
      <p:cxnSp>
        <p:nvCxnSpPr>
          <p:cNvPr id="32" name="直線單箭頭接點 31">
            <a:extLst>
              <a:ext uri="{FF2B5EF4-FFF2-40B4-BE49-F238E27FC236}">
                <a16:creationId xmlns:a16="http://schemas.microsoft.com/office/drawing/2014/main" id="{B2B90C95-4758-8280-7A45-ACA9059C6A21}"/>
              </a:ext>
            </a:extLst>
          </p:cNvPr>
          <p:cNvCxnSpPr>
            <a:cxnSpLocks/>
            <a:stCxn id="29" idx="5"/>
          </p:cNvCxnSpPr>
          <p:nvPr/>
        </p:nvCxnSpPr>
        <p:spPr bwMode="auto">
          <a:xfrm>
            <a:off x="6493411" y="3945417"/>
            <a:ext cx="364956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33" name="直線單箭頭接點 32">
            <a:extLst>
              <a:ext uri="{FF2B5EF4-FFF2-40B4-BE49-F238E27FC236}">
                <a16:creationId xmlns:a16="http://schemas.microsoft.com/office/drawing/2014/main" id="{BC6D1375-4462-9D77-FA81-390101281A79}"/>
              </a:ext>
            </a:extLst>
          </p:cNvPr>
          <p:cNvCxnSpPr>
            <a:cxnSpLocks/>
            <a:stCxn id="29" idx="3"/>
            <a:endCxn id="28" idx="0"/>
          </p:cNvCxnSpPr>
          <p:nvPr/>
        </p:nvCxnSpPr>
        <p:spPr bwMode="auto">
          <a:xfrm flipH="1">
            <a:off x="5721485" y="3945417"/>
            <a:ext cx="364588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0B7669F4-CA28-96E4-2225-0F96B4C0BF6B}"/>
              </a:ext>
            </a:extLst>
          </p:cNvPr>
          <p:cNvSpPr txBox="1"/>
          <p:nvPr/>
        </p:nvSpPr>
        <p:spPr>
          <a:xfrm>
            <a:off x="6531850" y="4990631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0</a:t>
            </a:r>
            <a:r>
              <a:rPr lang="zh-TW" altLang="en-US" dirty="0"/>
              <a:t>個</a:t>
            </a:r>
            <a:r>
              <a:rPr lang="en-US" altLang="zh-TW" dirty="0"/>
              <a:t>node</a:t>
            </a:r>
            <a:r>
              <a:rPr lang="zh-TW" altLang="en-US" dirty="0"/>
              <a:t>之</a:t>
            </a:r>
            <a:r>
              <a:rPr lang="en-US" altLang="zh-TW" dirty="0"/>
              <a:t>tree</a:t>
            </a:r>
            <a:endParaRPr lang="zh-TW" altLang="en-US" dirty="0"/>
          </a:p>
        </p:txBody>
      </p:sp>
      <p:graphicFrame>
        <p:nvGraphicFramePr>
          <p:cNvPr id="23" name="表格 25">
            <a:extLst>
              <a:ext uri="{FF2B5EF4-FFF2-40B4-BE49-F238E27FC236}">
                <a16:creationId xmlns:a16="http://schemas.microsoft.com/office/drawing/2014/main" id="{B8153B7F-5226-D1B9-EB75-310CD5A8C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898601"/>
              </p:ext>
            </p:extLst>
          </p:nvPr>
        </p:nvGraphicFramePr>
        <p:xfrm>
          <a:off x="706780" y="3007069"/>
          <a:ext cx="2786232" cy="1809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744">
                  <a:extLst>
                    <a:ext uri="{9D8B030D-6E8A-4147-A177-3AD203B41FA5}">
                      <a16:colId xmlns:a16="http://schemas.microsoft.com/office/drawing/2014/main" val="378279110"/>
                    </a:ext>
                  </a:extLst>
                </a:gridCol>
                <a:gridCol w="928744">
                  <a:extLst>
                    <a:ext uri="{9D8B030D-6E8A-4147-A177-3AD203B41FA5}">
                      <a16:colId xmlns:a16="http://schemas.microsoft.com/office/drawing/2014/main" val="1657095707"/>
                    </a:ext>
                  </a:extLst>
                </a:gridCol>
                <a:gridCol w="928744">
                  <a:extLst>
                    <a:ext uri="{9D8B030D-6E8A-4147-A177-3AD203B41FA5}">
                      <a16:colId xmlns:a16="http://schemas.microsoft.com/office/drawing/2014/main" val="3773891551"/>
                    </a:ext>
                  </a:extLst>
                </a:gridCol>
              </a:tblGrid>
              <a:tr h="7888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Left child</a:t>
                      </a:r>
                      <a:endParaRPr kumimoji="1"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Right child</a:t>
                      </a:r>
                      <a:endParaRPr kumimoji="1"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排列數量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019744"/>
                  </a:ext>
                </a:extLst>
              </a:tr>
              <a:tr h="493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1*1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77238"/>
                  </a:ext>
                </a:extLst>
              </a:tr>
              <a:tr h="493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1*1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180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192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>
            <a:extLst>
              <a:ext uri="{FF2B5EF4-FFF2-40B4-BE49-F238E27FC236}">
                <a16:creationId xmlns:a16="http://schemas.microsoft.com/office/drawing/2014/main" id="{628A6DDF-F5D7-B230-BD66-F6088DB12975}"/>
              </a:ext>
            </a:extLst>
          </p:cNvPr>
          <p:cNvSpPr/>
          <p:nvPr/>
        </p:nvSpPr>
        <p:spPr bwMode="auto">
          <a:xfrm>
            <a:off x="6810610" y="2875085"/>
            <a:ext cx="576064" cy="576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Input: 2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(2)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將編號填入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中</a:t>
            </a: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每一種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之排列數：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2!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Output: 2 * 2! = 4</a:t>
            </a: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5537DC30-BB46-C0F4-DAC7-46EC862F133E}"/>
              </a:ext>
            </a:extLst>
          </p:cNvPr>
          <p:cNvSpPr/>
          <p:nvPr/>
        </p:nvSpPr>
        <p:spPr bwMode="auto">
          <a:xfrm>
            <a:off x="6234546" y="200343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5E23B192-EFC1-F450-935E-6C626949914D}"/>
              </a:ext>
            </a:extLst>
          </p:cNvPr>
          <p:cNvSpPr txBox="1"/>
          <p:nvPr/>
        </p:nvSpPr>
        <p:spPr>
          <a:xfrm>
            <a:off x="4682544" y="3540353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種可能</a:t>
            </a:r>
          </a:p>
        </p:txBody>
      </p:sp>
      <p:cxnSp>
        <p:nvCxnSpPr>
          <p:cNvPr id="18" name="直線單箭頭接點 17">
            <a:extLst>
              <a:ext uri="{FF2B5EF4-FFF2-40B4-BE49-F238E27FC236}">
                <a16:creationId xmlns:a16="http://schemas.microsoft.com/office/drawing/2014/main" id="{3DEBBECD-9742-0618-63AA-70A1932FD01D}"/>
              </a:ext>
            </a:extLst>
          </p:cNvPr>
          <p:cNvCxnSpPr>
            <a:cxnSpLocks/>
            <a:stCxn id="12" idx="5"/>
          </p:cNvCxnSpPr>
          <p:nvPr/>
        </p:nvCxnSpPr>
        <p:spPr bwMode="auto">
          <a:xfrm>
            <a:off x="6726247" y="2495140"/>
            <a:ext cx="364956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9" name="直線單箭頭接點 18">
            <a:extLst>
              <a:ext uri="{FF2B5EF4-FFF2-40B4-BE49-F238E27FC236}">
                <a16:creationId xmlns:a16="http://schemas.microsoft.com/office/drawing/2014/main" id="{2F34931C-D664-AF87-E19A-ABAD9645A752}"/>
              </a:ext>
            </a:extLst>
          </p:cNvPr>
          <p:cNvCxnSpPr>
            <a:cxnSpLocks/>
            <a:stCxn id="12" idx="3"/>
          </p:cNvCxnSpPr>
          <p:nvPr/>
        </p:nvCxnSpPr>
        <p:spPr bwMode="auto">
          <a:xfrm flipH="1">
            <a:off x="5954321" y="2495140"/>
            <a:ext cx="364588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9134FDBE-F7CA-12F9-3051-3DDAC01ED045}"/>
              </a:ext>
            </a:extLst>
          </p:cNvPr>
          <p:cNvSpPr txBox="1"/>
          <p:nvPr/>
        </p:nvSpPr>
        <p:spPr>
          <a:xfrm>
            <a:off x="5435583" y="1484574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zh-TW" altLang="en-US" dirty="0"/>
              <a:t>種可能</a:t>
            </a:r>
          </a:p>
        </p:txBody>
      </p:sp>
      <p:sp>
        <p:nvSpPr>
          <p:cNvPr id="21" name="橢圓 20">
            <a:extLst>
              <a:ext uri="{FF2B5EF4-FFF2-40B4-BE49-F238E27FC236}">
                <a16:creationId xmlns:a16="http://schemas.microsoft.com/office/drawing/2014/main" id="{2ADA050C-84A9-3F88-FAB0-118B8FCC0853}"/>
              </a:ext>
            </a:extLst>
          </p:cNvPr>
          <p:cNvSpPr/>
          <p:nvPr/>
        </p:nvSpPr>
        <p:spPr bwMode="auto">
          <a:xfrm>
            <a:off x="5560551" y="2867535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070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Input: 3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(1)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有幾種排列：</a:t>
            </a: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root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node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個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other node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之排列：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5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cs typeface="+mn-cs"/>
            </a:endParaRP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823979D4-6596-67DD-4DD4-C94AA4967237}"/>
              </a:ext>
            </a:extLst>
          </p:cNvPr>
          <p:cNvGrpSpPr/>
          <p:nvPr/>
        </p:nvGrpSpPr>
        <p:grpSpPr>
          <a:xfrm>
            <a:off x="5060834" y="138224"/>
            <a:ext cx="3397366" cy="1672237"/>
            <a:chOff x="3807089" y="223278"/>
            <a:chExt cx="4993109" cy="2487087"/>
          </a:xfrm>
        </p:grpSpPr>
        <p:sp>
          <p:nvSpPr>
            <p:cNvPr id="24" name="矩形 23">
              <a:extLst>
                <a:ext uri="{FF2B5EF4-FFF2-40B4-BE49-F238E27FC236}">
                  <a16:creationId xmlns:a16="http://schemas.microsoft.com/office/drawing/2014/main" id="{628A6DDF-F5D7-B230-BD66-F6088DB12975}"/>
                </a:ext>
              </a:extLst>
            </p:cNvPr>
            <p:cNvSpPr/>
            <p:nvPr/>
          </p:nvSpPr>
          <p:spPr bwMode="auto">
            <a:xfrm>
              <a:off x="6531850" y="1541571"/>
              <a:ext cx="576064" cy="5760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BC8CE57E-DF2C-F080-E09F-F1A735DE0F74}"/>
                </a:ext>
              </a:extLst>
            </p:cNvPr>
            <p:cNvSpPr/>
            <p:nvPr/>
          </p:nvSpPr>
          <p:spPr bwMode="auto">
            <a:xfrm>
              <a:off x="5387529" y="1534021"/>
              <a:ext cx="576064" cy="5760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2" name="橢圓 11">
              <a:extLst>
                <a:ext uri="{FF2B5EF4-FFF2-40B4-BE49-F238E27FC236}">
                  <a16:creationId xmlns:a16="http://schemas.microsoft.com/office/drawing/2014/main" id="{5537DC30-BB46-C0F4-DAC7-46EC862F133E}"/>
                </a:ext>
              </a:extLst>
            </p:cNvPr>
            <p:cNvSpPr/>
            <p:nvPr/>
          </p:nvSpPr>
          <p:spPr bwMode="auto">
            <a:xfrm>
              <a:off x="5955786" y="669925"/>
              <a:ext cx="576064" cy="57606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13" name="文字方塊 12">
              <a:extLst>
                <a:ext uri="{FF2B5EF4-FFF2-40B4-BE49-F238E27FC236}">
                  <a16:creationId xmlns:a16="http://schemas.microsoft.com/office/drawing/2014/main" id="{378BFC50-1663-77DB-51BA-2FFD98DDB100}"/>
                </a:ext>
              </a:extLst>
            </p:cNvPr>
            <p:cNvSpPr txBox="1"/>
            <p:nvPr/>
          </p:nvSpPr>
          <p:spPr>
            <a:xfrm>
              <a:off x="5589384" y="223278"/>
              <a:ext cx="1308868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/>
                <a:t>1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root</a:t>
              </a:r>
              <a:endParaRPr lang="zh-TW" altLang="en-US" sz="1600" dirty="0"/>
            </a:p>
          </p:txBody>
        </p:sp>
        <p:sp>
          <p:nvSpPr>
            <p:cNvPr id="17" name="文字方塊 16">
              <a:extLst>
                <a:ext uri="{FF2B5EF4-FFF2-40B4-BE49-F238E27FC236}">
                  <a16:creationId xmlns:a16="http://schemas.microsoft.com/office/drawing/2014/main" id="{5E23B192-EFC1-F450-935E-6C626949914D}"/>
                </a:ext>
              </a:extLst>
            </p:cNvPr>
            <p:cNvSpPr txBox="1"/>
            <p:nvPr/>
          </p:nvSpPr>
          <p:spPr>
            <a:xfrm>
              <a:off x="3807089" y="2206839"/>
              <a:ext cx="2314272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FF0000"/>
                  </a:solidFill>
                </a:rPr>
                <a:t>0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node</a:t>
              </a:r>
              <a:r>
                <a:rPr lang="zh-TW" altLang="en-US" sz="1600" dirty="0"/>
                <a:t>之</a:t>
              </a:r>
              <a:r>
                <a:rPr lang="en-US" altLang="zh-TW" sz="1600" dirty="0"/>
                <a:t>tree</a:t>
              </a:r>
              <a:endParaRPr lang="zh-TW" altLang="en-US" sz="1600" dirty="0"/>
            </a:p>
          </p:txBody>
        </p:sp>
        <p:cxnSp>
          <p:nvCxnSpPr>
            <p:cNvPr id="18" name="直線單箭頭接點 17">
              <a:extLst>
                <a:ext uri="{FF2B5EF4-FFF2-40B4-BE49-F238E27FC236}">
                  <a16:creationId xmlns:a16="http://schemas.microsoft.com/office/drawing/2014/main" id="{3DEBBECD-9742-0618-63AA-70A1932FD01D}"/>
                </a:ext>
              </a:extLst>
            </p:cNvPr>
            <p:cNvCxnSpPr>
              <a:cxnSpLocks/>
              <a:stCxn id="12" idx="5"/>
            </p:cNvCxnSpPr>
            <p:nvPr/>
          </p:nvCxnSpPr>
          <p:spPr bwMode="auto">
            <a:xfrm>
              <a:off x="6447487" y="1161626"/>
              <a:ext cx="364956" cy="3723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19" name="直線單箭頭接點 18">
              <a:extLst>
                <a:ext uri="{FF2B5EF4-FFF2-40B4-BE49-F238E27FC236}">
                  <a16:creationId xmlns:a16="http://schemas.microsoft.com/office/drawing/2014/main" id="{2F34931C-D664-AF87-E19A-ABAD9645A752}"/>
                </a:ext>
              </a:extLst>
            </p:cNvPr>
            <p:cNvCxnSpPr>
              <a:cxnSpLocks/>
              <a:stCxn id="12" idx="3"/>
              <a:endCxn id="3" idx="0"/>
            </p:cNvCxnSpPr>
            <p:nvPr/>
          </p:nvCxnSpPr>
          <p:spPr bwMode="auto">
            <a:xfrm flipH="1">
              <a:off x="5675561" y="1161626"/>
              <a:ext cx="364588" cy="3723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25" name="文字方塊 24">
              <a:extLst>
                <a:ext uri="{FF2B5EF4-FFF2-40B4-BE49-F238E27FC236}">
                  <a16:creationId xmlns:a16="http://schemas.microsoft.com/office/drawing/2014/main" id="{9134FDBE-F7CA-12F9-3051-3DDAC01ED045}"/>
                </a:ext>
              </a:extLst>
            </p:cNvPr>
            <p:cNvSpPr txBox="1"/>
            <p:nvPr/>
          </p:nvSpPr>
          <p:spPr>
            <a:xfrm>
              <a:off x="6485926" y="2206840"/>
              <a:ext cx="2314272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FF0000"/>
                  </a:solidFill>
                </a:rPr>
                <a:t>2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node</a:t>
              </a:r>
              <a:r>
                <a:rPr lang="zh-TW" altLang="en-US" sz="1600" dirty="0"/>
                <a:t>之</a:t>
              </a:r>
              <a:r>
                <a:rPr lang="en-US" altLang="zh-TW" sz="1600" dirty="0"/>
                <a:t>tree</a:t>
              </a:r>
              <a:endParaRPr lang="zh-TW" altLang="en-US" sz="1600" dirty="0"/>
            </a:p>
          </p:txBody>
        </p:sp>
      </p:grpSp>
      <p:graphicFrame>
        <p:nvGraphicFramePr>
          <p:cNvPr id="23" name="表格 25">
            <a:extLst>
              <a:ext uri="{FF2B5EF4-FFF2-40B4-BE49-F238E27FC236}">
                <a16:creationId xmlns:a16="http://schemas.microsoft.com/office/drawing/2014/main" id="{B8153B7F-5226-D1B9-EB75-310CD5A8C9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40553"/>
              </p:ext>
            </p:extLst>
          </p:nvPr>
        </p:nvGraphicFramePr>
        <p:xfrm>
          <a:off x="727697" y="2742494"/>
          <a:ext cx="2786232" cy="2303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8744">
                  <a:extLst>
                    <a:ext uri="{9D8B030D-6E8A-4147-A177-3AD203B41FA5}">
                      <a16:colId xmlns:a16="http://schemas.microsoft.com/office/drawing/2014/main" val="378279110"/>
                    </a:ext>
                  </a:extLst>
                </a:gridCol>
                <a:gridCol w="928744">
                  <a:extLst>
                    <a:ext uri="{9D8B030D-6E8A-4147-A177-3AD203B41FA5}">
                      <a16:colId xmlns:a16="http://schemas.microsoft.com/office/drawing/2014/main" val="1657095707"/>
                    </a:ext>
                  </a:extLst>
                </a:gridCol>
                <a:gridCol w="928744">
                  <a:extLst>
                    <a:ext uri="{9D8B030D-6E8A-4147-A177-3AD203B41FA5}">
                      <a16:colId xmlns:a16="http://schemas.microsoft.com/office/drawing/2014/main" val="3773891551"/>
                    </a:ext>
                  </a:extLst>
                </a:gridCol>
              </a:tblGrid>
              <a:tr h="7888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Left child</a:t>
                      </a:r>
                      <a:endParaRPr kumimoji="1"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zh-TW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Right child</a:t>
                      </a:r>
                      <a:endParaRPr kumimoji="1" lang="zh-TW" altLang="en-US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排列數量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019744"/>
                  </a:ext>
                </a:extLst>
              </a:tr>
              <a:tr h="493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1*2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677238"/>
                  </a:ext>
                </a:extLst>
              </a:tr>
              <a:tr h="493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1*1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180108"/>
                  </a:ext>
                </a:extLst>
              </a:tr>
              <a:tr h="493488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0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/>
                        <a:t>2*1</a:t>
                      </a:r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391522"/>
                  </a:ext>
                </a:extLst>
              </a:tr>
            </a:tbl>
          </a:graphicData>
        </a:graphic>
      </p:graphicFrame>
      <p:grpSp>
        <p:nvGrpSpPr>
          <p:cNvPr id="22" name="群組 21">
            <a:extLst>
              <a:ext uri="{FF2B5EF4-FFF2-40B4-BE49-F238E27FC236}">
                <a16:creationId xmlns:a16="http://schemas.microsoft.com/office/drawing/2014/main" id="{D6F54585-E294-358E-3DB5-A6CB87D0A6EC}"/>
              </a:ext>
            </a:extLst>
          </p:cNvPr>
          <p:cNvGrpSpPr/>
          <p:nvPr/>
        </p:nvGrpSpPr>
        <p:grpSpPr>
          <a:xfrm>
            <a:off x="5083117" y="2024839"/>
            <a:ext cx="3397366" cy="1672237"/>
            <a:chOff x="3807089" y="223278"/>
            <a:chExt cx="4993109" cy="2487087"/>
          </a:xfrm>
        </p:grpSpPr>
        <p:sp>
          <p:nvSpPr>
            <p:cNvPr id="26" name="矩形 25">
              <a:extLst>
                <a:ext uri="{FF2B5EF4-FFF2-40B4-BE49-F238E27FC236}">
                  <a16:creationId xmlns:a16="http://schemas.microsoft.com/office/drawing/2014/main" id="{D6C476F6-FD0A-814B-E7D2-B1D5E971A2B9}"/>
                </a:ext>
              </a:extLst>
            </p:cNvPr>
            <p:cNvSpPr/>
            <p:nvPr/>
          </p:nvSpPr>
          <p:spPr bwMode="auto">
            <a:xfrm>
              <a:off x="6531850" y="1541571"/>
              <a:ext cx="576064" cy="5760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5" name="矩形 34">
              <a:extLst>
                <a:ext uri="{FF2B5EF4-FFF2-40B4-BE49-F238E27FC236}">
                  <a16:creationId xmlns:a16="http://schemas.microsoft.com/office/drawing/2014/main" id="{11E33655-C9E0-E0CA-AE31-3BD3738A929A}"/>
                </a:ext>
              </a:extLst>
            </p:cNvPr>
            <p:cNvSpPr/>
            <p:nvPr/>
          </p:nvSpPr>
          <p:spPr bwMode="auto">
            <a:xfrm>
              <a:off x="5387529" y="1534021"/>
              <a:ext cx="576064" cy="5760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6" name="橢圓 35">
              <a:extLst>
                <a:ext uri="{FF2B5EF4-FFF2-40B4-BE49-F238E27FC236}">
                  <a16:creationId xmlns:a16="http://schemas.microsoft.com/office/drawing/2014/main" id="{5797AC57-3638-8214-D13A-19883F54C7E9}"/>
                </a:ext>
              </a:extLst>
            </p:cNvPr>
            <p:cNvSpPr/>
            <p:nvPr/>
          </p:nvSpPr>
          <p:spPr bwMode="auto">
            <a:xfrm>
              <a:off x="5955786" y="669925"/>
              <a:ext cx="576064" cy="57606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40937CFE-2710-2A70-EA6A-00BEC2537247}"/>
                </a:ext>
              </a:extLst>
            </p:cNvPr>
            <p:cNvSpPr txBox="1"/>
            <p:nvPr/>
          </p:nvSpPr>
          <p:spPr>
            <a:xfrm>
              <a:off x="5589384" y="223278"/>
              <a:ext cx="1308868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/>
                <a:t>1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root</a:t>
              </a:r>
              <a:endParaRPr lang="zh-TW" altLang="en-US" sz="1600" dirty="0"/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107C2B1F-4C37-3FB7-0DA0-D26B8C058807}"/>
                </a:ext>
              </a:extLst>
            </p:cNvPr>
            <p:cNvSpPr txBox="1"/>
            <p:nvPr/>
          </p:nvSpPr>
          <p:spPr>
            <a:xfrm>
              <a:off x="3807089" y="2206839"/>
              <a:ext cx="2314272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FF0000"/>
                  </a:solidFill>
                </a:rPr>
                <a:t>1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node</a:t>
              </a:r>
              <a:r>
                <a:rPr lang="zh-TW" altLang="en-US" sz="1600" dirty="0"/>
                <a:t>之</a:t>
              </a:r>
              <a:r>
                <a:rPr lang="en-US" altLang="zh-TW" sz="1600" dirty="0"/>
                <a:t>tree</a:t>
              </a:r>
              <a:endParaRPr lang="zh-TW" altLang="en-US" sz="1600" dirty="0"/>
            </a:p>
          </p:txBody>
        </p:sp>
        <p:cxnSp>
          <p:nvCxnSpPr>
            <p:cNvPr id="39" name="直線單箭頭接點 38">
              <a:extLst>
                <a:ext uri="{FF2B5EF4-FFF2-40B4-BE49-F238E27FC236}">
                  <a16:creationId xmlns:a16="http://schemas.microsoft.com/office/drawing/2014/main" id="{0DA8B5A7-E30C-0898-B3F5-45257BA7B72A}"/>
                </a:ext>
              </a:extLst>
            </p:cNvPr>
            <p:cNvCxnSpPr>
              <a:cxnSpLocks/>
              <a:stCxn id="36" idx="5"/>
            </p:cNvCxnSpPr>
            <p:nvPr/>
          </p:nvCxnSpPr>
          <p:spPr bwMode="auto">
            <a:xfrm>
              <a:off x="6447487" y="1161626"/>
              <a:ext cx="364956" cy="3723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0" name="直線單箭頭接點 39">
              <a:extLst>
                <a:ext uri="{FF2B5EF4-FFF2-40B4-BE49-F238E27FC236}">
                  <a16:creationId xmlns:a16="http://schemas.microsoft.com/office/drawing/2014/main" id="{288C2217-E7A7-C4EB-860C-8CB2A4044B11}"/>
                </a:ext>
              </a:extLst>
            </p:cNvPr>
            <p:cNvCxnSpPr>
              <a:cxnSpLocks/>
              <a:stCxn id="36" idx="3"/>
              <a:endCxn id="35" idx="0"/>
            </p:cNvCxnSpPr>
            <p:nvPr/>
          </p:nvCxnSpPr>
          <p:spPr bwMode="auto">
            <a:xfrm flipH="1">
              <a:off x="5675561" y="1161626"/>
              <a:ext cx="364588" cy="3723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41" name="文字方塊 40">
              <a:extLst>
                <a:ext uri="{FF2B5EF4-FFF2-40B4-BE49-F238E27FC236}">
                  <a16:creationId xmlns:a16="http://schemas.microsoft.com/office/drawing/2014/main" id="{315E4679-3AF5-2F5F-225B-C3C7EA8BAEE8}"/>
                </a:ext>
              </a:extLst>
            </p:cNvPr>
            <p:cNvSpPr txBox="1"/>
            <p:nvPr/>
          </p:nvSpPr>
          <p:spPr>
            <a:xfrm>
              <a:off x="6485926" y="2206840"/>
              <a:ext cx="2314272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FF0000"/>
                  </a:solidFill>
                </a:rPr>
                <a:t>1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node</a:t>
              </a:r>
              <a:r>
                <a:rPr lang="zh-TW" altLang="en-US" sz="1600" dirty="0"/>
                <a:t>之</a:t>
              </a:r>
              <a:r>
                <a:rPr lang="en-US" altLang="zh-TW" sz="1600" dirty="0"/>
                <a:t>tree</a:t>
              </a:r>
              <a:endParaRPr lang="zh-TW" altLang="en-US" sz="1600" dirty="0"/>
            </a:p>
          </p:txBody>
        </p:sp>
      </p:grpSp>
      <p:grpSp>
        <p:nvGrpSpPr>
          <p:cNvPr id="42" name="群組 41">
            <a:extLst>
              <a:ext uri="{FF2B5EF4-FFF2-40B4-BE49-F238E27FC236}">
                <a16:creationId xmlns:a16="http://schemas.microsoft.com/office/drawing/2014/main" id="{A795FC63-461F-854C-A85E-68683528392C}"/>
              </a:ext>
            </a:extLst>
          </p:cNvPr>
          <p:cNvGrpSpPr/>
          <p:nvPr/>
        </p:nvGrpSpPr>
        <p:grpSpPr>
          <a:xfrm>
            <a:off x="5060834" y="3791196"/>
            <a:ext cx="3397366" cy="1672237"/>
            <a:chOff x="3807089" y="223278"/>
            <a:chExt cx="4993109" cy="2487087"/>
          </a:xfrm>
        </p:grpSpPr>
        <p:sp>
          <p:nvSpPr>
            <p:cNvPr id="43" name="矩形 42">
              <a:extLst>
                <a:ext uri="{FF2B5EF4-FFF2-40B4-BE49-F238E27FC236}">
                  <a16:creationId xmlns:a16="http://schemas.microsoft.com/office/drawing/2014/main" id="{A174CA94-F534-2FF2-BB4C-42EDBEABC70C}"/>
                </a:ext>
              </a:extLst>
            </p:cNvPr>
            <p:cNvSpPr/>
            <p:nvPr/>
          </p:nvSpPr>
          <p:spPr bwMode="auto">
            <a:xfrm>
              <a:off x="6531850" y="1541571"/>
              <a:ext cx="576064" cy="5760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4" name="矩形 43">
              <a:extLst>
                <a:ext uri="{FF2B5EF4-FFF2-40B4-BE49-F238E27FC236}">
                  <a16:creationId xmlns:a16="http://schemas.microsoft.com/office/drawing/2014/main" id="{4F97731C-8E21-FF20-9825-44B7FA40978F}"/>
                </a:ext>
              </a:extLst>
            </p:cNvPr>
            <p:cNvSpPr/>
            <p:nvPr/>
          </p:nvSpPr>
          <p:spPr bwMode="auto">
            <a:xfrm>
              <a:off x="5387529" y="1534021"/>
              <a:ext cx="576064" cy="576064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5" name="橢圓 44">
              <a:extLst>
                <a:ext uri="{FF2B5EF4-FFF2-40B4-BE49-F238E27FC236}">
                  <a16:creationId xmlns:a16="http://schemas.microsoft.com/office/drawing/2014/main" id="{10CA2729-7E33-C80D-DFA1-6219F16E377D}"/>
                </a:ext>
              </a:extLst>
            </p:cNvPr>
            <p:cNvSpPr/>
            <p:nvPr/>
          </p:nvSpPr>
          <p:spPr bwMode="auto">
            <a:xfrm>
              <a:off x="5955786" y="669925"/>
              <a:ext cx="576064" cy="576064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zh-TW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新細明體" pitchFamily="18" charset="-120"/>
              </a:endParaRPr>
            </a:p>
          </p:txBody>
        </p:sp>
        <p:sp>
          <p:nvSpPr>
            <p:cNvPr id="46" name="文字方塊 45">
              <a:extLst>
                <a:ext uri="{FF2B5EF4-FFF2-40B4-BE49-F238E27FC236}">
                  <a16:creationId xmlns:a16="http://schemas.microsoft.com/office/drawing/2014/main" id="{378CD48E-4848-182B-DFFD-84808FD811ED}"/>
                </a:ext>
              </a:extLst>
            </p:cNvPr>
            <p:cNvSpPr txBox="1"/>
            <p:nvPr/>
          </p:nvSpPr>
          <p:spPr>
            <a:xfrm>
              <a:off x="5589384" y="223278"/>
              <a:ext cx="1308868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/>
                <a:t>1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root</a:t>
              </a:r>
              <a:endParaRPr lang="zh-TW" altLang="en-US" sz="1600" dirty="0"/>
            </a:p>
          </p:txBody>
        </p:sp>
        <p:sp>
          <p:nvSpPr>
            <p:cNvPr id="47" name="文字方塊 46">
              <a:extLst>
                <a:ext uri="{FF2B5EF4-FFF2-40B4-BE49-F238E27FC236}">
                  <a16:creationId xmlns:a16="http://schemas.microsoft.com/office/drawing/2014/main" id="{FBD73AFF-443F-DFEB-6E9E-41890E1AA643}"/>
                </a:ext>
              </a:extLst>
            </p:cNvPr>
            <p:cNvSpPr txBox="1"/>
            <p:nvPr/>
          </p:nvSpPr>
          <p:spPr>
            <a:xfrm>
              <a:off x="3807089" y="2206839"/>
              <a:ext cx="2314272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FF0000"/>
                  </a:solidFill>
                </a:rPr>
                <a:t>2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node</a:t>
              </a:r>
              <a:r>
                <a:rPr lang="zh-TW" altLang="en-US" sz="1600" dirty="0"/>
                <a:t>之</a:t>
              </a:r>
              <a:r>
                <a:rPr lang="en-US" altLang="zh-TW" sz="1600" dirty="0"/>
                <a:t>tree</a:t>
              </a:r>
              <a:endParaRPr lang="zh-TW" altLang="en-US" sz="1600" dirty="0"/>
            </a:p>
          </p:txBody>
        </p:sp>
        <p:cxnSp>
          <p:nvCxnSpPr>
            <p:cNvPr id="48" name="直線單箭頭接點 47">
              <a:extLst>
                <a:ext uri="{FF2B5EF4-FFF2-40B4-BE49-F238E27FC236}">
                  <a16:creationId xmlns:a16="http://schemas.microsoft.com/office/drawing/2014/main" id="{42362F59-5BF2-3EA9-4840-BE8D582122EB}"/>
                </a:ext>
              </a:extLst>
            </p:cNvPr>
            <p:cNvCxnSpPr>
              <a:cxnSpLocks/>
              <a:stCxn id="45" idx="5"/>
            </p:cNvCxnSpPr>
            <p:nvPr/>
          </p:nvCxnSpPr>
          <p:spPr bwMode="auto">
            <a:xfrm>
              <a:off x="6447487" y="1161626"/>
              <a:ext cx="364956" cy="3723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cxnSp>
          <p:nvCxnSpPr>
            <p:cNvPr id="49" name="直線單箭頭接點 48">
              <a:extLst>
                <a:ext uri="{FF2B5EF4-FFF2-40B4-BE49-F238E27FC236}">
                  <a16:creationId xmlns:a16="http://schemas.microsoft.com/office/drawing/2014/main" id="{F38C320F-FC7A-07EE-B39E-F42218498D8C}"/>
                </a:ext>
              </a:extLst>
            </p:cNvPr>
            <p:cNvCxnSpPr>
              <a:cxnSpLocks/>
              <a:stCxn id="45" idx="3"/>
              <a:endCxn id="44" idx="0"/>
            </p:cNvCxnSpPr>
            <p:nvPr/>
          </p:nvCxnSpPr>
          <p:spPr bwMode="auto">
            <a:xfrm flipH="1">
              <a:off x="5675561" y="1161626"/>
              <a:ext cx="364588" cy="37239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triangle"/>
            </a:ln>
            <a:effectLst/>
          </p:spPr>
        </p:cxnSp>
        <p:sp>
          <p:nvSpPr>
            <p:cNvPr id="50" name="文字方塊 49">
              <a:extLst>
                <a:ext uri="{FF2B5EF4-FFF2-40B4-BE49-F238E27FC236}">
                  <a16:creationId xmlns:a16="http://schemas.microsoft.com/office/drawing/2014/main" id="{D784834C-041C-4CF1-E7F4-30369F859F22}"/>
                </a:ext>
              </a:extLst>
            </p:cNvPr>
            <p:cNvSpPr txBox="1"/>
            <p:nvPr/>
          </p:nvSpPr>
          <p:spPr>
            <a:xfrm>
              <a:off x="6485926" y="2206840"/>
              <a:ext cx="2314272" cy="5035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1600" dirty="0">
                  <a:solidFill>
                    <a:srgbClr val="FF0000"/>
                  </a:solidFill>
                </a:rPr>
                <a:t>0</a:t>
              </a:r>
              <a:r>
                <a:rPr lang="zh-TW" altLang="en-US" sz="1600" dirty="0"/>
                <a:t>個</a:t>
              </a:r>
              <a:r>
                <a:rPr lang="en-US" altLang="zh-TW" sz="1600" dirty="0"/>
                <a:t>node</a:t>
              </a:r>
              <a:r>
                <a:rPr lang="zh-TW" altLang="en-US" sz="1600" dirty="0"/>
                <a:t>之</a:t>
              </a:r>
              <a:r>
                <a:rPr lang="en-US" altLang="zh-TW" sz="1600" dirty="0"/>
                <a:t>tree</a:t>
              </a:r>
              <a:endParaRPr lang="zh-TW" alt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376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Input: 3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-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(2) 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將編號填入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中</a:t>
            </a: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每一種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tree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之排列數：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3!</a:t>
            </a: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cs typeface="+mn-cs"/>
              <a:sym typeface="Wingdings" panose="05000000000000000000" pitchFamily="2" charset="2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  <a:sym typeface="Wingdings" panose="05000000000000000000" pitchFamily="2" charset="2"/>
              </a:rPr>
              <a:t>Output: 5 * 3! = 30</a:t>
            </a:r>
          </a:p>
        </p:txBody>
      </p:sp>
      <p:sp>
        <p:nvSpPr>
          <p:cNvPr id="76" name="橢圓 75">
            <a:extLst>
              <a:ext uri="{FF2B5EF4-FFF2-40B4-BE49-F238E27FC236}">
                <a16:creationId xmlns:a16="http://schemas.microsoft.com/office/drawing/2014/main" id="{850B2FB8-E5A9-5862-08ED-037D42893D5D}"/>
              </a:ext>
            </a:extLst>
          </p:cNvPr>
          <p:cNvSpPr/>
          <p:nvPr/>
        </p:nvSpPr>
        <p:spPr bwMode="auto">
          <a:xfrm>
            <a:off x="6154482" y="2579713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77" name="文字方塊 76">
            <a:extLst>
              <a:ext uri="{FF2B5EF4-FFF2-40B4-BE49-F238E27FC236}">
                <a16:creationId xmlns:a16="http://schemas.microsoft.com/office/drawing/2014/main" id="{9671B7B2-37E7-8590-A457-6C641ACFD0B7}"/>
              </a:ext>
            </a:extLst>
          </p:cNvPr>
          <p:cNvSpPr txBox="1"/>
          <p:nvPr/>
        </p:nvSpPr>
        <p:spPr>
          <a:xfrm>
            <a:off x="4602480" y="4116627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2</a:t>
            </a:r>
            <a:r>
              <a:rPr lang="zh-TW" altLang="en-US" dirty="0"/>
              <a:t>種可能</a:t>
            </a:r>
          </a:p>
        </p:txBody>
      </p:sp>
      <p:cxnSp>
        <p:nvCxnSpPr>
          <p:cNvPr id="78" name="直線單箭頭接點 77">
            <a:extLst>
              <a:ext uri="{FF2B5EF4-FFF2-40B4-BE49-F238E27FC236}">
                <a16:creationId xmlns:a16="http://schemas.microsoft.com/office/drawing/2014/main" id="{DA530FE5-C4C1-88D1-C5F6-9C20BEB373A7}"/>
              </a:ext>
            </a:extLst>
          </p:cNvPr>
          <p:cNvCxnSpPr>
            <a:cxnSpLocks/>
            <a:stCxn id="76" idx="5"/>
          </p:cNvCxnSpPr>
          <p:nvPr/>
        </p:nvCxnSpPr>
        <p:spPr bwMode="auto">
          <a:xfrm>
            <a:off x="6646183" y="3071414"/>
            <a:ext cx="364956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79" name="直線單箭頭接點 78">
            <a:extLst>
              <a:ext uri="{FF2B5EF4-FFF2-40B4-BE49-F238E27FC236}">
                <a16:creationId xmlns:a16="http://schemas.microsoft.com/office/drawing/2014/main" id="{CFE5D406-526B-E1E2-570A-BFCA24D5BDDD}"/>
              </a:ext>
            </a:extLst>
          </p:cNvPr>
          <p:cNvCxnSpPr>
            <a:cxnSpLocks/>
            <a:stCxn id="76" idx="3"/>
          </p:cNvCxnSpPr>
          <p:nvPr/>
        </p:nvCxnSpPr>
        <p:spPr bwMode="auto">
          <a:xfrm flipH="1">
            <a:off x="5874257" y="3071414"/>
            <a:ext cx="364588" cy="3723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80" name="文字方塊 79">
            <a:extLst>
              <a:ext uri="{FF2B5EF4-FFF2-40B4-BE49-F238E27FC236}">
                <a16:creationId xmlns:a16="http://schemas.microsoft.com/office/drawing/2014/main" id="{247EFC06-51CD-83A6-B37D-D62BA08EF45B}"/>
              </a:ext>
            </a:extLst>
          </p:cNvPr>
          <p:cNvSpPr txBox="1"/>
          <p:nvPr/>
        </p:nvSpPr>
        <p:spPr>
          <a:xfrm>
            <a:off x="5355519" y="2060848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3</a:t>
            </a:r>
            <a:r>
              <a:rPr lang="zh-TW" altLang="en-US" dirty="0"/>
              <a:t>種可能</a:t>
            </a:r>
          </a:p>
        </p:txBody>
      </p:sp>
      <p:sp>
        <p:nvSpPr>
          <p:cNvPr id="81" name="橢圓 80">
            <a:extLst>
              <a:ext uri="{FF2B5EF4-FFF2-40B4-BE49-F238E27FC236}">
                <a16:creationId xmlns:a16="http://schemas.microsoft.com/office/drawing/2014/main" id="{61EE8E48-5233-478E-06F4-94817D3E0BB0}"/>
              </a:ext>
            </a:extLst>
          </p:cNvPr>
          <p:cNvSpPr/>
          <p:nvPr/>
        </p:nvSpPr>
        <p:spPr bwMode="auto">
          <a:xfrm>
            <a:off x="5480487" y="344380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2" name="橢圓 81">
            <a:extLst>
              <a:ext uri="{FF2B5EF4-FFF2-40B4-BE49-F238E27FC236}">
                <a16:creationId xmlns:a16="http://schemas.microsoft.com/office/drawing/2014/main" id="{08E611E5-632C-1B66-F4D4-5DD20A27A9BB}"/>
              </a:ext>
            </a:extLst>
          </p:cNvPr>
          <p:cNvSpPr/>
          <p:nvPr/>
        </p:nvSpPr>
        <p:spPr bwMode="auto">
          <a:xfrm>
            <a:off x="6730546" y="3451359"/>
            <a:ext cx="576064" cy="57606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83" name="文字方塊 82">
            <a:extLst>
              <a:ext uri="{FF2B5EF4-FFF2-40B4-BE49-F238E27FC236}">
                <a16:creationId xmlns:a16="http://schemas.microsoft.com/office/drawing/2014/main" id="{B3CF7AFE-594E-6D3F-0815-E345404DC456}"/>
              </a:ext>
            </a:extLst>
          </p:cNvPr>
          <p:cNvSpPr txBox="1"/>
          <p:nvPr/>
        </p:nvSpPr>
        <p:spPr>
          <a:xfrm>
            <a:off x="6219615" y="4124177"/>
            <a:ext cx="217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dirty="0">
                <a:solidFill>
                  <a:srgbClr val="FF0000"/>
                </a:solidFill>
              </a:rPr>
              <a:t>1</a:t>
            </a:r>
            <a:r>
              <a:rPr lang="zh-TW" altLang="en-US" dirty="0"/>
              <a:t>種可能</a:t>
            </a:r>
          </a:p>
        </p:txBody>
      </p:sp>
    </p:spTree>
    <p:extLst>
      <p:ext uri="{BB962C8B-B14F-4D97-AF65-F5344CB8AC3E}">
        <p14:creationId xmlns:p14="http://schemas.microsoft.com/office/powerpoint/2010/main" val="473410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(1)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 將計算過之 </a:t>
            </a: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n!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 值儲存，可提升下筆輸入之運算速度</a:t>
            </a:r>
            <a:endParaRPr lang="en-US" altLang="zh-TW" sz="2400" dirty="0">
              <a:latin typeface="Times New Roman" panose="02020603050405020304" pitchFamily="18" charset="0"/>
              <a:cs typeface="+mn-cs"/>
            </a:endParaRPr>
          </a:p>
          <a:p>
            <a:pPr marL="400050" lvl="1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+mn-cs"/>
              </a:rPr>
              <a:t>(2)</a:t>
            </a:r>
            <a:r>
              <a:rPr lang="zh-TW" altLang="en-US" sz="2400" dirty="0">
                <a:latin typeface="Times New Roman" panose="02020603050405020304" pitchFamily="18" charset="0"/>
                <a:cs typeface="+mn-cs"/>
              </a:rPr>
              <a:t> 大數乘法時，需注意可能是兩個大數</a:t>
            </a:r>
            <a:r>
              <a:rPr lang="zh-TW" altLang="en-US" sz="2400">
                <a:latin typeface="Times New Roman" panose="02020603050405020304" pitchFamily="18" charset="0"/>
                <a:cs typeface="+mn-cs"/>
              </a:rPr>
              <a:t>之相乘</a:t>
            </a:r>
            <a:endParaRPr lang="zh-TW" altLang="en-US" sz="2400" dirty="0"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411724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2652</TotalTime>
  <Words>442</Words>
  <Application>Microsoft Office PowerPoint</Application>
  <PresentationFormat>如螢幕大小 (4:3)</PresentationFormat>
  <Paragraphs>166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Tahoma</vt:lpstr>
      <vt:lpstr>Times New Roman</vt:lpstr>
      <vt:lpstr>Wingdings</vt:lpstr>
      <vt:lpstr>Blends</vt:lpstr>
      <vt:lpstr>10007: Count the Trees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建廷 黃</cp:lastModifiedBy>
  <cp:revision>115</cp:revision>
  <dcterms:created xsi:type="dcterms:W3CDTF">1601-01-01T00:00:00Z</dcterms:created>
  <dcterms:modified xsi:type="dcterms:W3CDTF">2022-05-18T08:42:15Z</dcterms:modified>
</cp:coreProperties>
</file>