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0" r:id="rId4"/>
    <p:sldId id="312" r:id="rId5"/>
    <p:sldId id="313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F7FE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>
        <p:scale>
          <a:sx n="83" d="100"/>
          <a:sy n="83" d="100"/>
        </p:scale>
        <p:origin x="705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8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122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103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2022/5/15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10898:Combo Deal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10898:Combo Deal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楊捷評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輸入菜單中各餐點的單賣價格，以及套餐中包含的餐點數量及總價格，最後輸入欲購買的各餐點數量，輸出最低的應付價格。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4 349 99 109 219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個餐點及價格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2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種套餐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1 1 1 0 479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包含的餐點數量及價格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2 2 2 1 999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2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latin typeface="+mn-ea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+mn-ea"/>
                <a:sym typeface="Wingdings" panose="05000000000000000000" pitchFamily="2" charset="2"/>
              </a:rPr>
              <a:t>個餐點訂單數量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9 6 8 0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9 6 8 5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500" dirty="0">
              <a:latin typeface="+mn-ea"/>
              <a:sym typeface="Wingdings" panose="05000000000000000000" pitchFamily="2" charset="2"/>
            </a:endParaRPr>
          </a:p>
        </p:txBody>
      </p:sp>
      <p:graphicFrame>
        <p:nvGraphicFramePr>
          <p:cNvPr id="2" name="物件 1">
            <a:extLst>
              <a:ext uri="{FF2B5EF4-FFF2-40B4-BE49-F238E27FC236}">
                <a16:creationId xmlns:a16="http://schemas.microsoft.com/office/drawing/2014/main" id="{A20E5A5C-5050-0BC6-891E-63D95FEEAE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712124"/>
              </p:ext>
            </p:extLst>
          </p:nvPr>
        </p:nvGraphicFramePr>
        <p:xfrm>
          <a:off x="2079162" y="3278279"/>
          <a:ext cx="6414183" cy="303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4" imgW="3891018" imgH="1838288" progId="Excel.Sheet.12">
                  <p:embed/>
                </p:oleObj>
              </mc:Choice>
              <mc:Fallback>
                <p:oleObj name="Worksheet" r:id="rId4" imgW="3891018" imgH="18382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79162" y="3278279"/>
                        <a:ext cx="6414183" cy="30304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vector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來儲存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Menu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的內容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各餐點的數量及價格，其中數量是一串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digit)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，單點也視為一個只有單一份餐點的套餐。接著利用動態規劃的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top-down approach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，將各種可能的組合都跑過一次，但不會重複計算。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</a:rPr>
              <a:t>演算法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576A221-FDF4-EC75-1456-78A85EA83057}"/>
              </a:ext>
            </a:extLst>
          </p:cNvPr>
          <p:cNvSpPr txBox="1"/>
          <p:nvPr/>
        </p:nvSpPr>
        <p:spPr>
          <a:xfrm>
            <a:off x="381000" y="2636912"/>
            <a:ext cx="8402488" cy="3404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16865" algn="just">
              <a:lnSpc>
                <a:spcPts val="2600"/>
              </a:lnSpc>
            </a:pP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int</a:t>
            </a:r>
            <a:r>
              <a:rPr lang="en-US" altLang="zh-TW" kern="1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recur(n, 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</a:rPr>
              <a:t>vector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&lt;</a:t>
            </a:r>
            <a:r>
              <a:rPr lang="en-US" altLang="zh-TW" kern="1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menu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&gt;&amp;v)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 algn="just">
              <a:lnSpc>
                <a:spcPts val="2600"/>
              </a:lnSpc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If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(n == 0)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return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0;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 algn="just">
              <a:lnSpc>
                <a:spcPts val="2600"/>
              </a:lnSpc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If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lang="en-US" altLang="zh-TW" kern="100" dirty="0" err="1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有找過了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return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kern="100" dirty="0" err="1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[n]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 algn="just">
              <a:lnSpc>
                <a:spcPts val="2600"/>
              </a:lnSpc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Otherwise, 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 algn="just">
              <a:lnSpc>
                <a:spcPts val="2600"/>
              </a:lnSpc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Min = 100000000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 algn="just">
              <a:lnSpc>
                <a:spcPts val="2600"/>
              </a:lnSpc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For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跑過各個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menu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組合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 algn="just">
              <a:lnSpc>
                <a:spcPts val="2600"/>
              </a:lnSpc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If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餐點數沒有超過訂購數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 algn="just">
              <a:lnSpc>
                <a:spcPts val="2600"/>
              </a:lnSpc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Min = min(Min, recur(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剩餘訂購數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v)+</a:t>
            </a:r>
            <a:r>
              <a:rPr lang="zh-TW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目前的套餐價格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 algn="just">
              <a:lnSpc>
                <a:spcPts val="2600"/>
              </a:lnSpc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lang="en-US" altLang="zh-TW" kern="100" dirty="0" err="1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[n] = Min // memorization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indent="316865" algn="just">
              <a:lnSpc>
                <a:spcPts val="2600"/>
              </a:lnSpc>
            </a:pP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</a:rPr>
              <a:t>return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zh-TW" kern="100" dirty="0" err="1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dp</a:t>
            </a:r>
            <a:r>
              <a:rPr lang="en-US" altLang="zh-TW" kern="100" dirty="0"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[n]</a:t>
            </a:r>
            <a:endParaRPr lang="zh-TW" altLang="zh-TW" kern="100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060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1D3A58B2-C353-AD25-31F6-CF29CA1F03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134" y="908720"/>
            <a:ext cx="6045987" cy="4280910"/>
          </a:xfrm>
          <a:prstGeom prst="rect">
            <a:avLst/>
          </a:prstGeom>
        </p:spPr>
      </p:pic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11480" cy="58395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15 10 =&gt;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個餐點及價格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=&gt;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種套餐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1 20 =&gt;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包含的餐點數量及價格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=&gt;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個餐點訂單數量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以上是計算有兩個餐點種類的訂單，各有效節點的情形。其中每個節點的最低價</a:t>
            </a:r>
            <a:r>
              <a:rPr lang="en-US" altLang="zh-TW" sz="2400" dirty="0">
                <a:latin typeface="Times New Roman" panose="02020603050405020304" pitchFamily="18" charset="0"/>
              </a:rPr>
              <a:t>(Min)</a:t>
            </a:r>
            <a:r>
              <a:rPr lang="zh-TW" altLang="en-US" sz="2400" dirty="0">
                <a:latin typeface="Times New Roman" panose="02020603050405020304" pitchFamily="18" charset="0"/>
              </a:rPr>
              <a:t>都會存到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</a:rPr>
              <a:t>陣列中，在找之後的訂單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  <a:r>
              <a:rPr lang="zh-TW" altLang="en-US" sz="2400" dirty="0">
                <a:latin typeface="Times New Roman" panose="02020603050405020304" pitchFamily="18" charset="0"/>
              </a:rPr>
              <a:t>的時候就不用一直</a:t>
            </a:r>
            <a:r>
              <a:rPr lang="en-US" altLang="zh-TW" sz="2400" dirty="0">
                <a:latin typeface="Times New Roman" panose="02020603050405020304" pitchFamily="18" charset="0"/>
              </a:rPr>
              <a:t>recursive</a:t>
            </a:r>
            <a:r>
              <a:rPr lang="zh-TW" altLang="en-US" sz="2400" dirty="0">
                <a:latin typeface="Times New Roman" panose="02020603050405020304" pitchFamily="18" charset="0"/>
              </a:rPr>
              <a:t>下去。</a:t>
            </a:r>
          </a:p>
        </p:txBody>
      </p:sp>
    </p:spTree>
    <p:extLst>
      <p:ext uri="{BB962C8B-B14F-4D97-AF65-F5344CB8AC3E}">
        <p14:creationId xmlns:p14="http://schemas.microsoft.com/office/powerpoint/2010/main" val="693801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如果是使用數字串來儲存餐點個數，要注意每個餐點不可以被訂購超過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次。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例如輸入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，結果變成餐點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被訂購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次。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4585701E-44CF-8BE5-77D2-2E0A3A1EA69F}"/>
              </a:ext>
            </a:extLst>
          </p:cNvPr>
          <p:cNvSpPr txBox="1"/>
          <p:nvPr/>
        </p:nvSpPr>
        <p:spPr>
          <a:xfrm>
            <a:off x="611560" y="2636912"/>
            <a:ext cx="80752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nb-NO" altLang="zh-TW" dirty="0">
                <a:solidFill>
                  <a:srgbClr val="0000FF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for</a:t>
            </a:r>
            <a:r>
              <a:rPr lang="nb-NO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(</a:t>
            </a:r>
            <a:r>
              <a:rPr lang="nb-NO" altLang="zh-TW" dirty="0">
                <a:solidFill>
                  <a:srgbClr val="0000FF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int</a:t>
            </a:r>
            <a:r>
              <a:rPr lang="nb-NO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j = 1 ; j &lt;= num ; ++j)</a:t>
            </a:r>
          </a:p>
          <a:p>
            <a:r>
              <a:rPr lang="zh-TW" altLang="en-US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       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{</a:t>
            </a:r>
          </a:p>
          <a:p>
            <a:r>
              <a:rPr lang="zh-TW" altLang="en-US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dirty="0">
                <a:solidFill>
                  <a:srgbClr val="008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//</a:t>
            </a:r>
            <a:r>
              <a:rPr lang="zh-TW" altLang="en-US" dirty="0">
                <a:solidFill>
                  <a:srgbClr val="008000"/>
                </a:solidFill>
                <a:latin typeface="+mn-ea"/>
                <a:ea typeface="+mn-ea"/>
                <a:cs typeface="Times New Roman" panose="02020603050405020304" pitchFamily="18" charset="0"/>
              </a:rPr>
              <a:t>避免</a:t>
            </a:r>
            <a:r>
              <a:rPr lang="en-US" altLang="zh-TW" dirty="0">
                <a:solidFill>
                  <a:srgbClr val="008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order:10</a:t>
            </a:r>
            <a:r>
              <a:rPr lang="zh-TW" altLang="en-US" dirty="0">
                <a:solidFill>
                  <a:srgbClr val="008000"/>
                </a:solidFill>
                <a:latin typeface="+mn-ea"/>
                <a:ea typeface="+mn-ea"/>
                <a:cs typeface="Times New Roman" panose="02020603050405020304" pitchFamily="18" charset="0"/>
              </a:rPr>
              <a:t>有</a:t>
            </a:r>
            <a:r>
              <a:rPr lang="en-US" altLang="zh-TW" dirty="0">
                <a:solidFill>
                  <a:srgbClr val="008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10(&gt;9)</a:t>
            </a:r>
            <a:r>
              <a:rPr lang="zh-TW" altLang="en-US" dirty="0">
                <a:solidFill>
                  <a:srgbClr val="008000"/>
                </a:solidFill>
                <a:latin typeface="+mn-ea"/>
                <a:ea typeface="+mn-ea"/>
                <a:cs typeface="Times New Roman" panose="02020603050405020304" pitchFamily="18" charset="0"/>
              </a:rPr>
              <a:t>個單點二的問題</a:t>
            </a:r>
            <a:endParaRPr lang="zh-TW" altLang="en-US" dirty="0">
              <a:solidFill>
                <a:srgbClr val="000000"/>
              </a:solidFill>
              <a:latin typeface="+mn-ea"/>
              <a:ea typeface="+mn-ea"/>
              <a:cs typeface="Times New Roman" panose="02020603050405020304" pitchFamily="18" charset="0"/>
            </a:endParaRPr>
          </a:p>
          <a:p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dirty="0">
                <a:solidFill>
                  <a:srgbClr val="0000FF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if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(</a:t>
            </a:r>
            <a:r>
              <a:rPr lang="en-US" altLang="zh-TW" dirty="0">
                <a:solidFill>
                  <a:srgbClr val="80808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n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% (</a:t>
            </a:r>
            <a:r>
              <a:rPr lang="en-US" altLang="zh-TW" dirty="0">
                <a:solidFill>
                  <a:srgbClr val="0000FF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int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)(pow(10, j)) &lt; (t % (</a:t>
            </a:r>
            <a:r>
              <a:rPr lang="en-US" altLang="zh-TW" dirty="0">
                <a:solidFill>
                  <a:srgbClr val="0000FF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int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)(pow(10, j))))</a:t>
            </a:r>
          </a:p>
          <a:p>
            <a:r>
              <a:rPr lang="zh-TW" altLang="en-US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{</a:t>
            </a:r>
          </a:p>
          <a:p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               b = </a:t>
            </a:r>
            <a:r>
              <a:rPr lang="en-US" altLang="zh-TW" dirty="0">
                <a:solidFill>
                  <a:srgbClr val="0000FF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false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;</a:t>
            </a:r>
          </a:p>
          <a:p>
            <a:r>
              <a:rPr lang="zh-TW" altLang="en-US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           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}</a:t>
            </a:r>
          </a:p>
          <a:p>
            <a:r>
              <a:rPr lang="zh-TW" altLang="en-US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           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}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圖說文字: 向上箭號 3">
            <a:extLst>
              <a:ext uri="{FF2B5EF4-FFF2-40B4-BE49-F238E27FC236}">
                <a16:creationId xmlns:a16="http://schemas.microsoft.com/office/drawing/2014/main" id="{2FF38B2E-9950-D134-19C7-512CD8FAB050}"/>
              </a:ext>
            </a:extLst>
          </p:cNvPr>
          <p:cNvSpPr/>
          <p:nvPr/>
        </p:nvSpPr>
        <p:spPr bwMode="auto">
          <a:xfrm>
            <a:off x="892144" y="4160406"/>
            <a:ext cx="2952328" cy="720080"/>
          </a:xfrm>
          <a:prstGeom prst="upArrowCallout">
            <a:avLst/>
          </a:prstGeom>
          <a:solidFill>
            <a:srgbClr val="CAF7FE"/>
          </a:solidFill>
          <a:ln w="952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在還沒訂購此套餐前</a:t>
            </a:r>
          </a:p>
        </p:txBody>
      </p:sp>
      <p:sp>
        <p:nvSpPr>
          <p:cNvPr id="7" name="圖說文字: 向上箭號 6">
            <a:extLst>
              <a:ext uri="{FF2B5EF4-FFF2-40B4-BE49-F238E27FC236}">
                <a16:creationId xmlns:a16="http://schemas.microsoft.com/office/drawing/2014/main" id="{5CBDA2D0-60E1-A423-5D86-7A32E94087DD}"/>
              </a:ext>
            </a:extLst>
          </p:cNvPr>
          <p:cNvSpPr/>
          <p:nvPr/>
        </p:nvSpPr>
        <p:spPr bwMode="auto">
          <a:xfrm>
            <a:off x="4139952" y="4162880"/>
            <a:ext cx="2376264" cy="720080"/>
          </a:xfrm>
          <a:prstGeom prst="upArrowCallout">
            <a:avLst/>
          </a:prstGeom>
          <a:solidFill>
            <a:srgbClr val="CAF7FE"/>
          </a:solidFill>
          <a:ln w="952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在訂購此套餐後</a:t>
            </a:r>
          </a:p>
        </p:txBody>
      </p:sp>
    </p:spTree>
    <p:extLst>
      <p:ext uri="{BB962C8B-B14F-4D97-AF65-F5344CB8AC3E}">
        <p14:creationId xmlns:p14="http://schemas.microsoft.com/office/powerpoint/2010/main" val="1900234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2637</TotalTime>
  <Words>505</Words>
  <Application>Microsoft Office PowerPoint</Application>
  <PresentationFormat>如螢幕大小 (4:3)</PresentationFormat>
  <Paragraphs>61</Paragraphs>
  <Slides>5</Slides>
  <Notes>5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標楷體</vt:lpstr>
      <vt:lpstr>Tahoma</vt:lpstr>
      <vt:lpstr>Times New Roman</vt:lpstr>
      <vt:lpstr>Wingdings</vt:lpstr>
      <vt:lpstr>Blends</vt:lpstr>
      <vt:lpstr>Microsoft Excel 工作表</vt:lpstr>
      <vt:lpstr>10898:Combo Deal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楊捷評</cp:lastModifiedBy>
  <cp:revision>124</cp:revision>
  <dcterms:created xsi:type="dcterms:W3CDTF">1601-01-01T00:00:00Z</dcterms:created>
  <dcterms:modified xsi:type="dcterms:W3CDTF">2022-05-15T04:28:06Z</dcterms:modified>
</cp:coreProperties>
</file>