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07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8" r:id="rId11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80" d="100"/>
          <a:sy n="80" d="100"/>
        </p:scale>
        <p:origin x="-136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xmlns="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xmlns="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xmlns="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xmlns="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xmlns="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xmlns="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xmlns="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xmlns="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xmlns="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xmlns="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xmlns="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xmlns="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xmlns="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xmlns="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xmlns="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xmlns="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xmlns="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xmlns="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xmlns="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xmlns="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xmlns="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xmlns="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xmlns="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xmlns="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2022/5/17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xmlns="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xmlns="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xmlns="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xmlns="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Times New Roman" panose="02020603050405020304" pitchFamily="18" charset="0"/>
              </a:rPr>
              <a:t>10599: Robots(II)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xmlns="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  <a:endParaRPr lang="zh-TW" altLang="en-US" sz="2400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10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599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: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Robots(II)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謝承翰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20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17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有許多個垃圾散落在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n*m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的網格中，現有一台機器人可以從最左上角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(1,1)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開始往下或往右走，直到最右下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角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n,m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。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求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可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收集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最大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的垃圾數量與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能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收集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最大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數量垃圾的方法數。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n,m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&lt;=100)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注意這裡的方法數只與垃圾位置有關，例如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b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b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01</a:t>
            </a:r>
            <a:b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雖然走到最右下角有兩種走法，但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其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收集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垃圾位置順序只有一種，故只算一種走法。</a:t>
            </a: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10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92696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討論：</a:t>
            </a:r>
            <a:r>
              <a:rPr lang="zh-TW" altLang="en-US" kern="0" dirty="0" smtClean="0">
                <a:latin typeface="Times New Roman" panose="02020603050405020304" pitchFamily="18" charset="0"/>
                <a:ea typeface="+mn-ea"/>
              </a:rPr>
              <a:t>實作上，可以令</a:t>
            </a:r>
            <a:r>
              <a:rPr lang="en-US" altLang="zh-TW" kern="0" dirty="0" smtClean="0">
                <a:latin typeface="Times New Roman" panose="02020603050405020304" pitchFamily="18" charset="0"/>
                <a:ea typeface="+mn-ea"/>
              </a:rPr>
              <a:t>(</a:t>
            </a:r>
            <a:r>
              <a:rPr lang="en-US" altLang="zh-TW" kern="0" dirty="0" err="1" smtClean="0">
                <a:latin typeface="Times New Roman" panose="02020603050405020304" pitchFamily="18" charset="0"/>
                <a:ea typeface="+mn-ea"/>
              </a:rPr>
              <a:t>n,m</a:t>
            </a:r>
            <a:r>
              <a:rPr lang="en-US" altLang="zh-TW" kern="0" dirty="0" smtClean="0">
                <a:latin typeface="Times New Roman" panose="02020603050405020304" pitchFamily="18" charset="0"/>
                <a:ea typeface="+mn-ea"/>
              </a:rPr>
              <a:t>)</a:t>
            </a:r>
            <a:r>
              <a:rPr lang="zh-TW" altLang="en-US" kern="0" dirty="0" smtClean="0">
                <a:latin typeface="Times New Roman" panose="02020603050405020304" pitchFamily="18" charset="0"/>
                <a:ea typeface="+mn-ea"/>
              </a:rPr>
              <a:t>一定有垃圾，最後再修正數量即可。</a:t>
            </a:r>
            <a:endParaRPr kumimoji="1" lang="en-US" altLang="zh-TW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9218" name="Picture 2" descr="D:\Users\Hens\Desktop\2022-05-17_1033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851650" cy="397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xmlns="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以上圖為例，機器人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可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收集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最多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五個垃圾，而經過五個垃圾的方法數為四。</a:t>
            </a: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令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cnts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][j]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為到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i,j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所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能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收集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最大垃圾數量，以及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ways[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][j]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為到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i,j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途中能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經過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cnts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][j]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個垃圾的方法數。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因為方法數只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與收集垃圾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位置順序有關，所以轉移方程式也是只考慮垃圾的位置。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對於某一點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x,y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，其只能從位於左上範圍的點轉移過來。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寫出轉移方程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cnts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][j] = 1+max{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cnts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[u][v], u&lt;=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and v&lt;=j}</a:t>
            </a:r>
            <a:b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ways[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][j] = ∑ ways[u][v], if 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cnts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[u][v] + 1 == 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cnts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][j]</a:t>
            </a:r>
            <a:b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之後就直接照著轉移方程實作即可。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Time complexity: O(k^2)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是垃圾的數量。</a:t>
            </a: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548679"/>
            <a:ext cx="3672408" cy="214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92696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lang="zh-TW" altLang="en-US" b="1" kern="0" dirty="0" smtClean="0">
                <a:solidFill>
                  <a:srgbClr val="3BA943"/>
                </a:solidFill>
                <a:latin typeface="Times New Roman" panose="02020603050405020304" pitchFamily="18" charset="0"/>
                <a:ea typeface="+mn-ea"/>
              </a:rPr>
              <a:t>解法</a:t>
            </a: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範例：</a:t>
            </a: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2050" name="Picture 2" descr="D:\Users\Hens\Desktop\2022-05-17_1005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5600700" cy="424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92696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lang="zh-TW" altLang="en-US" b="1" kern="0" dirty="0" smtClean="0">
                <a:solidFill>
                  <a:srgbClr val="3BA943"/>
                </a:solidFill>
                <a:latin typeface="Times New Roman" panose="02020603050405020304" pitchFamily="18" charset="0"/>
                <a:ea typeface="+mn-ea"/>
              </a:rPr>
              <a:t>解法</a:t>
            </a: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範例：</a:t>
            </a: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3074" name="Picture 2" descr="D:\Users\Hens\Desktop\2022-05-17_1006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5784850" cy="4329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5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92696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lang="zh-TW" altLang="en-US" b="1" kern="0" dirty="0" smtClean="0">
                <a:solidFill>
                  <a:srgbClr val="3BA943"/>
                </a:solidFill>
                <a:latin typeface="Times New Roman" panose="02020603050405020304" pitchFamily="18" charset="0"/>
                <a:ea typeface="+mn-ea"/>
              </a:rPr>
              <a:t>解法</a:t>
            </a: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範例：</a:t>
            </a: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4098" name="Picture 2" descr="D:\Users\Hens\Desktop\2022-05-17_1008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5638800" cy="4351337"/>
          </a:xfrm>
          <a:prstGeom prst="rect">
            <a:avLst/>
          </a:prstGeom>
          <a:noFill/>
        </p:spPr>
      </p:pic>
      <p:pic>
        <p:nvPicPr>
          <p:cNvPr id="4099" name="Picture 3" descr="D:\Users\Hens\Desktop\2022-05-17_1008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52538"/>
            <a:ext cx="5638800" cy="4351337"/>
          </a:xfrm>
          <a:prstGeom prst="rect">
            <a:avLst/>
          </a:prstGeom>
          <a:noFill/>
        </p:spPr>
      </p:pic>
      <p:pic>
        <p:nvPicPr>
          <p:cNvPr id="4100" name="Picture 4" descr="D:\Users\Hens\Desktop\2022-05-17_1008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52538"/>
            <a:ext cx="5638800" cy="4351337"/>
          </a:xfrm>
          <a:prstGeom prst="rect">
            <a:avLst/>
          </a:prstGeom>
          <a:noFill/>
        </p:spPr>
      </p:pic>
      <p:pic>
        <p:nvPicPr>
          <p:cNvPr id="4101" name="Picture 5" descr="D:\Users\Hens\Desktop\2022-05-17_1008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52538"/>
            <a:ext cx="5638800" cy="4351337"/>
          </a:xfrm>
          <a:prstGeom prst="rect">
            <a:avLst/>
          </a:prstGeom>
          <a:noFill/>
        </p:spPr>
      </p:pic>
      <p:pic>
        <p:nvPicPr>
          <p:cNvPr id="4102" name="Picture 6" descr="D:\Users\Hens\Desktop\2022-05-17_1008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5638800" cy="4351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6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92696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lang="zh-TW" altLang="en-US" b="1" kern="0" dirty="0" smtClean="0">
                <a:solidFill>
                  <a:srgbClr val="3BA943"/>
                </a:solidFill>
                <a:latin typeface="Times New Roman" panose="02020603050405020304" pitchFamily="18" charset="0"/>
                <a:ea typeface="+mn-ea"/>
              </a:rPr>
              <a:t>解法</a:t>
            </a: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範例：</a:t>
            </a: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5122" name="Picture 2" descr="D:\Users\Hens\Desktop\2022-05-17_1010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5746750" cy="413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7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92696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lang="zh-TW" altLang="en-US" b="1" kern="0" dirty="0" smtClean="0">
                <a:solidFill>
                  <a:srgbClr val="3BA943"/>
                </a:solidFill>
                <a:latin typeface="Times New Roman" panose="02020603050405020304" pitchFamily="18" charset="0"/>
                <a:ea typeface="+mn-ea"/>
              </a:rPr>
              <a:t>解法</a:t>
            </a: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範例：</a:t>
            </a: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6146" name="Picture 2" descr="D:\Users\Hens\Desktop\2022-05-17_1010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5341938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8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92696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lang="zh-TW" altLang="en-US" b="1" kern="0" dirty="0" smtClean="0">
                <a:solidFill>
                  <a:srgbClr val="3BA943"/>
                </a:solidFill>
                <a:latin typeface="Times New Roman" panose="02020603050405020304" pitchFamily="18" charset="0"/>
                <a:ea typeface="+mn-ea"/>
              </a:rPr>
              <a:t>解法</a:t>
            </a: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範例：</a:t>
            </a: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7170" name="Picture 2" descr="D:\Users\Hens\Desktop\2022-05-17_1011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5440362" cy="415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9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92696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lang="zh-TW" altLang="en-US" b="1" kern="0" dirty="0" smtClean="0">
                <a:solidFill>
                  <a:srgbClr val="3BA943"/>
                </a:solidFill>
                <a:latin typeface="Times New Roman" panose="02020603050405020304" pitchFamily="18" charset="0"/>
                <a:ea typeface="+mn-ea"/>
              </a:rPr>
              <a:t>解法</a:t>
            </a: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範例：</a:t>
            </a: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lang="en-US" altLang="zh-TW" b="1" kern="0" dirty="0" smtClean="0">
              <a:solidFill>
                <a:srgbClr val="3BA943"/>
              </a:solidFill>
              <a:latin typeface="Times New Roman" panose="02020603050405020304" pitchFamily="18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lang="en-US" altLang="zh-TW" b="1" kern="0" dirty="0" smtClean="0">
              <a:solidFill>
                <a:srgbClr val="3BA943"/>
              </a:solidFill>
              <a:latin typeface="Times New Roman" panose="02020603050405020304" pitchFamily="18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lang="en-US" altLang="zh-TW" kern="0" dirty="0" smtClean="0">
              <a:solidFill>
                <a:srgbClr val="3BA943"/>
              </a:solidFill>
              <a:latin typeface="Times New Roman" panose="02020603050405020304" pitchFamily="18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1" lang="en-US" altLang="zh-TW" sz="2400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lang="en-US" altLang="zh-TW" kern="0" dirty="0" smtClean="0">
              <a:solidFill>
                <a:srgbClr val="3BA943"/>
              </a:solidFill>
              <a:latin typeface="Times New Roman" panose="02020603050405020304" pitchFamily="18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1" lang="en-US" altLang="zh-TW" sz="2400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lang="en-US" altLang="zh-TW" kern="0" dirty="0" smtClean="0">
              <a:solidFill>
                <a:srgbClr val="3BA943"/>
              </a:solidFill>
              <a:latin typeface="Times New Roman" panose="02020603050405020304" pitchFamily="18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1" lang="en-US" altLang="zh-TW" sz="2400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endParaRPr kumimoji="1" lang="en-US" altLang="zh-TW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endParaRPr lang="en-US" altLang="zh-TW" kern="0" dirty="0" smtClean="0">
              <a:latin typeface="+mn-ea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lang="zh-TW" altLang="en-US" kern="0" dirty="0" smtClean="0">
                <a:latin typeface="+mn-ea"/>
                <a:ea typeface="+mn-ea"/>
              </a:rPr>
              <a:t>可知結束點有</a:t>
            </a:r>
            <a:r>
              <a:rPr lang="en-US" altLang="zh-TW" kern="0" dirty="0" smtClean="0">
                <a:latin typeface="Times New Roman" pitchFamily="18" charset="0"/>
                <a:ea typeface="+mn-ea"/>
                <a:cs typeface="Times New Roman" pitchFamily="18" charset="0"/>
              </a:rPr>
              <a:t>2+2</a:t>
            </a:r>
            <a:r>
              <a:rPr lang="zh-TW" altLang="en-US" kern="0" dirty="0" smtClean="0">
                <a:latin typeface="+mn-ea"/>
                <a:ea typeface="+mn-ea"/>
              </a:rPr>
              <a:t>種方法，</a:t>
            </a:r>
            <a:r>
              <a:rPr lang="zh-TW" altLang="en-US" kern="0" dirty="0" smtClean="0">
                <a:latin typeface="+mn-ea"/>
                <a:ea typeface="+mn-ea"/>
              </a:rPr>
              <a:t>最多</a:t>
            </a:r>
            <a:r>
              <a:rPr lang="zh-TW" altLang="en-US" kern="0" dirty="0" smtClean="0">
                <a:latin typeface="+mn-ea"/>
                <a:ea typeface="+mn-ea"/>
              </a:rPr>
              <a:t>收集</a:t>
            </a:r>
            <a:r>
              <a:rPr lang="en-US" altLang="zh-TW" kern="0" dirty="0" smtClean="0"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zh-TW" altLang="en-US" kern="0" dirty="0" smtClean="0">
                <a:latin typeface="+mn-ea"/>
                <a:ea typeface="+mn-ea"/>
              </a:rPr>
              <a:t>個垃圾。</a:t>
            </a:r>
            <a:endParaRPr kumimoji="1" lang="en-US" altLang="zh-TW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endParaRPr kumimoji="1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8194" name="Picture 2" descr="D:\Users\Hens\Desktop\2022-05-17_1012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5494338" cy="4221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3216</TotalTime>
  <Words>169</Words>
  <Application>Microsoft Office PowerPoint</Application>
  <PresentationFormat>如螢幕大小 (4:3)</PresentationFormat>
  <Paragraphs>47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Blends</vt:lpstr>
      <vt:lpstr>10599: Robots(II)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Company>nsysu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TTC</cp:lastModifiedBy>
  <cp:revision>175</cp:revision>
  <dcterms:created xsi:type="dcterms:W3CDTF">1601-01-01T00:00:00Z</dcterms:created>
  <dcterms:modified xsi:type="dcterms:W3CDTF">2022-05-17T10:46:55Z</dcterms:modified>
</cp:coreProperties>
</file>