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6"/>
  </p:notesMasterIdLst>
  <p:sldIdLst>
    <p:sldId id="307" r:id="rId2"/>
    <p:sldId id="309" r:id="rId3"/>
    <p:sldId id="310" r:id="rId4"/>
    <p:sldId id="311" r:id="rId5"/>
  </p:sldIdLst>
  <p:sldSz cx="9144000" cy="6858000" type="screen4x3"/>
  <p:notesSz cx="6832600" cy="99631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BA943"/>
    <a:srgbClr val="20C428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中等深淺樣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中等深淺樣式 2 - 輔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中等深淺樣式 2 - 輔色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中等深淺樣式 2 - 輔色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中等深淺樣式 2 - 輔色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中等深淺樣式 2 - 輔色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5BE263C-DBD7-4A20-BB59-AAB30ACAA65A}" styleName="中等深淺樣式 3 - 輔色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E25E649-3F16-4E02-A733-19D2CDBF48F0}" styleName="中等深淺樣式 3 - 輔色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A488322-F2BA-4B5B-9748-0D474271808F}" styleName="中等深淺樣式 3 - 輔色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D7AC3CCA-C797-4891-BE02-D94E43425B78}" styleName="中等深淺樣式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329" autoAdjust="0"/>
    <p:restoredTop sz="92138" autoAdjust="0"/>
  </p:normalViewPr>
  <p:slideViewPr>
    <p:cSldViewPr>
      <p:cViewPr varScale="1">
        <p:scale>
          <a:sx n="105" d="100"/>
          <a:sy n="105" d="100"/>
        </p:scale>
        <p:origin x="1386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453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2.xml"/><Relationship Id="rId1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>
            <a:extLst>
              <a:ext uri="{FF2B5EF4-FFF2-40B4-BE49-F238E27FC236}">
                <a16:creationId xmlns:a16="http://schemas.microsoft.com/office/drawing/2014/main" id="{D7366EB4-F41B-474A-A07A-378076858AE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068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3251" name="Rectangle 3">
            <a:extLst>
              <a:ext uri="{FF2B5EF4-FFF2-40B4-BE49-F238E27FC236}">
                <a16:creationId xmlns:a16="http://schemas.microsoft.com/office/drawing/2014/main" id="{C543C499-38B7-4E14-9035-0447816D38A4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71913" y="0"/>
            <a:ext cx="2960687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24" name="Rectangle 4">
            <a:extLst>
              <a:ext uri="{FF2B5EF4-FFF2-40B4-BE49-F238E27FC236}">
                <a16:creationId xmlns:a16="http://schemas.microsoft.com/office/drawing/2014/main" id="{DDB6B1AE-1259-4CF1-9F08-F34F9A98177C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5513" y="747713"/>
            <a:ext cx="4981575" cy="3735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3" name="Rectangle 5">
            <a:extLst>
              <a:ext uri="{FF2B5EF4-FFF2-40B4-BE49-F238E27FC236}">
                <a16:creationId xmlns:a16="http://schemas.microsoft.com/office/drawing/2014/main" id="{E5F2DEB1-8EA9-45A3-B1BB-04AD49A4CD54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1225" y="4732338"/>
            <a:ext cx="5010150" cy="448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53254" name="Rectangle 6">
            <a:extLst>
              <a:ext uri="{FF2B5EF4-FFF2-40B4-BE49-F238E27FC236}">
                <a16:creationId xmlns:a16="http://schemas.microsoft.com/office/drawing/2014/main" id="{4A236D72-B470-475C-9B54-F994C4E3B2DD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64675"/>
            <a:ext cx="296068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3255" name="Rectangle 7">
            <a:extLst>
              <a:ext uri="{FF2B5EF4-FFF2-40B4-BE49-F238E27FC236}">
                <a16:creationId xmlns:a16="http://schemas.microsoft.com/office/drawing/2014/main" id="{FFC4446D-739F-48A5-ACDC-1B36E0F4260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71913" y="9464675"/>
            <a:ext cx="2960687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44149C6-61AE-46AB-BFD7-114B7B0084C2}" type="slidenum">
              <a:rPr lang="zh-TW" altLang="en-US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B7B4AEFA-580E-4E4D-BC3D-0E21CB1402F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32E0800C-8DD3-47D5-BD70-598360374E1D}" type="slidenum">
              <a:rPr lang="zh-TW" altLang="en-US" sz="1200"/>
              <a:pPr eaLnBrk="1" hangingPunct="1"/>
              <a:t>1</a:t>
            </a:fld>
            <a:endParaRPr lang="en-US" altLang="zh-TW" sz="1200"/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67D18EDA-303C-4A48-A9B9-B435432E280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26A90279-B2C6-4EA3-AB8F-55C29FB58AF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EBD9C21F-1CE7-40BF-8AB5-1873B0D5C71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5A0BA5F6-5E83-4FD5-ADD4-6CE77E988EFC}" type="slidenum">
              <a:rPr lang="zh-TW" altLang="en-US" sz="1200"/>
              <a:pPr eaLnBrk="1" hangingPunct="1"/>
              <a:t>2</a:t>
            </a:fld>
            <a:endParaRPr lang="en-US" altLang="zh-TW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C3A7741F-E48C-474A-9B5C-1A577794D34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15F54E0A-1369-4424-9959-E3AF8D780B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FB035E93-D2D7-4D3C-97AE-4987F6211854}"/>
              </a:ext>
            </a:extLst>
          </p:cNvPr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>
              <a:extLst>
                <a:ext uri="{FF2B5EF4-FFF2-40B4-BE49-F238E27FC236}">
                  <a16:creationId xmlns:a16="http://schemas.microsoft.com/office/drawing/2014/main" id="{576E5940-CD2F-44F1-BC0A-E16C1391E7B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>
                <a:extLst>
                  <a:ext uri="{FF2B5EF4-FFF2-40B4-BE49-F238E27FC236}">
                    <a16:creationId xmlns:a16="http://schemas.microsoft.com/office/drawing/2014/main" id="{5DC2C47D-419E-428C-9DE3-9F133D8257C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3" name="Rectangle 5">
                <a:extLst>
                  <a:ext uri="{FF2B5EF4-FFF2-40B4-BE49-F238E27FC236}">
                    <a16:creationId xmlns:a16="http://schemas.microsoft.com/office/drawing/2014/main" id="{A8EB8803-AFF1-44D0-A058-A1976894F12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</p:grpSp>
        <p:grpSp>
          <p:nvGrpSpPr>
            <p:cNvPr id="6" name="Group 6">
              <a:extLst>
                <a:ext uri="{FF2B5EF4-FFF2-40B4-BE49-F238E27FC236}">
                  <a16:creationId xmlns:a16="http://schemas.microsoft.com/office/drawing/2014/main" id="{25945846-3132-4FDE-A8B8-7ACD580D483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>
                <a:extLst>
                  <a:ext uri="{FF2B5EF4-FFF2-40B4-BE49-F238E27FC236}">
                    <a16:creationId xmlns:a16="http://schemas.microsoft.com/office/drawing/2014/main" id="{38AC28C7-D593-42CA-BDCE-81E7C8D2F7A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1" name="Rectangle 8">
                <a:extLst>
                  <a:ext uri="{FF2B5EF4-FFF2-40B4-BE49-F238E27FC236}">
                    <a16:creationId xmlns:a16="http://schemas.microsoft.com/office/drawing/2014/main" id="{E60D9523-7A69-4FB0-9A6A-19E6D063053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</p:grpSp>
        <p:sp>
          <p:nvSpPr>
            <p:cNvPr id="7" name="Rectangle 9">
              <a:extLst>
                <a:ext uri="{FF2B5EF4-FFF2-40B4-BE49-F238E27FC236}">
                  <a16:creationId xmlns:a16="http://schemas.microsoft.com/office/drawing/2014/main" id="{D9C02889-CD57-4E63-A485-A64B72C92B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8" name="Rectangle 10">
              <a:extLst>
                <a:ext uri="{FF2B5EF4-FFF2-40B4-BE49-F238E27FC236}">
                  <a16:creationId xmlns:a16="http://schemas.microsoft.com/office/drawing/2014/main" id="{4E39031C-AD5D-4E47-B011-ED226110FA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9" name="Rectangle 11">
              <a:extLst>
                <a:ext uri="{FF2B5EF4-FFF2-40B4-BE49-F238E27FC236}">
                  <a16:creationId xmlns:a16="http://schemas.microsoft.com/office/drawing/2014/main" id="{466C94DA-2653-4A28-B670-00A2330F32D1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</p:grpSp>
      <p:sp>
        <p:nvSpPr>
          <p:cNvPr id="718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718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14" name="Rectangle 14">
            <a:extLst>
              <a:ext uri="{FF2B5EF4-FFF2-40B4-BE49-F238E27FC236}">
                <a16:creationId xmlns:a16="http://schemas.microsoft.com/office/drawing/2014/main" id="{70AC0211-3C42-44CA-A25C-6150EBFBCD3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03B69B6-6A7F-44C8-987D-AC2ED335ECD5}" type="datetime1">
              <a:rPr lang="zh-TW" altLang="en-US"/>
              <a:pPr>
                <a:defRPr/>
              </a:pPr>
              <a:t>2022/5/22</a:t>
            </a:fld>
            <a:endParaRPr lang="en-US" altLang="zh-TW"/>
          </a:p>
        </p:txBody>
      </p:sp>
      <p:sp>
        <p:nvSpPr>
          <p:cNvPr id="15" name="Rectangle 15">
            <a:extLst>
              <a:ext uri="{FF2B5EF4-FFF2-40B4-BE49-F238E27FC236}">
                <a16:creationId xmlns:a16="http://schemas.microsoft.com/office/drawing/2014/main" id="{366F4F86-70E7-418D-8064-15D680F4B51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2362200" y="6248400"/>
            <a:ext cx="4953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zh-TW" altLang="en-US"/>
              <a:t>1</a:t>
            </a:r>
            <a:endParaRPr lang="en-US" altLang="zh-TW"/>
          </a:p>
        </p:txBody>
      </p:sp>
      <p:sp>
        <p:nvSpPr>
          <p:cNvPr id="16" name="Rectangle 16">
            <a:extLst>
              <a:ext uri="{FF2B5EF4-FFF2-40B4-BE49-F238E27FC236}">
                <a16:creationId xmlns:a16="http://schemas.microsoft.com/office/drawing/2014/main" id="{264D577A-B904-4B8B-A26E-7AACB812A1E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9ABC43EB-01A7-4EA3-991F-58ADF908A24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178666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90DBC775-BA4C-456E-8EF8-F38C2F1505E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E7AC0D-9BE2-41C9-A056-17B6A0BA1478}" type="datetime1">
              <a:rPr lang="zh-TW" altLang="en-US"/>
              <a:pPr>
                <a:defRPr/>
              </a:pPr>
              <a:t>2022/5/22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8FFA2A14-36A9-40A4-AF04-2FDAD09C623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EFBB8050-744F-482F-99F1-4C9105C0DB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937D37-3BE5-4531-BE4C-A54B34D47B9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079060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07175" y="381000"/>
            <a:ext cx="1947863" cy="5791200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5692775" cy="5791200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B95E4B58-ED38-477B-AD50-448DE5847BE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A4018C-FAF8-48CA-9277-4111E36ABFDF}" type="datetime1">
              <a:rPr lang="zh-TW" altLang="en-US"/>
              <a:pPr>
                <a:defRPr/>
              </a:pPr>
              <a:t>2022/5/22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5D3A827D-B5A4-45BE-BE6C-AD665031340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811E3E8D-1280-4150-9966-D704CEC50F2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466DC6-0172-44A6-948B-2CCA302BE187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57300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21DA4FF0-82A5-4152-B108-887FF642F82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D4E7C6-3C86-4F82-B236-B235DBF8F9F4}" type="datetime1">
              <a:rPr lang="zh-TW" altLang="en-US"/>
              <a:pPr>
                <a:defRPr/>
              </a:pPr>
              <a:t>2022/5/22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9AA4E02B-D27B-452A-B50B-6EE5FA00BA7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394EB919-4E96-443F-ABD0-B34A93B9AC1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4B5471-C1FF-4B8B-A461-8AF6123C81A5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404479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67A1057E-D213-45AF-B204-73C21C7E8C6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8FFE13-429C-44FD-94AB-0283300FCEDC}" type="datetime1">
              <a:rPr lang="zh-TW" altLang="en-US"/>
              <a:pPr>
                <a:defRPr/>
              </a:pPr>
              <a:t>2022/5/22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99511D82-900A-4433-A272-A8B6E3DB5B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452A882E-509C-4A06-847D-310C8B6110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AEE9A9-7C75-474A-96D2-83B54F6F2F43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876858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762000" y="15240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724400" y="15240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3998234D-5E2C-43F0-BDEF-9A3A1CD35A0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D8D109-BD8E-4218-877E-FACB9A88959E}" type="datetime1">
              <a:rPr lang="zh-TW" altLang="en-US"/>
              <a:pPr>
                <a:defRPr/>
              </a:pPr>
              <a:t>2022/5/22</a:t>
            </a:fld>
            <a:endParaRPr lang="en-US" altLang="zh-TW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CDC70D31-BBD0-445D-926D-C2EB80E2F6F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BC35788B-116B-4A99-90E3-DF9F02DC41A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8AE7E4-04A7-4E8D-8DCC-7D73BD1A5E12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90066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AA033B61-C948-4955-967F-2362B9D27B8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82EFB0-EA9D-42EF-A85D-A43A05DFAFF4}" type="datetime1">
              <a:rPr lang="zh-TW" altLang="en-US"/>
              <a:pPr>
                <a:defRPr/>
              </a:pPr>
              <a:t>2022/5/22</a:t>
            </a:fld>
            <a:endParaRPr lang="en-US" altLang="zh-TW"/>
          </a:p>
        </p:txBody>
      </p:sp>
      <p:sp>
        <p:nvSpPr>
          <p:cNvPr id="8" name="Rectangle 12">
            <a:extLst>
              <a:ext uri="{FF2B5EF4-FFF2-40B4-BE49-F238E27FC236}">
                <a16:creationId xmlns:a16="http://schemas.microsoft.com/office/drawing/2014/main" id="{F1E7D2AC-A1E0-48EB-9754-52BE9EA960E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Rectangle 13">
            <a:extLst>
              <a:ext uri="{FF2B5EF4-FFF2-40B4-BE49-F238E27FC236}">
                <a16:creationId xmlns:a16="http://schemas.microsoft.com/office/drawing/2014/main" id="{5663F081-94F4-40A0-988E-E7128E7B788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E41554-0D9B-4821-A2D8-85F421DBF2D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2442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11">
            <a:extLst>
              <a:ext uri="{FF2B5EF4-FFF2-40B4-BE49-F238E27FC236}">
                <a16:creationId xmlns:a16="http://schemas.microsoft.com/office/drawing/2014/main" id="{0FC178D7-8A2C-4C43-AECC-23932E80AC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97029D-76BA-4F03-A039-A4516D1FFCFB}" type="datetime1">
              <a:rPr lang="zh-TW" altLang="en-US"/>
              <a:pPr>
                <a:defRPr/>
              </a:pPr>
              <a:t>2022/5/22</a:t>
            </a:fld>
            <a:endParaRPr lang="en-US" altLang="zh-TW"/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88C166F4-7F35-4C99-BA1C-0C013AD2533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C4B7FCC9-C9EF-4C04-BAC4-11566C4C69F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C43104-B157-4666-9AFC-E0BCC7B136CE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96946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>
            <a:extLst>
              <a:ext uri="{FF2B5EF4-FFF2-40B4-BE49-F238E27FC236}">
                <a16:creationId xmlns:a16="http://schemas.microsoft.com/office/drawing/2014/main" id="{B4CCB766-6919-4699-9390-7916DADEBB0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84BE4A-50E2-44EE-8B45-441E502F2206}" type="datetime1">
              <a:rPr lang="zh-TW" altLang="en-US"/>
              <a:pPr>
                <a:defRPr/>
              </a:pPr>
              <a:t>2022/5/22</a:t>
            </a:fld>
            <a:endParaRPr lang="en-US" altLang="zh-TW"/>
          </a:p>
        </p:txBody>
      </p:sp>
      <p:sp>
        <p:nvSpPr>
          <p:cNvPr id="3" name="Rectangle 12">
            <a:extLst>
              <a:ext uri="{FF2B5EF4-FFF2-40B4-BE49-F238E27FC236}">
                <a16:creationId xmlns:a16="http://schemas.microsoft.com/office/drawing/2014/main" id="{55ADB4D2-0BC9-4831-9926-05F9A4B19C1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id="{47F30AC5-8673-451B-81D4-D1414ADFEBC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D96857-00BC-40BA-B495-4E883453E12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16888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9523274B-F5B6-45A5-979E-B19D92503C3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570BD7-FFED-4AFB-85B2-03658A5F4AF4}" type="datetime1">
              <a:rPr lang="zh-TW" altLang="en-US"/>
              <a:pPr>
                <a:defRPr/>
              </a:pPr>
              <a:t>2022/5/22</a:t>
            </a:fld>
            <a:endParaRPr lang="en-US" altLang="zh-TW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DD4DFC51-1B19-430F-8665-AD82EF39B69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D9BAE61E-4150-4AC3-AF8E-893C0A30DD8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20930D-EB19-4B70-8CD8-DEA66D038391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559626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332EE945-636C-46ED-8385-2E0DD9FB19B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F1F76B-E033-434A-A357-C49AB5C40254}" type="datetime1">
              <a:rPr lang="zh-TW" altLang="en-US"/>
              <a:pPr>
                <a:defRPr/>
              </a:pPr>
              <a:t>2022/5/22</a:t>
            </a:fld>
            <a:endParaRPr lang="en-US" altLang="zh-TW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41C329D3-D167-46EA-8D96-5B597C3E00A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A33D005C-2C0D-4B30-A042-54720756D36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BD6327-91B7-4672-A3BF-6A19883112E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043712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9">
            <a:extLst>
              <a:ext uri="{FF2B5EF4-FFF2-40B4-BE49-F238E27FC236}">
                <a16:creationId xmlns:a16="http://schemas.microsoft.com/office/drawing/2014/main" id="{163A0A1D-6781-49F1-817C-EB9C5DC2D9D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381000"/>
            <a:ext cx="7793038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10">
            <a:extLst>
              <a:ext uri="{FF2B5EF4-FFF2-40B4-BE49-F238E27FC236}">
                <a16:creationId xmlns:a16="http://schemas.microsoft.com/office/drawing/2014/main" id="{7DA0B45B-6A89-4476-9A7F-A24A702E73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5240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155" name="Rectangle 11">
            <a:extLst>
              <a:ext uri="{FF2B5EF4-FFF2-40B4-BE49-F238E27FC236}">
                <a16:creationId xmlns:a16="http://schemas.microsoft.com/office/drawing/2014/main" id="{3779CCB2-071C-4694-B235-7D041EFDB97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400" smtClean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66F07F4B-4B61-40A0-8F9D-5A536BE70FB6}" type="datetime1">
              <a:rPr lang="zh-TW" altLang="en-US"/>
              <a:pPr>
                <a:defRPr/>
              </a:pPr>
              <a:t>2022/5/22</a:t>
            </a:fld>
            <a:endParaRPr lang="en-US" altLang="zh-TW"/>
          </a:p>
        </p:txBody>
      </p:sp>
      <p:sp>
        <p:nvSpPr>
          <p:cNvPr id="6156" name="Rectangle 12">
            <a:extLst>
              <a:ext uri="{FF2B5EF4-FFF2-40B4-BE49-F238E27FC236}">
                <a16:creationId xmlns:a16="http://schemas.microsoft.com/office/drawing/2014/main" id="{3B248EA0-7F56-4F35-81A4-4B77DCF4D5E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62200" y="6324600"/>
            <a:ext cx="495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400" smtClean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157" name="Rectangle 13">
            <a:extLst>
              <a:ext uri="{FF2B5EF4-FFF2-40B4-BE49-F238E27FC236}">
                <a16:creationId xmlns:a16="http://schemas.microsoft.com/office/drawing/2014/main" id="{CE05FFB4-FD8D-43FD-817B-C98CAE79CAC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400">
                <a:solidFill>
                  <a:schemeClr val="accent1"/>
                </a:solidFill>
              </a:defRPr>
            </a:lvl1pPr>
          </a:lstStyle>
          <a:p>
            <a:fld id="{627E0D55-5753-43DC-BEB0-ED783FC5A32C}" type="slidenum">
              <a:rPr lang="zh-TW" altLang="en-US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投影片編號版面配置區 5">
            <a:extLst>
              <a:ext uri="{FF2B5EF4-FFF2-40B4-BE49-F238E27FC236}">
                <a16:creationId xmlns:a16="http://schemas.microsoft.com/office/drawing/2014/main" id="{B118347F-090B-4B24-B69F-5A5C34AD28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1E3123EA-FF01-4897-ABE0-3A2B8E32A241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1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3075" name="Rectangle 2">
            <a:extLst>
              <a:ext uri="{FF2B5EF4-FFF2-40B4-BE49-F238E27FC236}">
                <a16:creationId xmlns:a16="http://schemas.microsoft.com/office/drawing/2014/main" id="{3952E695-8FAA-469F-9DBA-5EAB8B99785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7772400" cy="914400"/>
          </a:xfrm>
        </p:spPr>
        <p:txBody>
          <a:bodyPr/>
          <a:lstStyle/>
          <a:p>
            <a:pPr eaLnBrk="1" hangingPunct="1"/>
            <a:r>
              <a:rPr lang="en-US" altLang="zh-TW" b="1" dirty="0">
                <a:latin typeface="Times New Roman" panose="02020603050405020304" pitchFamily="18" charset="0"/>
              </a:rPr>
              <a:t>10911:</a:t>
            </a:r>
            <a:r>
              <a:rPr lang="zh-TW" altLang="en-US" b="1" dirty="0">
                <a:latin typeface="Times New Roman" panose="02020603050405020304" pitchFamily="18" charset="0"/>
              </a:rPr>
              <a:t> </a:t>
            </a:r>
            <a:r>
              <a:rPr lang="en-US" altLang="zh-TW" b="1" dirty="0">
                <a:latin typeface="Times New Roman" panose="02020603050405020304" pitchFamily="18" charset="0"/>
              </a:rPr>
              <a:t>Forming Quiz Teams</a:t>
            </a:r>
            <a:endParaRPr lang="en-US" altLang="zh-TW" dirty="0"/>
          </a:p>
        </p:txBody>
      </p:sp>
      <p:sp>
        <p:nvSpPr>
          <p:cNvPr id="3076" name="Rectangle 3">
            <a:extLst>
              <a:ext uri="{FF2B5EF4-FFF2-40B4-BE49-F238E27FC236}">
                <a16:creationId xmlns:a16="http://schemas.microsoft.com/office/drawing/2014/main" id="{A7AE805D-078A-44B1-9791-EFD2EC57A9D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077200" cy="4789488"/>
          </a:xfrm>
        </p:spPr>
        <p:txBody>
          <a:bodyPr/>
          <a:lstStyle/>
          <a:p>
            <a:pPr eaLnBrk="1" hangingPunct="1"/>
            <a:r>
              <a:rPr lang="zh-TW" altLang="en-US" sz="2400" dirty="0">
                <a:solidFill>
                  <a:schemeClr val="hlink"/>
                </a:solidFill>
                <a:latin typeface="Times New Roman" panose="02020603050405020304" pitchFamily="18" charset="0"/>
              </a:rPr>
              <a:t>★★★☆☆</a:t>
            </a: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題組：</a:t>
            </a:r>
            <a:r>
              <a:rPr lang="en-US" altLang="zh-TW" sz="2400" dirty="0">
                <a:latin typeface="Times New Roman" panose="02020603050405020304" pitchFamily="18" charset="0"/>
                <a:ea typeface="新細明體" panose="02020500000000000000" pitchFamily="18" charset="-120"/>
              </a:rPr>
              <a:t>Problem Set Archive with Online Judge</a:t>
            </a: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題號：</a:t>
            </a:r>
            <a:r>
              <a:rPr lang="en-US" altLang="zh-TW" sz="2400" dirty="0">
                <a:latin typeface="Times New Roman" panose="02020603050405020304" pitchFamily="18" charset="0"/>
              </a:rPr>
              <a:t>10911: Forming Quiz Teams</a:t>
            </a:r>
            <a:endParaRPr lang="en-US" altLang="zh-TW" sz="2400" dirty="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解題者：</a:t>
            </a:r>
            <a:r>
              <a:rPr lang="zh-TW" altLang="en-US" sz="2400" dirty="0">
                <a:latin typeface="Times New Roman" panose="02020603050405020304" pitchFamily="18" charset="0"/>
              </a:rPr>
              <a:t>程琪薰</a:t>
            </a:r>
            <a:endParaRPr lang="zh-TW" altLang="en-US" sz="2400" dirty="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解題日期：</a:t>
            </a:r>
            <a:r>
              <a:rPr lang="zh-TW" altLang="en-US" sz="2400" dirty="0">
                <a:latin typeface="Times New Roman" panose="02020603050405020304" pitchFamily="18" charset="0"/>
              </a:rPr>
              <a:t>20</a:t>
            </a:r>
            <a:r>
              <a:rPr lang="en-US" altLang="zh-TW" sz="2400" dirty="0">
                <a:latin typeface="Times New Roman" panose="02020603050405020304" pitchFamily="18" charset="0"/>
              </a:rPr>
              <a:t>22</a:t>
            </a:r>
            <a:r>
              <a:rPr lang="zh-TW" altLang="en-US" sz="2400" dirty="0">
                <a:latin typeface="Times New Roman" panose="02020603050405020304" pitchFamily="18" charset="0"/>
              </a:rPr>
              <a:t>年</a:t>
            </a:r>
            <a:r>
              <a:rPr lang="en-US" altLang="zh-TW" sz="2400" dirty="0">
                <a:latin typeface="Times New Roman" panose="02020603050405020304" pitchFamily="18" charset="0"/>
              </a:rPr>
              <a:t>6</a:t>
            </a:r>
            <a:r>
              <a:rPr lang="zh-TW" altLang="en-US" sz="2400" dirty="0">
                <a:latin typeface="Times New Roman" panose="02020603050405020304" pitchFamily="18" charset="0"/>
              </a:rPr>
              <a:t>月</a:t>
            </a:r>
            <a:r>
              <a:rPr lang="en-US" altLang="zh-TW" sz="2400" dirty="0">
                <a:latin typeface="Times New Roman" panose="02020603050405020304" pitchFamily="18" charset="0"/>
              </a:rPr>
              <a:t>2</a:t>
            </a:r>
            <a:r>
              <a:rPr lang="zh-TW" altLang="en-US" sz="2400" dirty="0">
                <a:latin typeface="Times New Roman" panose="02020603050405020304" pitchFamily="18" charset="0"/>
              </a:rPr>
              <a:t>日</a:t>
            </a:r>
            <a:endParaRPr lang="zh-TW" altLang="en-US" sz="2400" dirty="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題意：</a:t>
            </a:r>
            <a:r>
              <a:rPr lang="zh-TW" altLang="en-US" sz="2400" dirty="0">
                <a:latin typeface="Times New Roman" panose="02020603050405020304" pitchFamily="18" charset="0"/>
              </a:rPr>
              <a:t>給定一個正整數 </a:t>
            </a:r>
            <a:r>
              <a:rPr lang="en-US" altLang="zh-TW" sz="2400" dirty="0">
                <a:latin typeface="Times New Roman" panose="02020603050405020304" pitchFamily="18" charset="0"/>
              </a:rPr>
              <a:t>N (0&lt;=N&lt;=8)</a:t>
            </a:r>
            <a:r>
              <a:rPr lang="zh-TW" altLang="en-US" sz="2400" dirty="0">
                <a:latin typeface="Times New Roman" panose="02020603050405020304" pitchFamily="18" charset="0"/>
              </a:rPr>
              <a:t>，再給</a:t>
            </a:r>
            <a:r>
              <a:rPr lang="en-US" altLang="zh-TW" sz="2400" dirty="0">
                <a:latin typeface="Times New Roman" panose="02020603050405020304" pitchFamily="18" charset="0"/>
              </a:rPr>
              <a:t>2</a:t>
            </a:r>
            <a:r>
              <a:rPr lang="zh-TW" altLang="en-US" sz="2400" dirty="0">
                <a:latin typeface="Times New Roman" panose="02020603050405020304" pitchFamily="18" charset="0"/>
              </a:rPr>
              <a:t>*</a:t>
            </a:r>
            <a:r>
              <a:rPr lang="en-US" altLang="zh-TW" sz="2400" dirty="0">
                <a:latin typeface="Times New Roman" panose="02020603050405020304" pitchFamily="18" charset="0"/>
              </a:rPr>
              <a:t>N</a:t>
            </a:r>
            <a:r>
              <a:rPr lang="zh-TW" altLang="en-US" sz="2400" dirty="0">
                <a:latin typeface="Times New Roman" panose="02020603050405020304" pitchFamily="18" charset="0"/>
              </a:rPr>
              <a:t>組名字與</a:t>
            </a:r>
            <a:r>
              <a:rPr lang="en-US" altLang="zh-TW" sz="2400" dirty="0" err="1">
                <a:latin typeface="Times New Roman" panose="02020603050405020304" pitchFamily="18" charset="0"/>
              </a:rPr>
              <a:t>xy</a:t>
            </a:r>
            <a:r>
              <a:rPr lang="zh-TW" altLang="en-US" sz="2400" dirty="0">
                <a:latin typeface="Times New Roman" panose="02020603050405020304" pitchFamily="18" charset="0"/>
              </a:rPr>
              <a:t>座標，兩個座標之間距離為直線距離，讓其中兩兩配對求最小總距離</a:t>
            </a:r>
            <a:endParaRPr lang="zh-TW" altLang="en-US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</p:txBody>
      </p:sp>
      <p:pic>
        <p:nvPicPr>
          <p:cNvPr id="3" name="圖片 2">
            <a:extLst>
              <a:ext uri="{FF2B5EF4-FFF2-40B4-BE49-F238E27FC236}">
                <a16:creationId xmlns:a16="http://schemas.microsoft.com/office/drawing/2014/main" id="{CF8A7AA4-B6EF-ED4E-FCA2-0DF56A7CD60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5856" y="4562239"/>
            <a:ext cx="1928828" cy="1941017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>
            <a:extLst>
              <a:ext uri="{FF2B5EF4-FFF2-40B4-BE49-F238E27FC236}">
                <a16:creationId xmlns:a16="http://schemas.microsoft.com/office/drawing/2014/main" id="{77A5C54F-D69C-411D-BBDB-3F544E4A4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FDE71F1B-004A-43E0-9048-4612922C2AB0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2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06B62727-E809-4814-B806-EADB711CAF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23528" y="260648"/>
            <a:ext cx="8077200" cy="652115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題意範例：</a:t>
            </a:r>
            <a:r>
              <a:rPr lang="zh-TW" altLang="en-US" sz="2400" dirty="0">
                <a:solidFill>
                  <a:srgbClr val="3BA943"/>
                </a:solidFill>
                <a:latin typeface="Times New Roman" panose="02020603050405020304" pitchFamily="18" charset="0"/>
              </a:rPr>
              <a:t>  </a:t>
            </a:r>
            <a:r>
              <a:rPr lang="zh-TW" altLang="zh-TW" sz="2400" dirty="0">
                <a:latin typeface="Times New Roman" panose="02020603050405020304" pitchFamily="18" charset="0"/>
              </a:rPr>
              <a:t> </a:t>
            </a:r>
            <a:endParaRPr lang="en-US" altLang="zh-TW" sz="2400" dirty="0"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</a:rPr>
              <a:t>	5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</a:rPr>
              <a:t>	</a:t>
            </a:r>
            <a:r>
              <a:rPr lang="en-US" altLang="zh-TW" sz="2400" dirty="0" err="1">
                <a:latin typeface="Times New Roman" panose="02020603050405020304" pitchFamily="18" charset="0"/>
              </a:rPr>
              <a:t>sohel</a:t>
            </a:r>
            <a:r>
              <a:rPr lang="en-US" altLang="zh-TW" sz="2400" dirty="0">
                <a:latin typeface="Times New Roman" panose="02020603050405020304" pitchFamily="18" charset="0"/>
              </a:rPr>
              <a:t> 10 10 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</a:rPr>
              <a:t>	</a:t>
            </a:r>
            <a:r>
              <a:rPr lang="en-US" altLang="zh-TW" sz="2400" dirty="0" err="1">
                <a:latin typeface="Times New Roman" panose="02020603050405020304" pitchFamily="18" charset="0"/>
              </a:rPr>
              <a:t>mahmud</a:t>
            </a:r>
            <a:r>
              <a:rPr lang="en-US" altLang="zh-TW" sz="2400" dirty="0">
                <a:latin typeface="Times New Roman" panose="02020603050405020304" pitchFamily="18" charset="0"/>
              </a:rPr>
              <a:t> 20 10 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</a:rPr>
              <a:t>	</a:t>
            </a:r>
            <a:r>
              <a:rPr lang="en-US" altLang="zh-TW" sz="2400" dirty="0" err="1">
                <a:latin typeface="Times New Roman" panose="02020603050405020304" pitchFamily="18" charset="0"/>
              </a:rPr>
              <a:t>sanny</a:t>
            </a:r>
            <a:r>
              <a:rPr lang="en-US" altLang="zh-TW" sz="2400" dirty="0">
                <a:latin typeface="Times New Roman" panose="02020603050405020304" pitchFamily="18" charset="0"/>
              </a:rPr>
              <a:t> 5 5 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</a:rPr>
              <a:t>	prince 1 1 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</a:rPr>
              <a:t>	per 120 3 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</a:rPr>
              <a:t>	mf 6 6 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</a:rPr>
              <a:t>	kugel 50 60 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</a:rPr>
              <a:t>	joey 3 24 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</a:rPr>
              <a:t>	limon 6 9 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</a:rPr>
              <a:t>	</a:t>
            </a:r>
            <a:r>
              <a:rPr lang="en-US" altLang="zh-TW" sz="2400" dirty="0" err="1">
                <a:latin typeface="Times New Roman" panose="02020603050405020304" pitchFamily="18" charset="0"/>
              </a:rPr>
              <a:t>manzoor</a:t>
            </a:r>
            <a:r>
              <a:rPr lang="en-US" altLang="zh-TW" sz="2400" dirty="0">
                <a:latin typeface="Times New Roman" panose="02020603050405020304" pitchFamily="18" charset="0"/>
              </a:rPr>
              <a:t> 0 0 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</a:rPr>
              <a:t>	1 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</a:rPr>
              <a:t>	</a:t>
            </a:r>
            <a:r>
              <a:rPr lang="en-US" altLang="zh-TW" sz="2400" dirty="0" err="1">
                <a:latin typeface="Times New Roman" panose="02020603050405020304" pitchFamily="18" charset="0"/>
              </a:rPr>
              <a:t>derek</a:t>
            </a:r>
            <a:r>
              <a:rPr lang="en-US" altLang="zh-TW" sz="2400" dirty="0">
                <a:latin typeface="Times New Roman" panose="02020603050405020304" pitchFamily="18" charset="0"/>
              </a:rPr>
              <a:t> 9 9 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</a:rPr>
              <a:t>	jimmy 10 10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</a:rPr>
              <a:t>	0</a:t>
            </a:r>
            <a:r>
              <a:rPr lang="en-US" altLang="zh-TW" sz="2400" dirty="0">
                <a:solidFill>
                  <a:srgbClr val="3BA943"/>
                </a:solidFill>
                <a:latin typeface="Times New Roman" panose="02020603050405020304" pitchFamily="18" charset="0"/>
              </a:rPr>
              <a:t>	</a:t>
            </a:r>
            <a:endParaRPr lang="zh-TW" altLang="en-US" sz="2400" dirty="0">
              <a:latin typeface="Times New Roman" panose="02020603050405020304" pitchFamily="18" charset="0"/>
            </a:endParaRP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C17CBB1A-2A5F-3D3B-AD48-69EF2286FEE4}"/>
              </a:ext>
            </a:extLst>
          </p:cNvPr>
          <p:cNvSpPr txBox="1"/>
          <p:nvPr/>
        </p:nvSpPr>
        <p:spPr>
          <a:xfrm>
            <a:off x="8388424" y="1124744"/>
            <a:ext cx="184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zh-TW" altLang="en-US" dirty="0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7F1B457B-D747-B82A-FD49-0B4F5B8A42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1920" y="260648"/>
            <a:ext cx="3672408" cy="6496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eaLnBrk="1" hangingPunct="1">
              <a:lnSpc>
                <a:spcPct val="90000"/>
              </a:lnSpc>
              <a:buNone/>
            </a:pPr>
            <a:endParaRPr lang="en-US" altLang="zh-TW" sz="2400" kern="0" dirty="0"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zh-TW" sz="2400" kern="0" dirty="0">
                <a:latin typeface="Times New Roman" panose="02020603050405020304" pitchFamily="18" charset="0"/>
              </a:rPr>
              <a:t>output:</a:t>
            </a: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zh-TW" sz="2400" kern="0" dirty="0">
                <a:latin typeface="Times New Roman" panose="02020603050405020304" pitchFamily="18" charset="0"/>
              </a:rPr>
              <a:t>	Case 1: 118.40</a:t>
            </a: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zh-TW" sz="2400" kern="0" dirty="0">
                <a:latin typeface="Times New Roman" panose="02020603050405020304" pitchFamily="18" charset="0"/>
              </a:rPr>
              <a:t>	Case 2: 1.41</a:t>
            </a: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zh-TW" sz="2400" kern="0" dirty="0">
                <a:solidFill>
                  <a:srgbClr val="3BA943"/>
                </a:solidFill>
                <a:latin typeface="Times New Roman" panose="02020603050405020304" pitchFamily="18" charset="0"/>
              </a:rPr>
              <a:t>		</a:t>
            </a:r>
            <a:endParaRPr lang="zh-TW" altLang="en-US" sz="2400" kern="0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00CCFB2C-ADF6-83B9-0247-7C182EDA65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B5471-C1FF-4B8B-A461-8AF6123C81A5}" type="slidenum">
              <a:rPr lang="zh-TW" altLang="en-US" smtClean="0"/>
              <a:pPr/>
              <a:t>3</a:t>
            </a:fld>
            <a:endParaRPr lang="en-US" altLang="zh-TW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99725263-921F-DAEC-57DB-CCA73AF7CB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528" y="188640"/>
            <a:ext cx="8077200" cy="562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eaLnBrk="1" hangingPunct="1">
              <a:lnSpc>
                <a:spcPct val="90000"/>
              </a:lnSpc>
              <a:buNone/>
            </a:pPr>
            <a:endParaRPr lang="zh-TW" altLang="en-US" sz="2400" kern="0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zh-TW" altLang="en-US" sz="2400" b="1" kern="0" dirty="0">
                <a:solidFill>
                  <a:srgbClr val="3BA943"/>
                </a:solidFill>
                <a:latin typeface="Times New Roman" panose="02020603050405020304" pitchFamily="18" charset="0"/>
              </a:rPr>
              <a:t>解法：</a:t>
            </a:r>
            <a:r>
              <a:rPr lang="zh-TW" altLang="en-US" sz="2400" kern="0" dirty="0">
                <a:latin typeface="Times New Roman" panose="02020603050405020304" pitchFamily="18" charset="0"/>
                <a:sym typeface="Wingdings" panose="05000000000000000000" pitchFamily="2" charset="2"/>
              </a:rPr>
              <a:t>狀態壓縮建立</a:t>
            </a:r>
            <a:r>
              <a:rPr lang="en-US" altLang="zh-TW" sz="2400" kern="0" dirty="0">
                <a:latin typeface="Times New Roman" panose="02020603050405020304" pitchFamily="18" charset="0"/>
                <a:sym typeface="Wingdings" panose="05000000000000000000" pitchFamily="2" charset="2"/>
              </a:rPr>
              <a:t>bottom-up </a:t>
            </a:r>
            <a:r>
              <a:rPr lang="en-US" altLang="zh-TW" sz="2400" kern="0" dirty="0" err="1">
                <a:latin typeface="Times New Roman" panose="02020603050405020304" pitchFamily="18" charset="0"/>
                <a:sym typeface="Wingdings" panose="05000000000000000000" pitchFamily="2" charset="2"/>
              </a:rPr>
              <a:t>dp</a:t>
            </a:r>
            <a:endParaRPr lang="zh-TW" altLang="en-US" sz="2400" b="1" kern="0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zh-TW" altLang="en-US" sz="2400" b="1" kern="0" dirty="0">
                <a:solidFill>
                  <a:srgbClr val="3BA943"/>
                </a:solidFill>
                <a:latin typeface="Times New Roman" panose="02020603050405020304" pitchFamily="18" charset="0"/>
              </a:rPr>
              <a:t>解法範例：</a:t>
            </a:r>
            <a:endParaRPr lang="zh-TW" altLang="en-US" sz="2400" kern="0" dirty="0">
              <a:latin typeface="Times New Roman" panose="02020603050405020304" pitchFamily="18" charset="0"/>
            </a:endParaRPr>
          </a:p>
        </p:txBody>
      </p:sp>
      <p:graphicFrame>
        <p:nvGraphicFramePr>
          <p:cNvPr id="2" name="表格 2">
            <a:extLst>
              <a:ext uri="{FF2B5EF4-FFF2-40B4-BE49-F238E27FC236}">
                <a16:creationId xmlns:a16="http://schemas.microsoft.com/office/drawing/2014/main" id="{DE8A3333-4C54-5ACA-C995-599618C6983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9882369"/>
              </p:ext>
            </p:extLst>
          </p:nvPr>
        </p:nvGraphicFramePr>
        <p:xfrm>
          <a:off x="769656" y="1844824"/>
          <a:ext cx="3514314" cy="37084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585719">
                  <a:extLst>
                    <a:ext uri="{9D8B030D-6E8A-4147-A177-3AD203B41FA5}">
                      <a16:colId xmlns:a16="http://schemas.microsoft.com/office/drawing/2014/main" val="3811606429"/>
                    </a:ext>
                  </a:extLst>
                </a:gridCol>
                <a:gridCol w="585719">
                  <a:extLst>
                    <a:ext uri="{9D8B030D-6E8A-4147-A177-3AD203B41FA5}">
                      <a16:colId xmlns:a16="http://schemas.microsoft.com/office/drawing/2014/main" val="1317557360"/>
                    </a:ext>
                  </a:extLst>
                </a:gridCol>
                <a:gridCol w="585719">
                  <a:extLst>
                    <a:ext uri="{9D8B030D-6E8A-4147-A177-3AD203B41FA5}">
                      <a16:colId xmlns:a16="http://schemas.microsoft.com/office/drawing/2014/main" val="2803250882"/>
                    </a:ext>
                  </a:extLst>
                </a:gridCol>
                <a:gridCol w="585719">
                  <a:extLst>
                    <a:ext uri="{9D8B030D-6E8A-4147-A177-3AD203B41FA5}">
                      <a16:colId xmlns:a16="http://schemas.microsoft.com/office/drawing/2014/main" val="2975406126"/>
                    </a:ext>
                  </a:extLst>
                </a:gridCol>
                <a:gridCol w="585719">
                  <a:extLst>
                    <a:ext uri="{9D8B030D-6E8A-4147-A177-3AD203B41FA5}">
                      <a16:colId xmlns:a16="http://schemas.microsoft.com/office/drawing/2014/main" val="4143922707"/>
                    </a:ext>
                  </a:extLst>
                </a:gridCol>
                <a:gridCol w="585719">
                  <a:extLst>
                    <a:ext uri="{9D8B030D-6E8A-4147-A177-3AD203B41FA5}">
                      <a16:colId xmlns:a16="http://schemas.microsoft.com/office/drawing/2014/main" val="104601651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6235524"/>
                  </a:ext>
                </a:extLst>
              </a:tr>
            </a:tbl>
          </a:graphicData>
        </a:graphic>
      </p:graphicFrame>
      <p:sp>
        <p:nvSpPr>
          <p:cNvPr id="3" name="文字方塊 2">
            <a:extLst>
              <a:ext uri="{FF2B5EF4-FFF2-40B4-BE49-F238E27FC236}">
                <a16:creationId xmlns:a16="http://schemas.microsoft.com/office/drawing/2014/main" id="{66F2CCE4-A439-0BCD-1862-2445CF8DA34B}"/>
              </a:ext>
            </a:extLst>
          </p:cNvPr>
          <p:cNvSpPr txBox="1"/>
          <p:nvPr/>
        </p:nvSpPr>
        <p:spPr>
          <a:xfrm>
            <a:off x="769656" y="2228205"/>
            <a:ext cx="68266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kern="0" dirty="0">
                <a:latin typeface="Times New Roman" panose="02020603050405020304" pitchFamily="18" charset="0"/>
                <a:sym typeface="Wingdings" panose="05000000000000000000" pitchFamily="2" charset="2"/>
              </a:rPr>
              <a:t>s</a:t>
            </a:r>
            <a:r>
              <a:rPr lang="en-US" altLang="zh-TW" sz="2400" kern="0" dirty="0">
                <a:latin typeface="Times New Roman" panose="02020603050405020304" pitchFamily="18" charset="0"/>
                <a:sym typeface="Wingdings" panose="05000000000000000000" pitchFamily="2" charset="2"/>
              </a:rPr>
              <a:t>tate: 000001</a:t>
            </a:r>
            <a:r>
              <a:rPr lang="zh-TW" altLang="en-US" sz="2400" kern="0" dirty="0"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400" kern="0" dirty="0">
                <a:latin typeface="Times New Roman" panose="02020603050405020304" pitchFamily="18" charset="0"/>
                <a:sym typeface="Wingdings" panose="05000000000000000000" pitchFamily="2" charset="2"/>
              </a:rPr>
              <a:t></a:t>
            </a:r>
            <a:r>
              <a:rPr lang="zh-TW" altLang="en-US" sz="2400" kern="0" dirty="0"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400" kern="0" dirty="0">
                <a:latin typeface="Times New Roman" panose="02020603050405020304" pitchFamily="18" charset="0"/>
                <a:sym typeface="Wingdings" panose="05000000000000000000" pitchFamily="2" charset="2"/>
              </a:rPr>
              <a:t>000010</a:t>
            </a:r>
            <a:r>
              <a:rPr lang="zh-TW" altLang="en-US" sz="2400" kern="0" dirty="0"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400" kern="0" dirty="0">
                <a:latin typeface="Times New Roman" panose="02020603050405020304" pitchFamily="18" charset="0"/>
                <a:sym typeface="Wingdings" panose="05000000000000000000" pitchFamily="2" charset="2"/>
              </a:rPr>
              <a:t></a:t>
            </a:r>
            <a:r>
              <a:rPr lang="zh-TW" altLang="en-US" sz="2400" kern="0" dirty="0"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400" kern="0" dirty="0">
                <a:latin typeface="Times New Roman" panose="02020603050405020304" pitchFamily="18" charset="0"/>
                <a:sym typeface="Wingdings" panose="05000000000000000000" pitchFamily="2" charset="2"/>
              </a:rPr>
              <a:t>000011  …</a:t>
            </a:r>
            <a:r>
              <a:rPr lang="zh-TW" altLang="en-US" sz="2400" kern="0" dirty="0"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400" kern="0" dirty="0">
                <a:latin typeface="Times New Roman" panose="02020603050405020304" pitchFamily="18" charset="0"/>
                <a:sym typeface="Wingdings" panose="05000000000000000000" pitchFamily="2" charset="2"/>
              </a:rPr>
              <a:t> 111111</a:t>
            </a:r>
            <a:endParaRPr lang="zh-TW" altLang="en-US" dirty="0">
              <a:latin typeface="+mn-ea"/>
              <a:ea typeface="+mn-ea"/>
            </a:endParaRPr>
          </a:p>
        </p:txBody>
      </p:sp>
      <p:sp>
        <p:nvSpPr>
          <p:cNvPr id="7" name="文字方塊 6">
            <a:extLst>
              <a:ext uri="{FF2B5EF4-FFF2-40B4-BE49-F238E27FC236}">
                <a16:creationId xmlns:a16="http://schemas.microsoft.com/office/drawing/2014/main" id="{F453D85E-1DF2-D8A0-6443-6E5DCF1F31A9}"/>
              </a:ext>
            </a:extLst>
          </p:cNvPr>
          <p:cNvSpPr txBox="1"/>
          <p:nvPr/>
        </p:nvSpPr>
        <p:spPr>
          <a:xfrm>
            <a:off x="769656" y="1382338"/>
            <a:ext cx="41044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kern="0" dirty="0" err="1">
                <a:latin typeface="Times New Roman" panose="02020603050405020304" pitchFamily="18" charset="0"/>
                <a:ea typeface="+mn-ea"/>
                <a:sym typeface="Wingdings" panose="05000000000000000000" pitchFamily="2" charset="2"/>
              </a:rPr>
              <a:t>dp</a:t>
            </a:r>
            <a:r>
              <a:rPr lang="en-US" altLang="zh-TW" kern="0" dirty="0">
                <a:latin typeface="Times New Roman" panose="02020603050405020304" pitchFamily="18" charset="0"/>
                <a:ea typeface="+mn-ea"/>
                <a:sym typeface="Wingdings" panose="05000000000000000000" pitchFamily="2" charset="2"/>
              </a:rPr>
              <a:t>[state]: state</a:t>
            </a:r>
            <a:r>
              <a:rPr lang="zh-TW" altLang="en-US" kern="0" dirty="0">
                <a:latin typeface="Times New Roman" panose="02020603050405020304" pitchFamily="18" charset="0"/>
                <a:ea typeface="+mn-ea"/>
                <a:sym typeface="Wingdings" panose="05000000000000000000" pitchFamily="2" charset="2"/>
              </a:rPr>
              <a:t>狀態下的最佳解</a:t>
            </a:r>
            <a:r>
              <a:rPr lang="en-US" altLang="zh-TW" kern="0" dirty="0">
                <a:latin typeface="Times New Roman" panose="02020603050405020304" pitchFamily="18" charset="0"/>
                <a:ea typeface="+mn-ea"/>
                <a:sym typeface="Wingdings" panose="05000000000000000000" pitchFamily="2" charset="2"/>
              </a:rPr>
              <a:t> </a:t>
            </a:r>
            <a:endParaRPr lang="zh-TW" altLang="en-US" dirty="0">
              <a:latin typeface="+mn-ea"/>
              <a:ea typeface="+mn-ea"/>
            </a:endParaRPr>
          </a:p>
        </p:txBody>
      </p:sp>
      <p:graphicFrame>
        <p:nvGraphicFramePr>
          <p:cNvPr id="8" name="表格 2">
            <a:extLst>
              <a:ext uri="{FF2B5EF4-FFF2-40B4-BE49-F238E27FC236}">
                <a16:creationId xmlns:a16="http://schemas.microsoft.com/office/drawing/2014/main" id="{1BD7420B-ABE9-113E-B3CF-39D2F813EF0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1056621"/>
              </p:ext>
            </p:extLst>
          </p:nvPr>
        </p:nvGraphicFramePr>
        <p:xfrm>
          <a:off x="777800" y="2712258"/>
          <a:ext cx="3514314" cy="37084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585719">
                  <a:extLst>
                    <a:ext uri="{9D8B030D-6E8A-4147-A177-3AD203B41FA5}">
                      <a16:colId xmlns:a16="http://schemas.microsoft.com/office/drawing/2014/main" val="3811606429"/>
                    </a:ext>
                  </a:extLst>
                </a:gridCol>
                <a:gridCol w="585719">
                  <a:extLst>
                    <a:ext uri="{9D8B030D-6E8A-4147-A177-3AD203B41FA5}">
                      <a16:colId xmlns:a16="http://schemas.microsoft.com/office/drawing/2014/main" val="1317557360"/>
                    </a:ext>
                  </a:extLst>
                </a:gridCol>
                <a:gridCol w="585719">
                  <a:extLst>
                    <a:ext uri="{9D8B030D-6E8A-4147-A177-3AD203B41FA5}">
                      <a16:colId xmlns:a16="http://schemas.microsoft.com/office/drawing/2014/main" val="2803250882"/>
                    </a:ext>
                  </a:extLst>
                </a:gridCol>
                <a:gridCol w="585719">
                  <a:extLst>
                    <a:ext uri="{9D8B030D-6E8A-4147-A177-3AD203B41FA5}">
                      <a16:colId xmlns:a16="http://schemas.microsoft.com/office/drawing/2014/main" val="2975406126"/>
                    </a:ext>
                  </a:extLst>
                </a:gridCol>
                <a:gridCol w="585719">
                  <a:extLst>
                    <a:ext uri="{9D8B030D-6E8A-4147-A177-3AD203B41FA5}">
                      <a16:colId xmlns:a16="http://schemas.microsoft.com/office/drawing/2014/main" val="4143922707"/>
                    </a:ext>
                  </a:extLst>
                </a:gridCol>
                <a:gridCol w="585719">
                  <a:extLst>
                    <a:ext uri="{9D8B030D-6E8A-4147-A177-3AD203B41FA5}">
                      <a16:colId xmlns:a16="http://schemas.microsoft.com/office/drawing/2014/main" val="104601651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6235524"/>
                  </a:ext>
                </a:extLst>
              </a:tr>
            </a:tbl>
          </a:graphicData>
        </a:graphic>
      </p:graphicFrame>
      <p:sp>
        <p:nvSpPr>
          <p:cNvPr id="9" name="文字方塊 8">
            <a:extLst>
              <a:ext uri="{FF2B5EF4-FFF2-40B4-BE49-F238E27FC236}">
                <a16:creationId xmlns:a16="http://schemas.microsoft.com/office/drawing/2014/main" id="{46B48B30-5B86-D694-ABED-494CA58187CB}"/>
              </a:ext>
            </a:extLst>
          </p:cNvPr>
          <p:cNvSpPr txBox="1"/>
          <p:nvPr/>
        </p:nvSpPr>
        <p:spPr>
          <a:xfrm>
            <a:off x="751416" y="3116239"/>
            <a:ext cx="7285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kern="0" dirty="0" err="1">
                <a:latin typeface="Times New Roman" panose="02020603050405020304" pitchFamily="18" charset="0"/>
                <a:ea typeface="+mn-ea"/>
                <a:sym typeface="Wingdings" panose="05000000000000000000" pitchFamily="2" charset="2"/>
              </a:rPr>
              <a:t>dp</a:t>
            </a:r>
            <a:r>
              <a:rPr lang="en-US" altLang="zh-TW" kern="0" dirty="0">
                <a:latin typeface="Times New Roman" panose="02020603050405020304" pitchFamily="18" charset="0"/>
                <a:ea typeface="+mn-ea"/>
                <a:sym typeface="Wingdings" panose="05000000000000000000" pitchFamily="2" charset="2"/>
              </a:rPr>
              <a:t>[001111]:</a:t>
            </a:r>
            <a:r>
              <a:rPr lang="zh-TW" altLang="en-US" kern="0" dirty="0">
                <a:latin typeface="Times New Roman" panose="02020603050405020304" pitchFamily="18" charset="0"/>
                <a:ea typeface="+mn-ea"/>
                <a:sym typeface="Wingdings" panose="05000000000000000000" pitchFamily="2" charset="2"/>
              </a:rPr>
              <a:t> </a:t>
            </a:r>
            <a:r>
              <a:rPr lang="en-US" altLang="zh-TW" kern="0" dirty="0">
                <a:latin typeface="Times New Roman" panose="02020603050405020304" pitchFamily="18" charset="0"/>
                <a:ea typeface="+mn-ea"/>
                <a:sym typeface="Wingdings" panose="05000000000000000000" pitchFamily="2" charset="2"/>
              </a:rPr>
              <a:t>min(</a:t>
            </a:r>
            <a:r>
              <a:rPr lang="en-US" altLang="zh-TW" kern="0" dirty="0" err="1">
                <a:latin typeface="Times New Roman" panose="02020603050405020304" pitchFamily="18" charset="0"/>
                <a:ea typeface="+mn-ea"/>
                <a:sym typeface="Wingdings" panose="05000000000000000000" pitchFamily="2" charset="2"/>
              </a:rPr>
              <a:t>dp</a:t>
            </a:r>
            <a:r>
              <a:rPr lang="en-US" altLang="zh-TW" kern="0" dirty="0">
                <a:latin typeface="Times New Roman" panose="02020603050405020304" pitchFamily="18" charset="0"/>
                <a:ea typeface="+mn-ea"/>
                <a:sym typeface="Wingdings" panose="05000000000000000000" pitchFamily="2" charset="2"/>
              </a:rPr>
              <a:t>[000011] + dis[3][2], </a:t>
            </a:r>
            <a:r>
              <a:rPr lang="en-US" altLang="zh-TW" kern="0" dirty="0" err="1">
                <a:latin typeface="Times New Roman" panose="02020603050405020304" pitchFamily="18" charset="0"/>
                <a:ea typeface="+mn-ea"/>
                <a:sym typeface="Wingdings" panose="05000000000000000000" pitchFamily="2" charset="2"/>
              </a:rPr>
              <a:t>dp</a:t>
            </a:r>
            <a:r>
              <a:rPr lang="en-US" altLang="zh-TW" kern="0" dirty="0">
                <a:latin typeface="Times New Roman" panose="02020603050405020304" pitchFamily="18" charset="0"/>
                <a:ea typeface="+mn-ea"/>
                <a:sym typeface="Wingdings" panose="05000000000000000000" pitchFamily="2" charset="2"/>
              </a:rPr>
              <a:t>[001111]);</a:t>
            </a:r>
            <a:endParaRPr lang="zh-TW" altLang="en-US" dirty="0">
              <a:latin typeface="+mn-ea"/>
              <a:ea typeface="+mn-ea"/>
            </a:endParaRPr>
          </a:p>
        </p:txBody>
      </p:sp>
      <p:graphicFrame>
        <p:nvGraphicFramePr>
          <p:cNvPr id="10" name="表格 2">
            <a:extLst>
              <a:ext uri="{FF2B5EF4-FFF2-40B4-BE49-F238E27FC236}">
                <a16:creationId xmlns:a16="http://schemas.microsoft.com/office/drawing/2014/main" id="{B6D013F2-0CC3-EC3B-34AD-7BE63401813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2351524"/>
              </p:ext>
            </p:extLst>
          </p:nvPr>
        </p:nvGraphicFramePr>
        <p:xfrm>
          <a:off x="777800" y="3700688"/>
          <a:ext cx="3514314" cy="36576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585719">
                  <a:extLst>
                    <a:ext uri="{9D8B030D-6E8A-4147-A177-3AD203B41FA5}">
                      <a16:colId xmlns:a16="http://schemas.microsoft.com/office/drawing/2014/main" val="3811606429"/>
                    </a:ext>
                  </a:extLst>
                </a:gridCol>
                <a:gridCol w="585719">
                  <a:extLst>
                    <a:ext uri="{9D8B030D-6E8A-4147-A177-3AD203B41FA5}">
                      <a16:colId xmlns:a16="http://schemas.microsoft.com/office/drawing/2014/main" val="1317557360"/>
                    </a:ext>
                  </a:extLst>
                </a:gridCol>
                <a:gridCol w="585719">
                  <a:extLst>
                    <a:ext uri="{9D8B030D-6E8A-4147-A177-3AD203B41FA5}">
                      <a16:colId xmlns:a16="http://schemas.microsoft.com/office/drawing/2014/main" val="2803250882"/>
                    </a:ext>
                  </a:extLst>
                </a:gridCol>
                <a:gridCol w="585719">
                  <a:extLst>
                    <a:ext uri="{9D8B030D-6E8A-4147-A177-3AD203B41FA5}">
                      <a16:colId xmlns:a16="http://schemas.microsoft.com/office/drawing/2014/main" val="2975406126"/>
                    </a:ext>
                  </a:extLst>
                </a:gridCol>
                <a:gridCol w="585719">
                  <a:extLst>
                    <a:ext uri="{9D8B030D-6E8A-4147-A177-3AD203B41FA5}">
                      <a16:colId xmlns:a16="http://schemas.microsoft.com/office/drawing/2014/main" val="4143922707"/>
                    </a:ext>
                  </a:extLst>
                </a:gridCol>
                <a:gridCol w="585719">
                  <a:extLst>
                    <a:ext uri="{9D8B030D-6E8A-4147-A177-3AD203B41FA5}">
                      <a16:colId xmlns:a16="http://schemas.microsoft.com/office/drawing/2014/main" val="1046016511"/>
                    </a:ext>
                  </a:extLst>
                </a:gridCol>
              </a:tblGrid>
              <a:tr h="344429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6235524"/>
                  </a:ext>
                </a:extLst>
              </a:tr>
            </a:tbl>
          </a:graphicData>
        </a:graphic>
      </p:graphicFrame>
      <p:graphicFrame>
        <p:nvGraphicFramePr>
          <p:cNvPr id="11" name="表格 2">
            <a:extLst>
              <a:ext uri="{FF2B5EF4-FFF2-40B4-BE49-F238E27FC236}">
                <a16:creationId xmlns:a16="http://schemas.microsoft.com/office/drawing/2014/main" id="{B90C2636-C5EE-86C8-39D6-43305FE4309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9567576"/>
              </p:ext>
            </p:extLst>
          </p:nvPr>
        </p:nvGraphicFramePr>
        <p:xfrm>
          <a:off x="773248" y="4200556"/>
          <a:ext cx="3514314" cy="37084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585719">
                  <a:extLst>
                    <a:ext uri="{9D8B030D-6E8A-4147-A177-3AD203B41FA5}">
                      <a16:colId xmlns:a16="http://schemas.microsoft.com/office/drawing/2014/main" val="3811606429"/>
                    </a:ext>
                  </a:extLst>
                </a:gridCol>
                <a:gridCol w="585719">
                  <a:extLst>
                    <a:ext uri="{9D8B030D-6E8A-4147-A177-3AD203B41FA5}">
                      <a16:colId xmlns:a16="http://schemas.microsoft.com/office/drawing/2014/main" val="1317557360"/>
                    </a:ext>
                  </a:extLst>
                </a:gridCol>
                <a:gridCol w="585719">
                  <a:extLst>
                    <a:ext uri="{9D8B030D-6E8A-4147-A177-3AD203B41FA5}">
                      <a16:colId xmlns:a16="http://schemas.microsoft.com/office/drawing/2014/main" val="2803250882"/>
                    </a:ext>
                  </a:extLst>
                </a:gridCol>
                <a:gridCol w="585719">
                  <a:extLst>
                    <a:ext uri="{9D8B030D-6E8A-4147-A177-3AD203B41FA5}">
                      <a16:colId xmlns:a16="http://schemas.microsoft.com/office/drawing/2014/main" val="2975406126"/>
                    </a:ext>
                  </a:extLst>
                </a:gridCol>
                <a:gridCol w="585719">
                  <a:extLst>
                    <a:ext uri="{9D8B030D-6E8A-4147-A177-3AD203B41FA5}">
                      <a16:colId xmlns:a16="http://schemas.microsoft.com/office/drawing/2014/main" val="4143922707"/>
                    </a:ext>
                  </a:extLst>
                </a:gridCol>
                <a:gridCol w="585719">
                  <a:extLst>
                    <a:ext uri="{9D8B030D-6E8A-4147-A177-3AD203B41FA5}">
                      <a16:colId xmlns:a16="http://schemas.microsoft.com/office/drawing/2014/main" val="104601651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6235524"/>
                  </a:ext>
                </a:extLst>
              </a:tr>
            </a:tbl>
          </a:graphicData>
        </a:graphic>
      </p:graphicFrame>
      <p:graphicFrame>
        <p:nvGraphicFramePr>
          <p:cNvPr id="12" name="表格 2">
            <a:extLst>
              <a:ext uri="{FF2B5EF4-FFF2-40B4-BE49-F238E27FC236}">
                <a16:creationId xmlns:a16="http://schemas.microsoft.com/office/drawing/2014/main" id="{ABEDCD3F-BEF9-6574-E49D-36A142716AE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440266"/>
              </p:ext>
            </p:extLst>
          </p:nvPr>
        </p:nvGraphicFramePr>
        <p:xfrm>
          <a:off x="777840" y="4702051"/>
          <a:ext cx="3514314" cy="37084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585719">
                  <a:extLst>
                    <a:ext uri="{9D8B030D-6E8A-4147-A177-3AD203B41FA5}">
                      <a16:colId xmlns:a16="http://schemas.microsoft.com/office/drawing/2014/main" val="3811606429"/>
                    </a:ext>
                  </a:extLst>
                </a:gridCol>
                <a:gridCol w="585719">
                  <a:extLst>
                    <a:ext uri="{9D8B030D-6E8A-4147-A177-3AD203B41FA5}">
                      <a16:colId xmlns:a16="http://schemas.microsoft.com/office/drawing/2014/main" val="1317557360"/>
                    </a:ext>
                  </a:extLst>
                </a:gridCol>
                <a:gridCol w="585719">
                  <a:extLst>
                    <a:ext uri="{9D8B030D-6E8A-4147-A177-3AD203B41FA5}">
                      <a16:colId xmlns:a16="http://schemas.microsoft.com/office/drawing/2014/main" val="2803250882"/>
                    </a:ext>
                  </a:extLst>
                </a:gridCol>
                <a:gridCol w="585719">
                  <a:extLst>
                    <a:ext uri="{9D8B030D-6E8A-4147-A177-3AD203B41FA5}">
                      <a16:colId xmlns:a16="http://schemas.microsoft.com/office/drawing/2014/main" val="2975406126"/>
                    </a:ext>
                  </a:extLst>
                </a:gridCol>
                <a:gridCol w="585719">
                  <a:extLst>
                    <a:ext uri="{9D8B030D-6E8A-4147-A177-3AD203B41FA5}">
                      <a16:colId xmlns:a16="http://schemas.microsoft.com/office/drawing/2014/main" val="4143922707"/>
                    </a:ext>
                  </a:extLst>
                </a:gridCol>
                <a:gridCol w="585719">
                  <a:extLst>
                    <a:ext uri="{9D8B030D-6E8A-4147-A177-3AD203B41FA5}">
                      <a16:colId xmlns:a16="http://schemas.microsoft.com/office/drawing/2014/main" val="104601651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6235524"/>
                  </a:ext>
                </a:extLst>
              </a:tr>
            </a:tbl>
          </a:graphicData>
        </a:graphic>
      </p:graphicFrame>
      <p:graphicFrame>
        <p:nvGraphicFramePr>
          <p:cNvPr id="13" name="表格 2">
            <a:extLst>
              <a:ext uri="{FF2B5EF4-FFF2-40B4-BE49-F238E27FC236}">
                <a16:creationId xmlns:a16="http://schemas.microsoft.com/office/drawing/2014/main" id="{1A47588E-0294-F3DA-4B25-1D2C5C96932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2093057"/>
              </p:ext>
            </p:extLst>
          </p:nvPr>
        </p:nvGraphicFramePr>
        <p:xfrm>
          <a:off x="773248" y="5203546"/>
          <a:ext cx="3514314" cy="36576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585719">
                  <a:extLst>
                    <a:ext uri="{9D8B030D-6E8A-4147-A177-3AD203B41FA5}">
                      <a16:colId xmlns:a16="http://schemas.microsoft.com/office/drawing/2014/main" val="3811606429"/>
                    </a:ext>
                  </a:extLst>
                </a:gridCol>
                <a:gridCol w="585719">
                  <a:extLst>
                    <a:ext uri="{9D8B030D-6E8A-4147-A177-3AD203B41FA5}">
                      <a16:colId xmlns:a16="http://schemas.microsoft.com/office/drawing/2014/main" val="1317557360"/>
                    </a:ext>
                  </a:extLst>
                </a:gridCol>
                <a:gridCol w="585719">
                  <a:extLst>
                    <a:ext uri="{9D8B030D-6E8A-4147-A177-3AD203B41FA5}">
                      <a16:colId xmlns:a16="http://schemas.microsoft.com/office/drawing/2014/main" val="2803250882"/>
                    </a:ext>
                  </a:extLst>
                </a:gridCol>
                <a:gridCol w="585719">
                  <a:extLst>
                    <a:ext uri="{9D8B030D-6E8A-4147-A177-3AD203B41FA5}">
                      <a16:colId xmlns:a16="http://schemas.microsoft.com/office/drawing/2014/main" val="2975406126"/>
                    </a:ext>
                  </a:extLst>
                </a:gridCol>
                <a:gridCol w="585719">
                  <a:extLst>
                    <a:ext uri="{9D8B030D-6E8A-4147-A177-3AD203B41FA5}">
                      <a16:colId xmlns:a16="http://schemas.microsoft.com/office/drawing/2014/main" val="4143922707"/>
                    </a:ext>
                  </a:extLst>
                </a:gridCol>
                <a:gridCol w="585719">
                  <a:extLst>
                    <a:ext uri="{9D8B030D-6E8A-4147-A177-3AD203B41FA5}">
                      <a16:colId xmlns:a16="http://schemas.microsoft.com/office/drawing/2014/main" val="1046016511"/>
                    </a:ext>
                  </a:extLst>
                </a:gridCol>
              </a:tblGrid>
              <a:tr h="361832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6235524"/>
                  </a:ext>
                </a:extLst>
              </a:tr>
            </a:tbl>
          </a:graphicData>
        </a:graphic>
      </p:graphicFrame>
      <p:graphicFrame>
        <p:nvGraphicFramePr>
          <p:cNvPr id="14" name="表格 2">
            <a:extLst>
              <a:ext uri="{FF2B5EF4-FFF2-40B4-BE49-F238E27FC236}">
                <a16:creationId xmlns:a16="http://schemas.microsoft.com/office/drawing/2014/main" id="{FF73094D-4C04-B2E8-C7D3-5FA1661D3CE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7848915"/>
              </p:ext>
            </p:extLst>
          </p:nvPr>
        </p:nvGraphicFramePr>
        <p:xfrm>
          <a:off x="777800" y="5708494"/>
          <a:ext cx="3514314" cy="37084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585719">
                  <a:extLst>
                    <a:ext uri="{9D8B030D-6E8A-4147-A177-3AD203B41FA5}">
                      <a16:colId xmlns:a16="http://schemas.microsoft.com/office/drawing/2014/main" val="3811606429"/>
                    </a:ext>
                  </a:extLst>
                </a:gridCol>
                <a:gridCol w="585719">
                  <a:extLst>
                    <a:ext uri="{9D8B030D-6E8A-4147-A177-3AD203B41FA5}">
                      <a16:colId xmlns:a16="http://schemas.microsoft.com/office/drawing/2014/main" val="1317557360"/>
                    </a:ext>
                  </a:extLst>
                </a:gridCol>
                <a:gridCol w="585719">
                  <a:extLst>
                    <a:ext uri="{9D8B030D-6E8A-4147-A177-3AD203B41FA5}">
                      <a16:colId xmlns:a16="http://schemas.microsoft.com/office/drawing/2014/main" val="2803250882"/>
                    </a:ext>
                  </a:extLst>
                </a:gridCol>
                <a:gridCol w="585719">
                  <a:extLst>
                    <a:ext uri="{9D8B030D-6E8A-4147-A177-3AD203B41FA5}">
                      <a16:colId xmlns:a16="http://schemas.microsoft.com/office/drawing/2014/main" val="2975406126"/>
                    </a:ext>
                  </a:extLst>
                </a:gridCol>
                <a:gridCol w="585719">
                  <a:extLst>
                    <a:ext uri="{9D8B030D-6E8A-4147-A177-3AD203B41FA5}">
                      <a16:colId xmlns:a16="http://schemas.microsoft.com/office/drawing/2014/main" val="4143922707"/>
                    </a:ext>
                  </a:extLst>
                </a:gridCol>
                <a:gridCol w="585719">
                  <a:extLst>
                    <a:ext uri="{9D8B030D-6E8A-4147-A177-3AD203B41FA5}">
                      <a16:colId xmlns:a16="http://schemas.microsoft.com/office/drawing/2014/main" val="104601651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6235524"/>
                  </a:ext>
                </a:extLst>
              </a:tr>
            </a:tbl>
          </a:graphicData>
        </a:graphic>
      </p:graphicFrame>
      <p:sp>
        <p:nvSpPr>
          <p:cNvPr id="16" name="文字方塊 15">
            <a:extLst>
              <a:ext uri="{FF2B5EF4-FFF2-40B4-BE49-F238E27FC236}">
                <a16:creationId xmlns:a16="http://schemas.microsoft.com/office/drawing/2014/main" id="{FCF19C2C-C3AC-ADCD-1C03-808F5057CA92}"/>
              </a:ext>
            </a:extLst>
          </p:cNvPr>
          <p:cNvSpPr txBox="1"/>
          <p:nvPr/>
        </p:nvSpPr>
        <p:spPr>
          <a:xfrm>
            <a:off x="777800" y="6093767"/>
            <a:ext cx="41044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kern="0" dirty="0">
                <a:latin typeface="Times New Roman" panose="02020603050405020304" pitchFamily="18" charset="0"/>
                <a:ea typeface="+mn-ea"/>
                <a:sym typeface="Wingdings" panose="05000000000000000000" pitchFamily="2" charset="2"/>
              </a:rPr>
              <a:t>最後取</a:t>
            </a:r>
            <a:r>
              <a:rPr lang="en-US" altLang="zh-TW" kern="0" dirty="0" err="1">
                <a:latin typeface="Times New Roman" panose="02020603050405020304" pitchFamily="18" charset="0"/>
                <a:ea typeface="+mn-ea"/>
                <a:sym typeface="Wingdings" panose="05000000000000000000" pitchFamily="2" charset="2"/>
              </a:rPr>
              <a:t>dp</a:t>
            </a:r>
            <a:r>
              <a:rPr lang="en-US" altLang="zh-TW" kern="0" dirty="0">
                <a:latin typeface="Times New Roman" panose="02020603050405020304" pitchFamily="18" charset="0"/>
                <a:ea typeface="+mn-ea"/>
                <a:sym typeface="Wingdings" panose="05000000000000000000" pitchFamily="2" charset="2"/>
              </a:rPr>
              <a:t>[111111]</a:t>
            </a:r>
            <a:r>
              <a:rPr lang="zh-TW" altLang="en-US" kern="0" dirty="0">
                <a:latin typeface="Times New Roman" panose="02020603050405020304" pitchFamily="18" charset="0"/>
                <a:ea typeface="+mn-ea"/>
                <a:sym typeface="Wingdings" panose="05000000000000000000" pitchFamily="2" charset="2"/>
              </a:rPr>
              <a:t>即為答案</a:t>
            </a:r>
            <a:endParaRPr lang="zh-TW" altLang="en-US" dirty="0">
              <a:latin typeface="+mn-ea"/>
              <a:ea typeface="+mn-ea"/>
            </a:endParaRPr>
          </a:p>
        </p:txBody>
      </p:sp>
      <p:sp>
        <p:nvSpPr>
          <p:cNvPr id="17" name="文字方塊 16">
            <a:extLst>
              <a:ext uri="{FF2B5EF4-FFF2-40B4-BE49-F238E27FC236}">
                <a16:creationId xmlns:a16="http://schemas.microsoft.com/office/drawing/2014/main" id="{587909EA-5DCF-976F-DA3A-ABBAE00E27D7}"/>
              </a:ext>
            </a:extLst>
          </p:cNvPr>
          <p:cNvSpPr txBox="1"/>
          <p:nvPr/>
        </p:nvSpPr>
        <p:spPr>
          <a:xfrm>
            <a:off x="789132" y="2539327"/>
            <a:ext cx="351431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000" dirty="0"/>
              <a:t>    </a:t>
            </a:r>
            <a:r>
              <a:rPr lang="en-US" altLang="zh-TW" sz="1000" dirty="0"/>
              <a:t>5</a:t>
            </a:r>
            <a:r>
              <a:rPr lang="zh-TW" altLang="en-US" sz="1000" dirty="0"/>
              <a:t>             </a:t>
            </a:r>
            <a:r>
              <a:rPr lang="en-US" altLang="zh-TW" sz="1000" dirty="0"/>
              <a:t>4</a:t>
            </a:r>
            <a:r>
              <a:rPr lang="zh-TW" altLang="en-US" sz="1000" dirty="0"/>
              <a:t>             </a:t>
            </a:r>
            <a:r>
              <a:rPr lang="en-US" altLang="zh-TW" sz="1000" dirty="0"/>
              <a:t>3</a:t>
            </a:r>
            <a:r>
              <a:rPr lang="zh-TW" altLang="en-US" sz="1000" dirty="0"/>
              <a:t>             </a:t>
            </a:r>
            <a:r>
              <a:rPr lang="en-US" altLang="zh-TW" sz="1000" dirty="0"/>
              <a:t>2</a:t>
            </a:r>
            <a:r>
              <a:rPr lang="zh-TW" altLang="en-US" sz="1000" dirty="0"/>
              <a:t>             </a:t>
            </a:r>
            <a:r>
              <a:rPr lang="en-US" altLang="zh-TW" sz="1000" dirty="0"/>
              <a:t>1</a:t>
            </a:r>
            <a:r>
              <a:rPr lang="zh-TW" altLang="en-US" sz="1000" dirty="0"/>
              <a:t>             </a:t>
            </a:r>
            <a:r>
              <a:rPr lang="en-US" altLang="zh-TW" sz="1000" dirty="0"/>
              <a:t>0</a:t>
            </a:r>
            <a:endParaRPr lang="zh-TW" altLang="en-US" sz="1000" dirty="0"/>
          </a:p>
        </p:txBody>
      </p:sp>
    </p:spTree>
    <p:extLst>
      <p:ext uri="{BB962C8B-B14F-4D97-AF65-F5344CB8AC3E}">
        <p14:creationId xmlns:p14="http://schemas.microsoft.com/office/powerpoint/2010/main" val="33779544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00CCFB2C-ADF6-83B9-0247-7C182EDA65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B5471-C1FF-4B8B-A461-8AF6123C81A5}" type="slidenum">
              <a:rPr lang="zh-TW" altLang="en-US" smtClean="0"/>
              <a:pPr/>
              <a:t>4</a:t>
            </a:fld>
            <a:endParaRPr lang="en-US" altLang="zh-TW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99725263-921F-DAEC-57DB-CCA73AF7CB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528" y="260648"/>
            <a:ext cx="8077200" cy="562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eaLnBrk="1" hangingPunct="1">
              <a:lnSpc>
                <a:spcPct val="90000"/>
              </a:lnSpc>
              <a:buNone/>
            </a:pPr>
            <a:endParaRPr lang="zh-TW" altLang="en-US" sz="2400" kern="0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zh-TW" altLang="en-US" sz="2400" b="1" kern="0" dirty="0">
                <a:solidFill>
                  <a:srgbClr val="3BA943"/>
                </a:solidFill>
                <a:latin typeface="Times New Roman" panose="02020603050405020304" pitchFamily="18" charset="0"/>
              </a:rPr>
              <a:t>討論：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zh-TW" altLang="en-US" sz="2400" kern="0" dirty="0">
                <a:latin typeface="Times New Roman" panose="02020603050405020304" pitchFamily="18" charset="0"/>
              </a:rPr>
              <a:t>	</a:t>
            </a:r>
            <a:r>
              <a:rPr lang="en-US" altLang="zh-TW" sz="2400" kern="0" dirty="0">
                <a:latin typeface="Times New Roman" panose="02020603050405020304" pitchFamily="18" charset="0"/>
              </a:rPr>
              <a:t>(1) </a:t>
            </a:r>
            <a:r>
              <a:rPr lang="zh-TW" altLang="en-US" sz="2400" kern="0" dirty="0">
                <a:latin typeface="Times New Roman" panose="02020603050405020304" pitchFamily="18" charset="0"/>
              </a:rPr>
              <a:t>狀態壓縮適合用在小規模的</a:t>
            </a:r>
            <a:r>
              <a:rPr lang="en-US" altLang="zh-TW" sz="2400" kern="0" dirty="0">
                <a:latin typeface="Times New Roman" panose="02020603050405020304" pitchFamily="18" charset="0"/>
              </a:rPr>
              <a:t>NP-complete</a:t>
            </a:r>
            <a:r>
              <a:rPr lang="zh-TW" altLang="en-US" sz="2400" kern="0" dirty="0">
                <a:latin typeface="Times New Roman" panose="02020603050405020304" pitchFamily="18" charset="0"/>
              </a:rPr>
              <a:t>問題，</a:t>
            </a:r>
          </a:p>
        </p:txBody>
      </p:sp>
    </p:spTree>
    <p:extLst>
      <p:ext uri="{BB962C8B-B14F-4D97-AF65-F5344CB8AC3E}">
        <p14:creationId xmlns:p14="http://schemas.microsoft.com/office/powerpoint/2010/main" val="1978728579"/>
      </p:ext>
    </p:extLst>
  </p:cSld>
  <p:clrMapOvr>
    <a:masterClrMapping/>
  </p:clrMapOvr>
</p:sld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標楷體"/>
        <a:cs typeface=""/>
      </a:majorFont>
      <a:minorFont>
        <a:latin typeface="Tahoma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新細明體" pitchFamily="18" charset="-12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Designs\Blends.pot</Template>
  <TotalTime>2629</TotalTime>
  <Words>286</Words>
  <Application>Microsoft Office PowerPoint</Application>
  <PresentationFormat>如螢幕大小 (4:3)</PresentationFormat>
  <Paragraphs>87</Paragraphs>
  <Slides>4</Slides>
  <Notes>2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9" baseType="lpstr">
      <vt:lpstr>標楷體</vt:lpstr>
      <vt:lpstr>Tahoma</vt:lpstr>
      <vt:lpstr>Times New Roman</vt:lpstr>
      <vt:lpstr>Wingdings</vt:lpstr>
      <vt:lpstr>Blends</vt:lpstr>
      <vt:lpstr>10911: Forming Quiz Teams</vt:lpstr>
      <vt:lpstr>PowerPoint 簡報</vt:lpstr>
      <vt:lpstr>PowerPoint 簡報</vt:lpstr>
      <vt:lpstr>PowerPoint 簡報</vt:lpstr>
    </vt:vector>
  </TitlesOfParts>
  <Company>nsysu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 3 Greedy methods</dc:title>
  <dc:creator>cby</dc:creator>
  <cp:lastModifiedBy>Jack Cheng</cp:lastModifiedBy>
  <cp:revision>108</cp:revision>
  <dcterms:created xsi:type="dcterms:W3CDTF">1601-01-01T00:00:00Z</dcterms:created>
  <dcterms:modified xsi:type="dcterms:W3CDTF">2022-05-22T09:50:02Z</dcterms:modified>
</cp:coreProperties>
</file>