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2" r:id="rId4"/>
    <p:sldId id="314" r:id="rId5"/>
    <p:sldId id="315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63" d="100"/>
          <a:sy n="63" d="100"/>
        </p:scale>
        <p:origin x="-1092" y="-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xmlns="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xmlns="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xmlns="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xmlns="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xmlns="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xmlns="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xmlns="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xmlns="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xmlns="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xmlns="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xmlns="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xmlns="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xmlns="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xmlns="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xmlns="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xmlns="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xmlns="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xmlns="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xmlns="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xmlns="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xmlns="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xmlns="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xmlns="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xmlns="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xmlns="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xmlns="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xmlns="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xmlns="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xmlns="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xmlns="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88640"/>
            <a:ext cx="7772400" cy="2016224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panose="02020603050405020304" pitchFamily="18" charset="0"/>
              </a:rPr>
              <a:t/>
            </a:r>
            <a:br>
              <a:rPr lang="en-US" altLang="zh-TW" b="1" dirty="0" smtClean="0">
                <a:latin typeface="Times New Roman" panose="02020603050405020304" pitchFamily="18" charset="0"/>
              </a:rPr>
            </a:br>
            <a:r>
              <a:rPr lang="en-US" altLang="zh-TW" b="1" dirty="0" smtClean="0">
                <a:latin typeface="Times New Roman" panose="02020603050405020304" pitchFamily="18" charset="0"/>
              </a:rPr>
              <a:t>10061</a:t>
            </a:r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: How many zeros and how many digits?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zh-TW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xmlns="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  <a:endParaRPr lang="zh-TW" altLang="en-US" sz="2400" dirty="0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題組：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題號</a:t>
            </a: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：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How many zeros and how many digits?</a:t>
            </a:r>
            <a:endParaRPr lang="en-US" altLang="zh-TW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解題者</a:t>
            </a: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：</a:t>
            </a:r>
            <a:r>
              <a:rPr lang="zh-TW" altLang="en-US" sz="2400" dirty="0" smtClean="0">
                <a:latin typeface="+mn-ea"/>
              </a:rPr>
              <a:t>林東毅</a:t>
            </a:r>
            <a:endParaRPr lang="zh-TW" altLang="en-US" sz="2400" dirty="0">
              <a:latin typeface="+mn-ea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解題日期：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年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月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日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題意</a:t>
            </a: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：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給定一數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N (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範圍為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unsigned 20 bits)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，以及一數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 (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範圍為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 &lt; B ≦ 800)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，求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N! 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在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進制下，是一個幾位數，以及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從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尾巴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數來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有多少個連續的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pPr eaLnBrk="1" hangingPunct="1"/>
            <a:endParaRPr lang="zh-TW" altLang="en-US" sz="2400" dirty="0">
              <a:latin typeface="細明體" pitchFamily="49" charset="-120"/>
              <a:ea typeface="細明體" pitchFamily="49" charset="-12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xmlns="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題意範例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：</a:t>
            </a:r>
            <a:r>
              <a:rPr lang="zh-TW" altLang="en-US" sz="2400" dirty="0">
                <a:solidFill>
                  <a:srgbClr val="3BA943"/>
                </a:solidFill>
                <a:latin typeface="+mn-ea"/>
              </a:rPr>
              <a:t> </a:t>
            </a:r>
            <a:endParaRPr lang="en-US" altLang="zh-TW" sz="2400" dirty="0" smtClean="0">
              <a:solidFill>
                <a:srgbClr val="3BA943"/>
              </a:solidFill>
              <a:latin typeface="+mn-ea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rgbClr val="3BA943"/>
                </a:solidFill>
                <a:latin typeface="+mn-ea"/>
              </a:rPr>
              <a:t>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 10 -&gt; 2! 10</a:t>
            </a:r>
            <a:r>
              <a:rPr lang="zh-TW" altLang="zh-TW" sz="2400" dirty="0" smtClean="0">
                <a:latin typeface="+mn-ea"/>
                <a:cs typeface="Times New Roman" pitchFamily="18" charset="0"/>
              </a:rPr>
              <a:t>進制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-&gt; 4 -&gt; 0 1</a:t>
            </a:r>
            <a:endParaRPr lang="zh-TW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dirty="0" smtClean="0">
                <a:latin typeface="+mn-ea"/>
                <a:cs typeface="Times New Roman" pitchFamily="18" charset="0"/>
              </a:rPr>
              <a:t>    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 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5 16 -&gt; 5! 16</a:t>
            </a:r>
            <a:r>
              <a:rPr lang="zh-TW" altLang="zh-TW" sz="2400" dirty="0" smtClean="0">
                <a:latin typeface="+mn-ea"/>
                <a:cs typeface="Times New Roman" pitchFamily="18" charset="0"/>
              </a:rPr>
              <a:t>進制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-&gt; 78 -&gt; 0 2</a:t>
            </a:r>
            <a:endParaRPr lang="zh-TW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dirty="0" smtClean="0">
                <a:latin typeface="+mn-ea"/>
                <a:cs typeface="Times New Roman" pitchFamily="18" charset="0"/>
              </a:rPr>
              <a:t>    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 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100 23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100! 23</a:t>
            </a:r>
            <a:r>
              <a:rPr lang="zh-TW" altLang="zh-TW" sz="2400" dirty="0" smtClean="0">
                <a:latin typeface="+mn-ea"/>
                <a:cs typeface="Times New Roman" pitchFamily="18" charset="0"/>
              </a:rPr>
              <a:t>進</a:t>
            </a:r>
            <a:r>
              <a:rPr lang="zh-TW" altLang="zh-TW" sz="2400" dirty="0" smtClean="0">
                <a:latin typeface="+mn-ea"/>
                <a:cs typeface="Times New Roman" pitchFamily="18" charset="0"/>
              </a:rPr>
              <a:t>制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???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4 117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               100 24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-&gt; 100!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zh-TW" altLang="zh-TW" sz="2400" dirty="0" smtClean="0">
                <a:latin typeface="+mn-ea"/>
                <a:cs typeface="Times New Roman" pitchFamily="18" charset="0"/>
              </a:rPr>
              <a:t>進</a:t>
            </a:r>
            <a:r>
              <a:rPr lang="zh-TW" altLang="zh-TW" sz="2400" dirty="0" smtClean="0">
                <a:latin typeface="+mn-ea"/>
                <a:cs typeface="Times New Roman" pitchFamily="18" charset="0"/>
              </a:rPr>
              <a:t>制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-&gt; ??? -&gt;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32 115 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+mn-ea"/>
              </a:rPr>
              <a:t>解法</a:t>
            </a: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+mn-ea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        </a:t>
            </a:r>
            <a:r>
              <a:rPr lang="zh-TW" altLang="en-US" sz="2400" dirty="0" smtClean="0">
                <a:latin typeface="+mn-ea"/>
              </a:rPr>
              <a:t>幾位數要利用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</a:rPr>
              <a:t>的首數性質求得</a:t>
            </a:r>
            <a:endParaRPr lang="en-US" altLang="zh-TW" sz="2400" dirty="0" smtClean="0">
              <a:latin typeface="+mn-ea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+mn-ea"/>
              </a:rPr>
              <a:t>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+mn-ea"/>
              </a:rPr>
              <a:t>幾位數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</a:rPr>
              <a:t>首數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+ 1)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爆開來算會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overflow + TLE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因此沒料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+mn-ea"/>
              </a:rPr>
              <a:t>        幾個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zh-TW" altLang="en-US" sz="2400" dirty="0" smtClean="0">
                <a:latin typeface="+mn-ea"/>
              </a:rPr>
              <a:t>則可從進制轉換找出方法</a:t>
            </a:r>
            <a:endParaRPr lang="en-US" altLang="zh-TW" sz="2400" dirty="0" smtClean="0">
              <a:latin typeface="+mn-ea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        </a:t>
            </a:r>
            <a:r>
              <a:rPr lang="zh-TW" altLang="en-US" sz="2400" dirty="0" smtClean="0">
                <a:latin typeface="+mn-ea"/>
              </a:rPr>
              <a:t>從右圖可知，作法是對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</a:rPr>
              <a:t>作短除法</a:t>
            </a:r>
            <a:endParaRPr lang="en-US" altLang="zh-TW" sz="2400" dirty="0" smtClean="0">
              <a:latin typeface="+mn-ea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        </a:t>
            </a:r>
            <a:r>
              <a:rPr lang="zh-TW" altLang="en-US" sz="2400" dirty="0" smtClean="0">
                <a:latin typeface="+mn-ea"/>
              </a:rPr>
              <a:t>把每一輪得到的餘數由下而上圈起來</a:t>
            </a:r>
            <a:endParaRPr lang="en-US" altLang="zh-TW" sz="2400" dirty="0" smtClean="0">
              <a:latin typeface="+mn-ea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+mn-ea"/>
              </a:rPr>
              <a:t>        就是進制轉換後的數</a:t>
            </a:r>
            <a:endParaRPr lang="en-US" altLang="zh-TW" sz="2400" dirty="0" smtClean="0">
              <a:latin typeface="+mn-ea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        </a:t>
            </a:r>
            <a:endParaRPr lang="zh-TW" altLang="en-US" sz="2400" b="1" dirty="0">
              <a:solidFill>
                <a:srgbClr val="3BA943"/>
              </a:solidFill>
              <a:latin typeface="+mn-ea"/>
            </a:endParaRPr>
          </a:p>
        </p:txBody>
      </p:sp>
      <p:pic>
        <p:nvPicPr>
          <p:cNvPr id="4" name="圖片 3" descr="dec-to-binary-ex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2852936"/>
            <a:ext cx="3704790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xmlns="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92696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而從這個數，可以知道一件事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它的尾巴會有幾個連續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，取決於原來的數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也就是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N!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，到底可以被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整除幾次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但是從一開始，我就沒打算將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N!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求出來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因此要繞個彎分項處理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我設計從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開始，每一輪加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，一直加到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期間每個數都對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連除 ，把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全找出來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得到的數量，就是我要的答案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不過以上的情況，僅限質數能這麼直觀地做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若為合數，就還要做質因數分解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至於為甚麼，就直接透過解法範例說明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itchFamily="18" charset="0"/>
                <a:cs typeface="Times New Roman" pitchFamily="18" charset="0"/>
              </a:rPr>
              <a:t>解法範例：</a:t>
            </a:r>
            <a:endParaRPr lang="en-US" altLang="zh-TW" sz="2400" dirty="0" smtClean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首先先舉質數例子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100 23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為例</a:t>
            </a:r>
            <a:r>
              <a:rPr lang="zh-TW" altLang="en-US" sz="2400" dirty="0" smtClean="0">
                <a:latin typeface="細明體" pitchFamily="49" charset="-120"/>
                <a:ea typeface="細明體" pitchFamily="49" charset="-120"/>
                <a:sym typeface="Wingdings" panose="05000000000000000000" pitchFamily="2" charset="2"/>
              </a:rPr>
              <a:t>      </a:t>
            </a:r>
            <a:endParaRPr lang="en-US" altLang="zh-TW" sz="2400" dirty="0" smtClean="0">
              <a:latin typeface="細明體" pitchFamily="49" charset="-120"/>
              <a:ea typeface="細明體" pitchFamily="49" charset="-120"/>
              <a:sym typeface="Wingdings" panose="05000000000000000000" pitchFamily="2" charset="2"/>
            </a:endParaRPr>
          </a:p>
          <a:p>
            <a:pPr>
              <a:buNone/>
            </a:pPr>
            <a:endParaRPr lang="zh-TW" altLang="en-US" sz="2400" dirty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xmlns="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92696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透過程式，已知解答為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4 117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       </a:t>
            </a:r>
            <a:r>
              <a:rPr lang="en-US" altLang="zh-TW" sz="24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117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為單純的對數運算，不多贅述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則按照解法的敘述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從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開始，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結束，每一輪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+23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23/23 = 1, 1/23 = 0…1, 1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46/23 = 2, 2/23 = 0…2, 1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23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69/23 = 3, 3/23 = 0…3, 1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92/23 = 4, 4/23 = 0…4, 1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將上面的總數加起來，就是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，與程式結果相符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接著以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100 24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為例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透過程式，已知解答為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32 115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如果直接用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照上面的方法做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那同樣只會得到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個，遠遠不及答案的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xmlns="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92696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        </a:t>
            </a:r>
            <a:r>
              <a:rPr lang="zh-TW" altLang="en-US" sz="2400" dirty="0" smtClean="0">
                <a:latin typeface="+mn-ea"/>
              </a:rPr>
              <a:t>為什麼呢？因為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altLang="zh-TW" sz="2400" dirty="0" smtClean="0">
                <a:latin typeface="+mn-ea"/>
              </a:rPr>
              <a:t> </a:t>
            </a:r>
            <a:r>
              <a:rPr lang="zh-TW" altLang="en-US" sz="2400" dirty="0" smtClean="0">
                <a:latin typeface="+mn-ea"/>
              </a:rPr>
              <a:t>可以拆成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2^3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+mn-ea"/>
                <a:cs typeface="Times New Roman" pitchFamily="18" charset="0"/>
              </a:rPr>
              <a:t>        只要湊滿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+mn-ea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我就能多湊一個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+mn-ea"/>
                <a:cs typeface="Times New Roman" pitchFamily="18" charset="0"/>
              </a:rPr>
              <a:t>        所以遇到合數，要先做質因數分解</a:t>
            </a:r>
            <a:endParaRPr lang="en-US" altLang="zh-TW" sz="2400" dirty="0" smtClean="0">
              <a:latin typeface="+mn-ea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+mn-ea"/>
                <a:cs typeface="Times New Roman" pitchFamily="18" charset="0"/>
              </a:rPr>
              <a:t>        以這題為例，就將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拆成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跟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+mn-ea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再用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跟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，分別套入解法</a:t>
            </a:r>
            <a:endParaRPr lang="en-US" altLang="zh-TW" sz="2400" dirty="0" smtClean="0">
              <a:latin typeface="+mn-ea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+mn-ea"/>
                <a:cs typeface="Times New Roman" pitchFamily="18" charset="0"/>
              </a:rPr>
              <a:t>        得到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97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跟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48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 </a:t>
            </a:r>
            <a:endParaRPr lang="en-US" altLang="zh-TW" sz="2400" dirty="0" smtClean="0">
              <a:latin typeface="+mn-ea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+mn-ea"/>
                <a:cs typeface="Times New Roman" pitchFamily="18" charset="0"/>
              </a:rPr>
              <a:t>        不過要注意，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2400" dirty="0" smtClean="0">
                <a:latin typeface="+mn-ea"/>
                <a:cs typeface="Times New Roman" pitchFamily="18" charset="0"/>
              </a:rPr>
              <a:t> </a:t>
            </a:r>
            <a:r>
              <a:rPr lang="zh-TW" altLang="en-US" sz="2400" dirty="0" smtClean="0">
                <a:latin typeface="+mn-ea"/>
                <a:cs typeface="Times New Roman" pitchFamily="18" charset="0"/>
              </a:rPr>
              <a:t>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才能湊一個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所以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97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還要再除以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，取除數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這個時候就要比大小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                取當中最小的，就是代表最多能湊出幾個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因此我們取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作為答案，與程式結果相符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+mn-ea"/>
              </a:rPr>
              <a:t>討論：</a:t>
            </a:r>
            <a:r>
              <a:rPr lang="zh-TW" altLang="en-US" sz="2400" dirty="0" smtClean="0">
                <a:latin typeface="+mn-ea"/>
              </a:rPr>
              <a:t>無</a:t>
            </a:r>
            <a:endParaRPr lang="en-US" altLang="zh-TW" sz="2400" dirty="0" smtClean="0"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4078</TotalTime>
  <Words>663</Words>
  <Application>Microsoft Office PowerPoint</Application>
  <PresentationFormat>如螢幕大小 (4:3)</PresentationFormat>
  <Paragraphs>73</Paragraphs>
  <Slides>5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Blends</vt:lpstr>
      <vt:lpstr> 10061: How many zeros and how many digits? </vt:lpstr>
      <vt:lpstr>投影片 2</vt:lpstr>
      <vt:lpstr>投影片 3</vt:lpstr>
      <vt:lpstr>投影片 4</vt:lpstr>
      <vt:lpstr>投影片 5</vt:lpstr>
    </vt:vector>
  </TitlesOfParts>
  <Company>nsysu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LIN TUNG YI</cp:lastModifiedBy>
  <cp:revision>150</cp:revision>
  <dcterms:created xsi:type="dcterms:W3CDTF">1601-01-01T00:00:00Z</dcterms:created>
  <dcterms:modified xsi:type="dcterms:W3CDTF">2023-03-15T13:08:20Z</dcterms:modified>
</cp:coreProperties>
</file>