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32600" cy="9963150"/>
  <p:embeddedFontLst>
    <p:embeddedFont>
      <p:font typeface="Tahoma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Tahom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Tahom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60688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900" lIns="91800" spcFirstLastPara="1" rIns="91800" wrap="square" tIns="459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71913" y="0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900" lIns="91800" spcFirstLastPara="1" rIns="91800" wrap="square" tIns="459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25513" y="747713"/>
            <a:ext cx="4981575" cy="3735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1225" y="4732338"/>
            <a:ext cx="5010150" cy="44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900" lIns="91800" spcFirstLastPara="1" rIns="91800" wrap="square" tIns="459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64675"/>
            <a:ext cx="2960688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900" lIns="91800" spcFirstLastPara="1" rIns="91800" wrap="square" tIns="459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71913" y="9464675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900" lIns="91800" spcFirstLastPara="1" rIns="91800" wrap="square" tIns="459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3871913" y="9464675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900" lIns="91800" spcFirstLastPara="1" rIns="91800" wrap="square" tIns="459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:notes"/>
          <p:cNvSpPr/>
          <p:nvPr>
            <p:ph idx="2" type="sldImg"/>
          </p:nvPr>
        </p:nvSpPr>
        <p:spPr>
          <a:xfrm>
            <a:off x="925513" y="747713"/>
            <a:ext cx="4981575" cy="3735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911225" y="4732338"/>
            <a:ext cx="5010150" cy="44831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900" lIns="91800" spcFirstLastPara="1" rIns="91800" wrap="square" tIns="45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2" type="sldNum"/>
          </p:nvPr>
        </p:nvSpPr>
        <p:spPr>
          <a:xfrm>
            <a:off x="3871913" y="9464675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900" lIns="91800" spcFirstLastPara="1" rIns="91800" wrap="square" tIns="459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925513" y="747713"/>
            <a:ext cx="4981575" cy="3735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911225" y="4732338"/>
            <a:ext cx="5010150" cy="44831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900" lIns="91800" spcFirstLastPara="1" rIns="91800" wrap="square" tIns="45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物件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/>
          <p:nvPr>
            <p:ph type="title"/>
          </p:nvPr>
        </p:nvSpPr>
        <p:spPr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1" type="body"/>
          </p:nvPr>
        </p:nvSpPr>
        <p:spPr>
          <a:xfrm rot="5400000">
            <a:off x="2324100" y="-38100"/>
            <a:ext cx="46482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1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 txBox="1"/>
          <p:nvPr>
            <p:ph type="title"/>
          </p:nvPr>
        </p:nvSpPr>
        <p:spPr>
          <a:xfrm rot="5400000">
            <a:off x="4685507" y="2302668"/>
            <a:ext cx="5791200" cy="194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" type="body"/>
          </p:nvPr>
        </p:nvSpPr>
        <p:spPr>
          <a:xfrm rot="5400000">
            <a:off x="712788" y="430213"/>
            <a:ext cx="5791200" cy="5692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91" name="Google Shape;91;p12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2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2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oogle Shape;22;p3"/>
          <p:cNvGrpSpPr/>
          <p:nvPr/>
        </p:nvGrpSpPr>
        <p:grpSpPr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3" name="Google Shape;23;p3"/>
            <p:cNvGrpSpPr/>
            <p:nvPr/>
          </p:nvGrpSpPr>
          <p:grpSpPr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24" name="Google Shape;24;p3"/>
              <p:cNvSpPr/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5" name="Google Shape;25;p3"/>
              <p:cNvSpPr/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>
                <a:gsLst>
                  <a:gs pos="0">
                    <a:schemeClr val="folHlink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grpSp>
          <p:nvGrpSpPr>
            <p:cNvPr id="26" name="Google Shape;26;p3"/>
            <p:cNvGrpSpPr/>
            <p:nvPr/>
          </p:nvGrpSpPr>
          <p:grpSpPr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27" name="Google Shape;27;p3"/>
              <p:cNvSpPr/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8" name="Google Shape;28;p3"/>
              <p:cNvSpPr/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sp>
          <p:nvSpPr>
            <p:cNvPr id="29" name="Google Shape;29;p3"/>
            <p:cNvSpPr/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hlink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 flipH="1" rot="10800000">
              <a:off x="199" y="2054"/>
              <a:ext cx="5476" cy="35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32" name="Google Shape;32;p3"/>
          <p:cNvSpPr txBox="1"/>
          <p:nvPr>
            <p:ph type="ctrTitle"/>
          </p:nvPr>
        </p:nvSpPr>
        <p:spPr>
          <a:xfrm>
            <a:off x="990600" y="1828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34" name="Google Shape;34;p3"/>
          <p:cNvSpPr txBox="1"/>
          <p:nvPr>
            <p:ph idx="10" type="dt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"/>
          <p:cNvSpPr txBox="1"/>
          <p:nvPr>
            <p:ph idx="11" type="ftr"/>
          </p:nvPr>
        </p:nvSpPr>
        <p:spPr>
          <a:xfrm>
            <a:off x="2362200" y="62484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"/>
          <p:cNvSpPr txBox="1"/>
          <p:nvPr>
            <p:ph idx="12" type="sldNum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區段標題" type="secHead">
  <p:cSld name="SECTION_HEADER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99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770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9pPr>
          </a:lstStyle>
          <a:p/>
        </p:txBody>
      </p:sp>
      <p:sp>
        <p:nvSpPr>
          <p:cNvPr id="40" name="Google Shape;40;p4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項物件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/>
          <p:nvPr>
            <p:ph type="title"/>
          </p:nvPr>
        </p:nvSpPr>
        <p:spPr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" type="body"/>
          </p:nvPr>
        </p:nvSpPr>
        <p:spPr>
          <a:xfrm>
            <a:off x="762000" y="15240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indent="-312419" lvl="1" marL="914400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indent="-292100" lvl="2" marL="13716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/>
        </p:txBody>
      </p:sp>
      <p:sp>
        <p:nvSpPr>
          <p:cNvPr id="46" name="Google Shape;46;p5"/>
          <p:cNvSpPr txBox="1"/>
          <p:nvPr>
            <p:ph idx="2" type="body"/>
          </p:nvPr>
        </p:nvSpPr>
        <p:spPr>
          <a:xfrm>
            <a:off x="4724400" y="15240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indent="-312419" lvl="1" marL="914400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indent="-292100" lvl="2" marL="13716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/>
        </p:txBody>
      </p:sp>
      <p:sp>
        <p:nvSpPr>
          <p:cNvPr id="47" name="Google Shape;47;p5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5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5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對" type="twoTxTwoObj">
  <p:cSld name="TWO_OBJECTS_WITH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1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9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88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9pPr>
          </a:lstStyle>
          <a:p/>
        </p:txBody>
      </p:sp>
      <p:sp>
        <p:nvSpPr>
          <p:cNvPr id="53" name="Google Shape;5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indent="-298450" lvl="1" marL="91440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indent="-284480" lvl="3" marL="182880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indent="-279400" lvl="4" marL="22860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indent="-279400" lvl="5" marL="27432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indent="-279400" lvl="6" marL="3200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indent="-279400" lvl="7" marL="36576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indent="-279400" lvl="8" marL="41148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/>
        </p:txBody>
      </p:sp>
      <p:sp>
        <p:nvSpPr>
          <p:cNvPr id="54" name="Google Shape;5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1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9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88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9pPr>
          </a:lstStyle>
          <a:p/>
        </p:txBody>
      </p:sp>
      <p:sp>
        <p:nvSpPr>
          <p:cNvPr id="55" name="Google Shape;5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indent="-298450" lvl="1" marL="91440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indent="-284480" lvl="3" marL="182880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indent="-279400" lvl="4" marL="22860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indent="-279400" lvl="5" marL="27432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indent="-279400" lvl="6" marL="3200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indent="-279400" lvl="7" marL="36576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indent="-279400" lvl="8" marL="41148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/>
        </p:txBody>
      </p:sp>
      <p:sp>
        <p:nvSpPr>
          <p:cNvPr id="56" name="Google Shape;56;p6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6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6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/>
          <p:nvPr>
            <p:ph type="title"/>
          </p:nvPr>
        </p:nvSpPr>
        <p:spPr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7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7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8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8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內容" type="objTx">
  <p:cSld name="OBJECT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spcBef>
                <a:spcPts val="640"/>
              </a:spcBef>
              <a:spcAft>
                <a:spcPts val="0"/>
              </a:spcAft>
              <a:buSzPts val="1920"/>
              <a:buChar char="■"/>
              <a:defRPr sz="3200"/>
            </a:lvl1pPr>
            <a:lvl2pPr indent="-326390" lvl="1" marL="914400" algn="l">
              <a:spcBef>
                <a:spcPts val="560"/>
              </a:spcBef>
              <a:spcAft>
                <a:spcPts val="0"/>
              </a:spcAft>
              <a:buSzPts val="1540"/>
              <a:buChar char="■"/>
              <a:defRPr sz="2800"/>
            </a:lvl2pPr>
            <a:lvl3pPr indent="-304800" lvl="2" marL="1371600" algn="l">
              <a:spcBef>
                <a:spcPts val="480"/>
              </a:spcBef>
              <a:spcAft>
                <a:spcPts val="0"/>
              </a:spcAft>
              <a:buSzPts val="1200"/>
              <a:buChar char="■"/>
              <a:defRPr sz="2400"/>
            </a:lvl3pPr>
            <a:lvl4pPr indent="-298450" lvl="3" marL="182880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4pPr>
            <a:lvl5pPr indent="-292100" lvl="4" marL="22860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5pPr>
            <a:lvl6pPr indent="-292100" lvl="5" marL="27432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6pPr>
            <a:lvl7pPr indent="-292100" lvl="6" marL="32004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7pPr>
            <a:lvl8pPr indent="-292100" lvl="7" marL="36576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8pPr>
            <a:lvl9pPr indent="-292100" lvl="8" marL="41148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9pPr>
          </a:lstStyle>
          <a:p/>
        </p:txBody>
      </p:sp>
      <p:sp>
        <p:nvSpPr>
          <p:cNvPr id="71" name="Google Shape;7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/>
        </p:txBody>
      </p:sp>
      <p:sp>
        <p:nvSpPr>
          <p:cNvPr id="72" name="Google Shape;72;p9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9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圖片" type="picTx">
  <p:cSld name="PICTURE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/>
        </p:txBody>
      </p:sp>
      <p:sp>
        <p:nvSpPr>
          <p:cNvPr id="79" name="Google Shape;79;p10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0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0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2639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048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984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921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921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921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921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921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400" u="none" cap="none" strike="noStrike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3"/>
          <p:cNvSpPr txBox="1"/>
          <p:nvPr>
            <p:ph type="title"/>
          </p:nvPr>
        </p:nvSpPr>
        <p:spPr>
          <a:xfrm>
            <a:off x="533400" y="3810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10238: Throw the Dice!</a:t>
            </a:r>
            <a:endParaRPr/>
          </a:p>
        </p:txBody>
      </p:sp>
      <p:sp>
        <p:nvSpPr>
          <p:cNvPr id="101" name="Google Shape;101;p13"/>
          <p:cNvSpPr txBox="1"/>
          <p:nvPr>
            <p:ph idx="1" type="body"/>
          </p:nvPr>
        </p:nvSpPr>
        <p:spPr>
          <a:xfrm>
            <a:off x="381000" y="1447800"/>
            <a:ext cx="8077200" cy="4789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★★☆☆☆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題組：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Problem Set Archive with Online Judge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題號：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10238: Throw the Dice!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解題者：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王長勇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解題日期：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2023年3月12日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題意：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有F面的骰子N個骰出的總值為S的機率為多少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3860" lvl="0" marL="342900" rtl="0" algn="l"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■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而範圍: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F:1~50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3860" lvl="0" marL="342900" rtl="0" algn="l"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■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N:0~50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3860" lvl="0" marL="342900" rtl="0" algn="l"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■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S:0~4000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3860" lvl="0" marL="342900" rtl="0" algn="l"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■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機率的分母以F^N表示即可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 txBox="1"/>
          <p:nvPr>
            <p:ph idx="1" type="body"/>
          </p:nvPr>
        </p:nvSpPr>
        <p:spPr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題意範例：</a:t>
            </a:r>
            <a:r>
              <a:rPr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6 2 2 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     🡺 1/36       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                      6 2 3      🡺 2/36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                      6 3 10    🡺 27/216</a:t>
            </a:r>
            <a:endParaRPr sz="2400">
              <a:solidFill>
                <a:srgbClr val="3BA9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解法：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分母為F^N使用大數乘法完成，而分子的部分藉由動態規劃(DP)以及配合大數加法來完成。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26719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■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骰出總和S的情況數/F^N=骰出總和S的機率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26719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■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而骰出總合S的情況數可列以下公式求之:</a:t>
            </a:r>
            <a:b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dp[N][S]= dp[N-1][S-1]+dp[N-1][S-2]+.....+dp[N-1][S-F]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解法範例：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386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■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F=30,N=50,S=1000;dp[50][1000]=dp[49][999]+dp[49][998]+dp[49][997]+....+dp[49][970]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386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imes New Roman"/>
              <a:buChar char="■"/>
            </a:pP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由以上範例來說，一個有30面的骰子要算出50顆骰子骰出總和為1000的組合數，只需要將前49顆骰子骰出970~999的組合數給加起來即可。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討論：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無</a:t>
            </a:r>
            <a:endParaRPr/>
          </a:p>
        </p:txBody>
      </p:sp>
      <p:sp>
        <p:nvSpPr>
          <p:cNvPr id="108" name="Google Shape;108;p14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400" u="none" cap="none" strike="noStrike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