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32600" cy="9963150"/>
  <p:embeddedFontLst>
    <p:embeddedFont>
      <p:font typeface="Tahom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Tahom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Tahom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60688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64675"/>
            <a:ext cx="2960688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2" type="sldNum"/>
          </p:nvPr>
        </p:nvSpPr>
        <p:spPr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 rot="5400000">
            <a:off x="2324100" y="-381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 rot="5400000">
            <a:off x="4685507" y="2302668"/>
            <a:ext cx="5791200" cy="194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 rot="5400000">
            <a:off x="712788" y="430213"/>
            <a:ext cx="5791200" cy="569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3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3" name="Google Shape;23;p3"/>
            <p:cNvGrpSpPr/>
            <p:nvPr/>
          </p:nvGrpSpPr>
          <p:grpSpPr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4" name="Google Shape;24;p3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" name="Google Shape;25;p3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26" name="Google Shape;26;p3"/>
            <p:cNvGrpSpPr/>
            <p:nvPr/>
          </p:nvGrpSpPr>
          <p:grpSpPr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27" name="Google Shape;27;p3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29" name="Google Shape;29;p3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 flipH="1" rot="10800000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32" name="Google Shape;32;p3"/>
          <p:cNvSpPr txBox="1"/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0" type="dt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1" type="ftr"/>
          </p:nvPr>
        </p:nvSpPr>
        <p:spPr>
          <a:xfrm>
            <a:off x="2362200" y="62484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12" type="sldNum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區段標題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body"/>
          </p:nvPr>
        </p:nvSpPr>
        <p:spPr>
          <a:xfrm>
            <a:off x="762000" y="15240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46" name="Google Shape;46;p5"/>
          <p:cNvSpPr txBox="1"/>
          <p:nvPr>
            <p:ph idx="2" type="body"/>
          </p:nvPr>
        </p:nvSpPr>
        <p:spPr>
          <a:xfrm>
            <a:off x="4724400" y="15240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54" name="Google Shape;5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55" name="Google Shape;5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56" name="Google Shape;56;p6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indent="-326390" lvl="1" marL="91440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indent="-304800" lvl="2" marL="13716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indent="-298450" lvl="3" marL="18288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indent="-292100" lvl="4" marL="22860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indent="-292100" lvl="5" marL="27432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indent="-292100" lvl="6" marL="32004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indent="-292100" lvl="7" marL="3657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indent="-292100" lvl="8" marL="41148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/>
        </p:txBody>
      </p:sp>
      <p:sp>
        <p:nvSpPr>
          <p:cNvPr id="71" name="Google Shape;7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72" name="Google Shape;72;p9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2639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048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984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921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921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921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921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921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400" u="none" cap="none" strike="noStrike">
              <a:solidFill>
                <a:schemeClr val="accen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3"/>
          <p:cNvSpPr txBox="1"/>
          <p:nvPr>
            <p:ph type="title"/>
          </p:nvPr>
        </p:nvSpPr>
        <p:spPr>
          <a:xfrm>
            <a:off x="5334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10238: Throw the Dice!</a:t>
            </a:r>
            <a:endParaRPr/>
          </a:p>
        </p:txBody>
      </p:sp>
      <p:sp>
        <p:nvSpPr>
          <p:cNvPr id="101" name="Google Shape;101;p13"/>
          <p:cNvSpPr txBox="1"/>
          <p:nvPr>
            <p:ph idx="1" type="body"/>
          </p:nvPr>
        </p:nvSpPr>
        <p:spPr>
          <a:xfrm>
            <a:off x="381000" y="1447800"/>
            <a:ext cx="8077200" cy="4789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★★☆☆☆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題組：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Problem Set Archive with Online Judge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題號：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10238: Throw the Dice!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解題者：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王長勇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解題日期：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2023年3月12日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題意：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有F面的骰子N個骰出的總值為S的機率為多少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3860" lvl="0" marL="342900" rtl="0" algn="l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而範圍: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F:1~50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3860" lvl="0" marL="342900" rtl="0" algn="l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N:0~50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3860" lvl="0" marL="342900" rtl="0" algn="l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S:0~4000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3860" lvl="0" marL="342900" rtl="0" algn="l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機率的分母以F^N表示即可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題意範例：</a:t>
            </a:r>
            <a:r>
              <a:rPr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6 2 2 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     🡺 1/36       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                      6 2 3      🡺 2/36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                      6 3 10    🡺 27/216</a:t>
            </a:r>
            <a:endParaRPr sz="2400">
              <a:solidFill>
                <a:srgbClr val="3BA9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解法：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分母為F^N使用大數乘法完成，而分子的部分藉由動態規劃(DP)以及配合大數加法來完成。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6719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骰出總和S的情況數/F^N=骰出總和S的機率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6719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而骰出總合S的情況數可列以下公式求之:</a:t>
            </a:r>
            <a:b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dp[N][S]= dp[N-1][S-1]+dp[N-1][S-2]+.....+dp[N-1][S-F]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解法範例：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386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F=30,N=50,S=1000;dp[50][1000]=dp[49][999]+dp[49][998]+dp[49][997]+....+dp[49][970]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386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■"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由以上範例來說，一個有30面的骰子要算出50顆骰子骰出總和為1000的組合數，只需要將前49顆骰子骰出970~999的組合數給加起來即可。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討論：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無</a:t>
            </a:r>
            <a:endParaRPr/>
          </a:p>
        </p:txBody>
      </p:sp>
      <p:sp>
        <p:nvSpPr>
          <p:cNvPr id="108" name="Google Shape;108;p14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400" u="none" cap="none" strike="noStrike">
              <a:solidFill>
                <a:schemeClr val="accen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