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307" r:id="rId2"/>
    <p:sldId id="309" r:id="rId3"/>
    <p:sldId id="311" r:id="rId4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E1EF43-D961-4FBF-B488-430BD61719B7}" v="994" dt="2023-03-15T03:13:57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105" d="100"/>
          <a:sy n="105" d="100"/>
        </p:scale>
        <p:origin x="138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772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2023/3/15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2023/3/15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2023/3/15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2023/3/15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2023/3/15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2023/3/15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2023/3/15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2023/3/15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2023/3/15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2023/3/15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2023/3/15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2023/3/15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10264:The Most Potent Corner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★★☆☆☆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264</a:t>
            </a:r>
            <a:r>
              <a:rPr lang="zh-TW" altLang="en-US" sz="2400" dirty="0">
                <a:latin typeface="Times New Roman" panose="02020603050405020304" pitchFamily="18" charset="0"/>
              </a:rPr>
              <a:t>: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Most Potent Corner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吳國成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16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輸入一個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，代表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維的立方體，並給予每個角一個權重。</a:t>
            </a:r>
            <a:r>
              <a:rPr lang="zh-TW" altLang="en-US" sz="2400" dirty="0">
                <a:latin typeface="+mn-ea"/>
              </a:rPr>
              <a:t>每個角的效力定義為他的所有相鄰角</a:t>
            </a:r>
            <a:r>
              <a:rPr lang="en-US" altLang="zh-TW" sz="2400" dirty="0">
                <a:latin typeface="+mn-ea"/>
              </a:rPr>
              <a:t>(</a:t>
            </a:r>
            <a:r>
              <a:rPr lang="zh-TW" altLang="en-US" sz="2400" dirty="0">
                <a:latin typeface="+mn-ea"/>
              </a:rPr>
              <a:t>有共同邊</a:t>
            </a:r>
            <a:r>
              <a:rPr lang="en-US" altLang="zh-TW" sz="2400" dirty="0">
                <a:latin typeface="+mn-ea"/>
              </a:rPr>
              <a:t>)</a:t>
            </a:r>
            <a:r>
              <a:rPr lang="zh-TW" altLang="en-US" sz="2400" dirty="0">
                <a:latin typeface="+mn-ea"/>
              </a:rPr>
              <a:t>的權重總和</a:t>
            </a:r>
            <a:r>
              <a:rPr lang="zh-TW" altLang="en-US" sz="2400" dirty="0">
                <a:latin typeface="Times New Roman" panose="02020603050405020304" pitchFamily="18" charset="0"/>
              </a:rPr>
              <a:t>，找出哪兩個相鄰角有最大的效力總和，並輸出該總和。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17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分別計算每個角的效力是多少</a:t>
            </a:r>
            <a:r>
              <a:rPr lang="zh-TW" altLang="en-US" sz="2400" dirty="0">
                <a:latin typeface="Times New Roman" panose="02020603050405020304" pitchFamily="18" charset="0"/>
              </a:rPr>
              <a:t>，計算方法為將每個角用一個二進位編碼來表示，並和</a:t>
            </a:r>
            <a:r>
              <a:rPr lang="en-US" altLang="zh-TW" sz="2400" dirty="0">
                <a:latin typeface="Times New Roman" panose="02020603050405020304" pitchFamily="18" charset="0"/>
              </a:rPr>
              <a:t>2 </a:t>
            </a:r>
            <a:r>
              <a:rPr lang="en-US" altLang="zh-TW" sz="2400" baseline="30000" dirty="0">
                <a:latin typeface="Times New Roman" panose="02020603050405020304" pitchFamily="18" charset="0"/>
              </a:rPr>
              <a:t>n </a:t>
            </a:r>
            <a:r>
              <a:rPr lang="en-US" altLang="zh-TW" sz="2400" dirty="0">
                <a:latin typeface="Times New Roman" panose="02020603050405020304" pitchFamily="18" charset="0"/>
              </a:rPr>
              <a:t>(0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&lt;=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&lt;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N)</a:t>
            </a:r>
            <a:r>
              <a:rPr lang="zh-TW" altLang="en-US" sz="2400" dirty="0">
                <a:latin typeface="Times New Roman" panose="02020603050405020304" pitchFamily="18" charset="0"/>
              </a:rPr>
              <a:t>做</a:t>
            </a:r>
            <a:r>
              <a:rPr lang="en-US" altLang="zh-TW" sz="2400" dirty="0">
                <a:latin typeface="Times New Roman" panose="02020603050405020304" pitchFamily="18" charset="0"/>
              </a:rPr>
              <a:t>XOR</a:t>
            </a:r>
            <a:r>
              <a:rPr lang="zh-TW" altLang="en-US" sz="2400" dirty="0">
                <a:latin typeface="Times New Roman" panose="02020603050405020304" pitchFamily="18" charset="0"/>
              </a:rPr>
              <a:t>，就可以找到所有相鄰角並計算權重總和，最後再用暴力法找出哪兩個相鄰角有最大的效力總和。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4787E090-3737-1F41-BD1B-90058618E954}"/>
              </a:ext>
            </a:extLst>
          </p:cNvPr>
          <p:cNvSpPr/>
          <p:nvPr/>
        </p:nvSpPr>
        <p:spPr bwMode="auto">
          <a:xfrm>
            <a:off x="3959932" y="1700808"/>
            <a:ext cx="1224136" cy="1008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B75D4283-1DD6-CE18-E9CE-6D16DC633B32}"/>
              </a:ext>
            </a:extLst>
          </p:cNvPr>
          <p:cNvSpPr txBox="1"/>
          <p:nvPr/>
        </p:nvSpPr>
        <p:spPr>
          <a:xfrm>
            <a:off x="3521200" y="1469975"/>
            <a:ext cx="33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18FDC084-EB10-4225-8C36-7E6EDC245C48}"/>
              </a:ext>
            </a:extLst>
          </p:cNvPr>
          <p:cNvSpPr txBox="1"/>
          <p:nvPr/>
        </p:nvSpPr>
        <p:spPr>
          <a:xfrm>
            <a:off x="5292080" y="146997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1956E5A-814C-C412-B4E1-6D315E79A263}"/>
              </a:ext>
            </a:extLst>
          </p:cNvPr>
          <p:cNvSpPr txBox="1"/>
          <p:nvPr/>
        </p:nvSpPr>
        <p:spPr>
          <a:xfrm>
            <a:off x="3521200" y="2420887"/>
            <a:ext cx="33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B27A9A2F-A271-1911-EBA2-500D94C4A28D}"/>
              </a:ext>
            </a:extLst>
          </p:cNvPr>
          <p:cNvSpPr txBox="1"/>
          <p:nvPr/>
        </p:nvSpPr>
        <p:spPr>
          <a:xfrm>
            <a:off x="5292080" y="2420888"/>
            <a:ext cx="352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直線接點 9">
            <a:extLst>
              <a:ext uri="{FF2B5EF4-FFF2-40B4-BE49-F238E27FC236}">
                <a16:creationId xmlns:a16="http://schemas.microsoft.com/office/drawing/2014/main" id="{67DF167A-B0EB-3C93-14E2-95B595C71981}"/>
              </a:ext>
            </a:extLst>
          </p:cNvPr>
          <p:cNvCxnSpPr/>
          <p:nvPr/>
        </p:nvCxnSpPr>
        <p:spPr bwMode="auto">
          <a:xfrm>
            <a:off x="3959932" y="1700808"/>
            <a:ext cx="1224136" cy="0"/>
          </a:xfrm>
          <a:prstGeom prst="line">
            <a:avLst/>
          </a:prstGeom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A5CDDA8A-5A87-C554-8747-22C3DB37A547}"/>
              </a:ext>
            </a:extLst>
          </p:cNvPr>
          <p:cNvCxnSpPr/>
          <p:nvPr/>
        </p:nvCxnSpPr>
        <p:spPr bwMode="auto">
          <a:xfrm>
            <a:off x="3959932" y="1700808"/>
            <a:ext cx="0" cy="100811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6CDE35E6-91BF-E869-CFB5-A6861CA03F96}"/>
              </a:ext>
            </a:extLst>
          </p:cNvPr>
          <p:cNvSpPr txBox="1"/>
          <p:nvPr/>
        </p:nvSpPr>
        <p:spPr>
          <a:xfrm>
            <a:off x="3146500" y="1454100"/>
            <a:ext cx="533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zh-TW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3BA6B29F-AE63-1393-176E-A2F2148FDCAC}"/>
              </a:ext>
            </a:extLst>
          </p:cNvPr>
          <p:cNvSpPr txBox="1"/>
          <p:nvPr/>
        </p:nvSpPr>
        <p:spPr>
          <a:xfrm>
            <a:off x="5645059" y="1454099"/>
            <a:ext cx="533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zh-TW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D770F2B3-3F3A-02A7-492D-714D69C58AA6}"/>
              </a:ext>
            </a:extLst>
          </p:cNvPr>
          <p:cNvSpPr txBox="1"/>
          <p:nvPr/>
        </p:nvSpPr>
        <p:spPr>
          <a:xfrm>
            <a:off x="3127281" y="2428824"/>
            <a:ext cx="533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zh-TW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9C870E7A-3FDB-8EE0-E392-9D426A7DE264}"/>
              </a:ext>
            </a:extLst>
          </p:cNvPr>
          <p:cNvSpPr txBox="1"/>
          <p:nvPr/>
        </p:nvSpPr>
        <p:spPr>
          <a:xfrm>
            <a:off x="5649045" y="2405013"/>
            <a:ext cx="533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zh-TW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0264FCD2-6122-9804-B9CA-E12F26A29946}"/>
              </a:ext>
            </a:extLst>
          </p:cNvPr>
          <p:cNvSpPr txBox="1"/>
          <p:nvPr/>
        </p:nvSpPr>
        <p:spPr>
          <a:xfrm>
            <a:off x="4305312" y="1268866"/>
            <a:ext cx="533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zh-TW" altLang="en-US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42AA8ECE-289A-1EEE-3AAC-4F4C1E8C6C1C}"/>
              </a:ext>
            </a:extLst>
          </p:cNvPr>
          <p:cNvSpPr txBox="1"/>
          <p:nvPr/>
        </p:nvSpPr>
        <p:spPr>
          <a:xfrm>
            <a:off x="3427612" y="1915258"/>
            <a:ext cx="533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zh-TW" altLang="en-US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06FA40AE-1B7A-0AB3-A341-98077ADF6AE5}"/>
              </a:ext>
            </a:extLst>
          </p:cNvPr>
          <p:cNvSpPr txBox="1"/>
          <p:nvPr/>
        </p:nvSpPr>
        <p:spPr>
          <a:xfrm>
            <a:off x="4306823" y="2696281"/>
            <a:ext cx="533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zh-TW" altLang="en-US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D98586C0-A9BE-434C-6B74-207FAE9E68C7}"/>
              </a:ext>
            </a:extLst>
          </p:cNvPr>
          <p:cNvSpPr txBox="1"/>
          <p:nvPr/>
        </p:nvSpPr>
        <p:spPr>
          <a:xfrm>
            <a:off x="5212888" y="1915257"/>
            <a:ext cx="533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zh-TW" altLang="en-US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3   1 2 3 4 5 6 7 8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                                          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                                                          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                                                       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011 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3+2+8=13</a:t>
            </a:r>
            <a:endParaRPr lang="en-US" altLang="zh-TW" sz="2400" b="1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無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8" name="表格 8">
            <a:extLst>
              <a:ext uri="{FF2B5EF4-FFF2-40B4-BE49-F238E27FC236}">
                <a16:creationId xmlns:a16="http://schemas.microsoft.com/office/drawing/2014/main" id="{3BC17C9B-FB3A-8638-C7E9-DE1F067670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8481387"/>
              </p:ext>
            </p:extLst>
          </p:nvPr>
        </p:nvGraphicFramePr>
        <p:xfrm>
          <a:off x="685800" y="1196752"/>
          <a:ext cx="3336032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8016">
                  <a:extLst>
                    <a:ext uri="{9D8B030D-6E8A-4147-A177-3AD203B41FA5}">
                      <a16:colId xmlns:a16="http://schemas.microsoft.com/office/drawing/2014/main" val="867024233"/>
                    </a:ext>
                  </a:extLst>
                </a:gridCol>
                <a:gridCol w="1668016">
                  <a:extLst>
                    <a:ext uri="{9D8B030D-6E8A-4147-A177-3AD203B41FA5}">
                      <a16:colId xmlns:a16="http://schemas.microsoft.com/office/drawing/2014/main" val="35557132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0" dirty="0">
                          <a:solidFill>
                            <a:schemeClr val="tx1"/>
                          </a:solidFill>
                        </a:rPr>
                        <a:t>編碼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0" dirty="0">
                          <a:solidFill>
                            <a:schemeClr val="tx1"/>
                          </a:solidFill>
                        </a:rPr>
                        <a:t>權重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27794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3785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001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4116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5764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3277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8509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71286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4882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9949639"/>
                  </a:ext>
                </a:extLst>
              </a:tr>
            </a:tbl>
          </a:graphicData>
        </a:graphic>
      </p:graphicFrame>
      <p:sp>
        <p:nvSpPr>
          <p:cNvPr id="9" name="文字方塊 8">
            <a:extLst>
              <a:ext uri="{FF2B5EF4-FFF2-40B4-BE49-F238E27FC236}">
                <a16:creationId xmlns:a16="http://schemas.microsoft.com/office/drawing/2014/main" id="{42D15E24-47EA-097D-6C93-E216F0599E98}"/>
              </a:ext>
            </a:extLst>
          </p:cNvPr>
          <p:cNvSpPr txBox="1"/>
          <p:nvPr/>
        </p:nvSpPr>
        <p:spPr>
          <a:xfrm>
            <a:off x="699864" y="3023319"/>
            <a:ext cx="1653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011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表格 11">
            <a:extLst>
              <a:ext uri="{FF2B5EF4-FFF2-40B4-BE49-F238E27FC236}">
                <a16:creationId xmlns:a16="http://schemas.microsoft.com/office/drawing/2014/main" id="{DB90C0EC-9778-1E1D-75CA-37ED22E8E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279500"/>
              </p:ext>
            </p:extLst>
          </p:nvPr>
        </p:nvGraphicFramePr>
        <p:xfrm>
          <a:off x="4932040" y="1412776"/>
          <a:ext cx="29096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417">
                  <a:extLst>
                    <a:ext uri="{9D8B030D-6E8A-4147-A177-3AD203B41FA5}">
                      <a16:colId xmlns:a16="http://schemas.microsoft.com/office/drawing/2014/main" val="3058869513"/>
                    </a:ext>
                  </a:extLst>
                </a:gridCol>
                <a:gridCol w="2399247">
                  <a:extLst>
                    <a:ext uri="{9D8B030D-6E8A-4147-A177-3AD203B41FA5}">
                      <a16:colId xmlns:a16="http://schemas.microsoft.com/office/drawing/2014/main" val="13964678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zh-TW" b="0" baseline="30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zh-TW" altLang="en-US" b="0" baseline="30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XOR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0826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zh-TW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001 XOR 011 = 010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078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zh-TW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 XOR 011 = 001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687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zh-TW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XOR 011 = 111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951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4574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2747</TotalTime>
  <Words>259</Words>
  <Application>Microsoft Office PowerPoint</Application>
  <PresentationFormat>如螢幕大小 (4:3)</PresentationFormat>
  <Paragraphs>72</Paragraphs>
  <Slides>3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8" baseType="lpstr">
      <vt:lpstr>標楷體</vt:lpstr>
      <vt:lpstr>Tahoma</vt:lpstr>
      <vt:lpstr>Times New Roman</vt:lpstr>
      <vt:lpstr>Wingdings</vt:lpstr>
      <vt:lpstr>Blends</vt:lpstr>
      <vt:lpstr>10264:The Most Potent Corner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國成 吳</cp:lastModifiedBy>
  <cp:revision>106</cp:revision>
  <dcterms:created xsi:type="dcterms:W3CDTF">1601-01-01T00:00:00Z</dcterms:created>
  <dcterms:modified xsi:type="dcterms:W3CDTF">2023-03-15T13:28:38Z</dcterms:modified>
</cp:coreProperties>
</file>