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sldIdLst>
    <p:sldId id="307" r:id="rId2"/>
    <p:sldId id="309" r:id="rId3"/>
    <p:sldId id="310" r:id="rId4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329" autoAdjust="0"/>
    <p:restoredTop sz="92138" autoAdjust="0"/>
  </p:normalViewPr>
  <p:slideViewPr>
    <p:cSldViewPr>
      <p:cViewPr>
        <p:scale>
          <a:sx n="80" d="100"/>
          <a:sy n="80" d="100"/>
        </p:scale>
        <p:origin x="584" y="-5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158AE527-052E-6F83-0668-1B2CDFC41B6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87E18C91-567D-1799-2949-AD7E6FB899F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BB90EE0B-10B3-18B3-BE58-ECC5FB34E6AE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153CD9B0-BF00-2302-F795-17E8536E55E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FD1F6FA6-EA44-09E7-FEA3-2D635085691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7F4000CB-63BA-5C7C-BD3C-C9B535A870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EEFADC7-6907-425D-BCD8-AF2020564CD5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7DF648AE-CF1F-01E5-74F7-64B6CB84B9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8560097D-5040-4623-9FB0-52507B334C8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004D2081-98F2-DECE-808D-039A0DFD326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654F396F-6BD6-16B7-45E0-0BEA4550699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1C8B8719-A663-B0D5-572F-CCC586BDF6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CC103DC8-8D39-44D9-A850-002CA1C00B54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632B5302-431D-3CDD-AED7-A6E3D7FE753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A0B3841C-1CB4-06EA-EBE5-0C9987CA5BC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1C8B8719-A663-B0D5-572F-CCC586BDF6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CC103DC8-8D39-44D9-A850-002CA1C00B54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632B5302-431D-3CDD-AED7-A6E3D7FE75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A0B3841C-1CB4-06EA-EBE5-0C9987CA5B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820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B28A80C1-BE51-4263-2F39-7FFEBBE6EE19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DD4A9607-EB9B-4DAA-BF72-9FA5642929C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id="{CEA7532B-5D6E-78CA-0480-A39D505EB1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EFDDACAB-6009-F815-F843-DBBBEBE87A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id="{1CA149AC-1055-841D-59B4-59A178EDE7C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1FF04648-DDF0-8789-569D-75FE118C80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640F5EC6-AC0E-8A31-4873-90D3C62E54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69701F1D-D300-3263-7755-4D7A97BA07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C5471A9B-43C1-E0C6-4316-3C40A41EBA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BF9E0E7C-1363-58FC-48F6-1231031F8DB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62DF374F-822A-0876-BEEA-CBB11A6EB2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C53A08F-7FBF-4A89-B7EE-EDC76F9954AA}" type="datetime1">
              <a:rPr lang="zh-TW" altLang="en-US"/>
              <a:pPr>
                <a:defRPr/>
              </a:pPr>
              <a:t>2023/3/18</a:t>
            </a:fld>
            <a:endParaRPr lang="en-US" altLang="zh-TW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F3209D87-B1B1-C23F-FD28-E255C70D77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6DD9FBFB-CF56-73DC-208F-84B3424252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EFF57FD-4918-485D-A669-1CB62B79071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32502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0F669D94-4892-DF29-9883-67E08915BF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C67A59-432B-436D-94EC-2F89DAF7C5C8}" type="datetime1">
              <a:rPr lang="zh-TW" altLang="en-US"/>
              <a:pPr>
                <a:defRPr/>
              </a:pPr>
              <a:t>2023/3/18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4023894D-5487-FE04-F00A-5594C9E286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96B691C0-C453-B697-4DAD-4492DEBBBE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1AF478-69D3-4ADA-BC73-1F689A4324D6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5978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10F2B73E-32D7-A04E-24F6-8CE9A8A9BC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EF0401-5C3E-4B85-AD20-1AF3CA2F09A8}" type="datetime1">
              <a:rPr lang="zh-TW" altLang="en-US"/>
              <a:pPr>
                <a:defRPr/>
              </a:pPr>
              <a:t>2023/3/18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A9B82887-4147-2A81-8625-39F0C1678A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5AEAAF4F-9DA3-C481-8AA4-A30D66D558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82E68B-9DA7-4FD6-8EFA-12198F7FA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49317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5FCC9B2-2A1C-0F44-17D6-E855EEC102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61C51-06BF-465B-BBE0-EC693B65FA1C}" type="datetime1">
              <a:rPr lang="zh-TW" altLang="en-US"/>
              <a:pPr>
                <a:defRPr/>
              </a:pPr>
              <a:t>2023/3/18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1FB11A1-341D-6003-0E9F-9DAB1D143D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089420A-824E-77B5-9532-8D6D45D3E1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984AF2-63A4-4388-85DA-16CD17820DCB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52380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A8094D9F-4C12-8346-AC78-C2095ED321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97D41-A301-4F6E-B2C9-FE2CCA46B4BB}" type="datetime1">
              <a:rPr lang="zh-TW" altLang="en-US"/>
              <a:pPr>
                <a:defRPr/>
              </a:pPr>
              <a:t>2023/3/18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E3CB77A0-936C-3A54-F659-042807E4B5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6A32F46F-AD19-C928-952C-7BDA25461C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495C9D-59BA-41AD-98F2-C6ECFDC187E4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40880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DE0C8045-020D-DB79-8F2A-5E196D3F05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B8261-3905-445F-B270-593F95F25B13}" type="datetime1">
              <a:rPr lang="zh-TW" altLang="en-US"/>
              <a:pPr>
                <a:defRPr/>
              </a:pPr>
              <a:t>2023/3/18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F016EF4D-B894-DFC7-621B-4CC1BC329A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6AEAD68D-89F8-F77D-B295-72439B2C07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747ED7-65A3-438C-92D3-2AAC1E020879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4217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241AEF2F-3461-9BA1-D66D-2AE52DC8BE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139F6-E57D-4022-8981-80A62D43E7BC}" type="datetime1">
              <a:rPr lang="zh-TW" altLang="en-US"/>
              <a:pPr>
                <a:defRPr/>
              </a:pPr>
              <a:t>2023/3/18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CE0442E0-9973-14FD-BF54-CFDE400F90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141A06C2-19EE-5EFF-C7F5-079BE11436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AC6C45-8219-43D0-B53E-27E33AD5DF1A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94765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B5013B01-166B-B5F9-7E05-9B2F427935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6FB6E-F01F-4484-BECD-97E8FB5CEEC1}" type="datetime1">
              <a:rPr lang="zh-TW" altLang="en-US"/>
              <a:pPr>
                <a:defRPr/>
              </a:pPr>
              <a:t>2023/3/18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96347F20-3B97-2A73-BC3D-EA4F39C143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916325D4-4F96-2FCF-0348-13E8AFCB67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1A769E-D5BA-4C9B-8D67-2FE9C96250C0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03814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97F545D9-59F9-4574-54DA-E85241B3FA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BDBC7-2B7A-431E-BB29-D9654A117E6C}" type="datetime1">
              <a:rPr lang="zh-TW" altLang="en-US"/>
              <a:pPr>
                <a:defRPr/>
              </a:pPr>
              <a:t>2023/3/18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0A8AEC20-84DF-69C9-5604-1FF5B516F4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7AAF4C89-7A74-217B-9E62-5C85E42A8D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D3F5BA-93F3-4744-90BB-2B7B13D9C68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53733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EA783710-F94E-FFDF-3DBA-B05DF5B52A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6245A-DDB6-47B9-9CB7-86B5D97784C6}" type="datetime1">
              <a:rPr lang="zh-TW" altLang="en-US"/>
              <a:pPr>
                <a:defRPr/>
              </a:pPr>
              <a:t>2023/3/18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3C6F006F-7932-D853-2107-C917FF0B19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FD0CBA50-2207-8CDE-7F01-F41DAD979B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CC134-2BDD-4EA1-9CA4-20E4C5C00B7D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59949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A4A46D3B-363A-25EA-EF89-FFF6393DEE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DDD3D-0B94-4BDE-B4A9-8CF91A8302EF}" type="datetime1">
              <a:rPr lang="zh-TW" altLang="en-US"/>
              <a:pPr>
                <a:defRPr/>
              </a:pPr>
              <a:t>2023/3/18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BA6C1576-D97B-DDC4-E0E7-4EA96E9373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FA1EC242-EAD1-58A5-6EDC-08E789CB15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114A64-C021-46A1-81DD-D264DD573B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07374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49568BCA-0A03-CA2E-4F7D-02C2126AA0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CE0AC99B-87C7-CBC0-D476-F68BAFB953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15D766C-5719-60FF-D08C-1E294BB8167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D6683B4F-E718-489C-AC70-27FC373E20D5}" type="datetime1">
              <a:rPr lang="zh-TW" altLang="en-US"/>
              <a:pPr>
                <a:defRPr/>
              </a:pPr>
              <a:t>2023/3/18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06B8F2B-0367-BE9C-805F-B48A32B3553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9ED5AFF7-AC81-1379-8ACC-3379F94FA4D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9A86968D-BBB8-403A-9062-5BB34A093C2B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5E6A5B56-09EA-453F-7271-09309CC06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835931C-3B5B-4D9F-84DC-96B730A24A7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6974025F-7625-0228-3EC9-201C0ADD7D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1366: Martian Mining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93FAB254-FB39-8E5B-637D-CC3199E6C1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0999" y="1447800"/>
            <a:ext cx="8079433" cy="5334000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</a:rPr>
              <a:t>1366: Martian Mining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朱宥諺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</a:t>
            </a:r>
            <a:r>
              <a:rPr lang="en-US" altLang="zh-TW" sz="2400" dirty="0">
                <a:latin typeface="Times New Roman" panose="02020603050405020304" pitchFamily="18" charset="0"/>
              </a:rPr>
              <a:t>023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23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給定一個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列</a:t>
            </a:r>
            <a:r>
              <a:rPr lang="en-US" altLang="zh-TW" sz="2400" dirty="0">
                <a:latin typeface="Times New Roman" panose="02020603050405020304" pitchFamily="18" charset="0"/>
              </a:rPr>
              <a:t>m</a:t>
            </a:r>
            <a:r>
              <a:rPr lang="zh-TW" altLang="en-US" sz="2400" dirty="0">
                <a:latin typeface="Times New Roman" panose="02020603050405020304" pitchFamily="18" charset="0"/>
              </a:rPr>
              <a:t>行的盤面，每一格都存在兩種有價值的石頭</a:t>
            </a: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</a:rPr>
              <a:t>價值 </a:t>
            </a:r>
            <a:r>
              <a:rPr lang="en-US" altLang="zh-TW" sz="2400" dirty="0">
                <a:latin typeface="Times New Roman" panose="02020603050405020304" pitchFamily="18" charset="0"/>
              </a:rPr>
              <a:t>&gt;= 0)</a:t>
            </a:r>
            <a:r>
              <a:rPr lang="zh-TW" altLang="en-US" sz="2400" dirty="0">
                <a:latin typeface="Times New Roman" panose="02020603050405020304" pitchFamily="18" charset="0"/>
              </a:rPr>
              <a:t>，一種必須要移動到最左邊</a:t>
            </a: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</a:rPr>
              <a:t>盤面外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</a:rPr>
              <a:t>才能獲得，以下簡稱為左石頭，一種是必須要移動到最上面</a:t>
            </a: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</a:rPr>
              <a:t>盤面外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</a:rPr>
              <a:t>才能獲得，以下簡稱為上石頭。一格僅能選擇一種移動方向，移動時不得轉向，也不得跨越不同方向的格子。找出最大能獲得的總價值。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3D82C61D-2F93-CE38-0712-9A9AA184F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0AE27C1B-2A89-41FE-8AB7-744E08BB573A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D5C1642-7F8B-167E-16BD-AF3D54F8B3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51148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</a:rPr>
              <a:t>表格內的數字表示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左石頭的價值 </a:t>
            </a:r>
            <a:r>
              <a:rPr lang="en-US" altLang="zh-TW" sz="2400" dirty="0">
                <a:latin typeface="Times New Roman" panose="02020603050405020304" pitchFamily="18" charset="0"/>
              </a:rPr>
              <a:t>/</a:t>
            </a:r>
            <a:r>
              <a:rPr lang="zh-TW" altLang="en-US" sz="2400" dirty="0">
                <a:latin typeface="Times New Roman" panose="02020603050405020304" pitchFamily="18" charset="0"/>
              </a:rPr>
              <a:t> 上石頭的價值。可以看出，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為了拿到價值為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的石頭，必須將下面一列的兩個格子都向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左，如此一來，左下角格子內價值為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的石頭便無法拿到。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最大總價值為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+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=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。一個格子若向左，其左方與下方的所有格子也只能向左；一個格子若向上，其上方與右方的所有格子也只能向上。因此，可以寫出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式如下：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, j) = max{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,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j + 1)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+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y(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, j) – y(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, j + 1),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		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+ 1, j) + b(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, j) – b(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+ 1, j) }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, j)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表示從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到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 – 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列與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j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到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m – 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行中所有格子的最大總價值，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y(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, j)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表示從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到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 – 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列與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j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到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m – 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行中所有左石頭的價值總和，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b(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, j)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表示從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到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 – 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列與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j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到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m – 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行中所有上石頭的價值總和。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2" name="表格 2">
            <a:extLst>
              <a:ext uri="{FF2B5EF4-FFF2-40B4-BE49-F238E27FC236}">
                <a16:creationId xmlns:a16="http://schemas.microsoft.com/office/drawing/2014/main" id="{1CF5C272-FDBB-3ECA-F341-ECF43EF1CD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296308"/>
              </p:ext>
            </p:extLst>
          </p:nvPr>
        </p:nvGraphicFramePr>
        <p:xfrm>
          <a:off x="6515100" y="388704"/>
          <a:ext cx="1008112" cy="10508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17492">
                  <a:extLst>
                    <a:ext uri="{9D8B030D-6E8A-4147-A177-3AD203B41FA5}">
                      <a16:colId xmlns:a16="http://schemas.microsoft.com/office/drawing/2014/main" val="4034279976"/>
                    </a:ext>
                  </a:extLst>
                </a:gridCol>
                <a:gridCol w="490620">
                  <a:extLst>
                    <a:ext uri="{9D8B030D-6E8A-4147-A177-3AD203B41FA5}">
                      <a16:colId xmlns:a16="http://schemas.microsoft.com/office/drawing/2014/main" val="4256776892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0/1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0/0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71004678"/>
                  </a:ext>
                </a:extLst>
              </a:tr>
              <a:tr h="546776"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0/2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5/0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20582447"/>
                  </a:ext>
                </a:extLst>
              </a:tr>
            </a:tbl>
          </a:graphicData>
        </a:graphic>
      </p:graphicFrame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EDCD58FC-0D01-66A8-554E-047997DB53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7277520"/>
              </p:ext>
            </p:extLst>
          </p:nvPr>
        </p:nvGraphicFramePr>
        <p:xfrm>
          <a:off x="7770316" y="388704"/>
          <a:ext cx="1008112" cy="10508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17492">
                  <a:extLst>
                    <a:ext uri="{9D8B030D-6E8A-4147-A177-3AD203B41FA5}">
                      <a16:colId xmlns:a16="http://schemas.microsoft.com/office/drawing/2014/main" val="4034279976"/>
                    </a:ext>
                  </a:extLst>
                </a:gridCol>
                <a:gridCol w="490620">
                  <a:extLst>
                    <a:ext uri="{9D8B030D-6E8A-4147-A177-3AD203B41FA5}">
                      <a16:colId xmlns:a16="http://schemas.microsoft.com/office/drawing/2014/main" val="4256776892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71004678"/>
                  </a:ext>
                </a:extLst>
              </a:tr>
              <a:tr h="546776"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20582447"/>
                  </a:ext>
                </a:extLst>
              </a:tr>
            </a:tbl>
          </a:graphicData>
        </a:graphic>
      </p:graphicFrame>
      <p:sp>
        <p:nvSpPr>
          <p:cNvPr id="4" name="箭號: 向左 3">
            <a:extLst>
              <a:ext uri="{FF2B5EF4-FFF2-40B4-BE49-F238E27FC236}">
                <a16:creationId xmlns:a16="http://schemas.microsoft.com/office/drawing/2014/main" id="{375C212A-1EE4-D349-9772-00E1B77AE94C}"/>
              </a:ext>
            </a:extLst>
          </p:cNvPr>
          <p:cNvSpPr>
            <a:spLocks/>
          </p:cNvSpPr>
          <p:nvPr/>
        </p:nvSpPr>
        <p:spPr bwMode="auto">
          <a:xfrm>
            <a:off x="7843603" y="1021796"/>
            <a:ext cx="360040" cy="288032"/>
          </a:xfrm>
          <a:prstGeom prst="lef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i="0" u="none" strike="noStrike" normalizeH="0" baseline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5" name="箭號: 向左 4">
            <a:extLst>
              <a:ext uri="{FF2B5EF4-FFF2-40B4-BE49-F238E27FC236}">
                <a16:creationId xmlns:a16="http://schemas.microsoft.com/office/drawing/2014/main" id="{F8BC4886-5342-4D09-6C07-FBE2CC147FBD}"/>
              </a:ext>
            </a:extLst>
          </p:cNvPr>
          <p:cNvSpPr>
            <a:spLocks/>
          </p:cNvSpPr>
          <p:nvPr/>
        </p:nvSpPr>
        <p:spPr bwMode="auto">
          <a:xfrm>
            <a:off x="8345264" y="1021796"/>
            <a:ext cx="360040" cy="288032"/>
          </a:xfrm>
          <a:prstGeom prst="lef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i="0" u="none" strike="noStrike" normalizeH="0" baseline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6" name="箭號: 向左 5">
            <a:extLst>
              <a:ext uri="{FF2B5EF4-FFF2-40B4-BE49-F238E27FC236}">
                <a16:creationId xmlns:a16="http://schemas.microsoft.com/office/drawing/2014/main" id="{0CB8EA25-0F3D-1236-0FF8-47C555440FA1}"/>
              </a:ext>
            </a:extLst>
          </p:cNvPr>
          <p:cNvSpPr>
            <a:spLocks/>
          </p:cNvSpPr>
          <p:nvPr/>
        </p:nvSpPr>
        <p:spPr bwMode="auto">
          <a:xfrm rot="5400000">
            <a:off x="7843603" y="509803"/>
            <a:ext cx="360040" cy="288032"/>
          </a:xfrm>
          <a:prstGeom prst="lef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i="0" u="none" strike="noStrike" normalizeH="0" baseline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7" name="箭號: 向左 6">
            <a:extLst>
              <a:ext uri="{FF2B5EF4-FFF2-40B4-BE49-F238E27FC236}">
                <a16:creationId xmlns:a16="http://schemas.microsoft.com/office/drawing/2014/main" id="{B982004C-3D97-87AD-B6A5-094158967D3C}"/>
              </a:ext>
            </a:extLst>
          </p:cNvPr>
          <p:cNvSpPr>
            <a:spLocks/>
          </p:cNvSpPr>
          <p:nvPr/>
        </p:nvSpPr>
        <p:spPr bwMode="auto">
          <a:xfrm rot="5400000">
            <a:off x="8345264" y="509803"/>
            <a:ext cx="360040" cy="288032"/>
          </a:xfrm>
          <a:prstGeom prst="lef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i="0" u="none" strike="noStrike" normalizeH="0" baseline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ahoma" pitchFamily="34" charset="0"/>
              <a:ea typeface="新細明體" pitchFamily="18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3D82C61D-2F93-CE38-0712-9A9AA184F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0AE27C1B-2A89-41FE-8AB7-744E08BB573A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D5C1642-7F8B-167E-16BD-AF3D54F8B3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9432" cy="6096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0    1    2     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(0, 0) = max{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(0, 1) + y(0, 0) – y(0, 1),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0                                                 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(1, 0) + b(0, 0) – b(1, 0) }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                                     = max{13, 12} = 13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                    (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(0, 1) = 10, y(0, 0) – y(0, 1) = 11 – 8 = 3,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最佳解：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    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(1, 0) = 8, b(0, 0) – b(1, 0) = 12 – 8 = 4 )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(1)</a:t>
            </a:r>
            <a:r>
              <a:rPr lang="zh-TW" altLang="en-US" sz="2400" dirty="0">
                <a:latin typeface="Times New Roman" panose="02020603050405020304" pitchFamily="18" charset="0"/>
              </a:rPr>
              <a:t> 先計算出</a:t>
            </a:r>
            <a:r>
              <a:rPr lang="en-US" altLang="zh-TW" sz="2400" dirty="0">
                <a:latin typeface="Times New Roman" panose="02020603050405020304" pitchFamily="18" charset="0"/>
              </a:rPr>
              <a:t>y</a:t>
            </a:r>
            <a:r>
              <a:rPr lang="zh-TW" altLang="en-US" sz="2400" dirty="0">
                <a:latin typeface="Times New Roman" panose="02020603050405020304" pitchFamily="18" charset="0"/>
              </a:rPr>
              <a:t>與</a:t>
            </a:r>
            <a:r>
              <a:rPr lang="en-US" altLang="zh-TW" sz="2400" dirty="0">
                <a:latin typeface="Times New Roman" panose="02020603050405020304" pitchFamily="18" charset="0"/>
              </a:rPr>
              <a:t>b</a:t>
            </a:r>
            <a:r>
              <a:rPr lang="zh-TW" altLang="en-US" sz="2400" dirty="0">
                <a:latin typeface="Times New Roman" panose="02020603050405020304" pitchFamily="18" charset="0"/>
              </a:rPr>
              <a:t>兩個表格，避免重複計算單列或單行的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</a:rPr>
              <a:t>      總和。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(2) </a:t>
            </a:r>
            <a:r>
              <a:rPr lang="zh-TW" altLang="en-US" sz="2400" dirty="0">
                <a:latin typeface="Times New Roman" panose="02020603050405020304" pitchFamily="18" charset="0"/>
              </a:rPr>
              <a:t>一最佳解的子最佳解滿足下列兩種性質：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1.</a:t>
            </a:r>
            <a:r>
              <a:rPr lang="zh-TW" altLang="en-US" sz="2400" dirty="0">
                <a:latin typeface="Times New Roman" panose="02020603050405020304" pitchFamily="18" charset="0"/>
              </a:rPr>
              <a:t> 左邊相鄰的行都是向左的格子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2.</a:t>
            </a:r>
            <a:r>
              <a:rPr lang="zh-TW" altLang="en-US" sz="2400" dirty="0">
                <a:latin typeface="Times New Roman" panose="02020603050405020304" pitchFamily="18" charset="0"/>
              </a:rPr>
              <a:t> 上面相鄰的列都是向上的格子</a:t>
            </a:r>
          </a:p>
        </p:txBody>
      </p:sp>
      <p:graphicFrame>
        <p:nvGraphicFramePr>
          <p:cNvPr id="8" name="表格 8">
            <a:extLst>
              <a:ext uri="{FF2B5EF4-FFF2-40B4-BE49-F238E27FC236}">
                <a16:creationId xmlns:a16="http://schemas.microsoft.com/office/drawing/2014/main" id="{9A6074E4-1B32-7107-A278-1AF86FE5BE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071562"/>
              </p:ext>
            </p:extLst>
          </p:nvPr>
        </p:nvGraphicFramePr>
        <p:xfrm>
          <a:off x="658218" y="1412776"/>
          <a:ext cx="1440160" cy="9226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831">
                  <a:extLst>
                    <a:ext uri="{9D8B030D-6E8A-4147-A177-3AD203B41FA5}">
                      <a16:colId xmlns:a16="http://schemas.microsoft.com/office/drawing/2014/main" val="244621607"/>
                    </a:ext>
                  </a:extLst>
                </a:gridCol>
                <a:gridCol w="475937">
                  <a:extLst>
                    <a:ext uri="{9D8B030D-6E8A-4147-A177-3AD203B41FA5}">
                      <a16:colId xmlns:a16="http://schemas.microsoft.com/office/drawing/2014/main" val="3860870707"/>
                    </a:ext>
                  </a:extLst>
                </a:gridCol>
                <a:gridCol w="480392">
                  <a:extLst>
                    <a:ext uri="{9D8B030D-6E8A-4147-A177-3AD203B41FA5}">
                      <a16:colId xmlns:a16="http://schemas.microsoft.com/office/drawing/2014/main" val="3840577044"/>
                    </a:ext>
                  </a:extLst>
                </a:gridCol>
              </a:tblGrid>
              <a:tr h="461309"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2/0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2/3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0/1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253441"/>
                  </a:ext>
                </a:extLst>
              </a:tr>
              <a:tr h="461309"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1/8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1/0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5/0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9838091"/>
                  </a:ext>
                </a:extLst>
              </a:tr>
            </a:tbl>
          </a:graphicData>
        </a:graphic>
      </p:graphicFrame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5AA6D017-2F4F-C6B8-255E-DEC741E968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146576"/>
              </p:ext>
            </p:extLst>
          </p:nvPr>
        </p:nvGraphicFramePr>
        <p:xfrm>
          <a:off x="658218" y="3062370"/>
          <a:ext cx="1440160" cy="9226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831">
                  <a:extLst>
                    <a:ext uri="{9D8B030D-6E8A-4147-A177-3AD203B41FA5}">
                      <a16:colId xmlns:a16="http://schemas.microsoft.com/office/drawing/2014/main" val="244621607"/>
                    </a:ext>
                  </a:extLst>
                </a:gridCol>
                <a:gridCol w="475937">
                  <a:extLst>
                    <a:ext uri="{9D8B030D-6E8A-4147-A177-3AD203B41FA5}">
                      <a16:colId xmlns:a16="http://schemas.microsoft.com/office/drawing/2014/main" val="3860870707"/>
                    </a:ext>
                  </a:extLst>
                </a:gridCol>
                <a:gridCol w="480392">
                  <a:extLst>
                    <a:ext uri="{9D8B030D-6E8A-4147-A177-3AD203B41FA5}">
                      <a16:colId xmlns:a16="http://schemas.microsoft.com/office/drawing/2014/main" val="3840577044"/>
                    </a:ext>
                  </a:extLst>
                </a:gridCol>
              </a:tblGrid>
              <a:tr h="461309">
                <a:tc>
                  <a:txBody>
                    <a:bodyPr/>
                    <a:lstStyle/>
                    <a:p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253441"/>
                  </a:ext>
                </a:extLst>
              </a:tr>
              <a:tr h="461309">
                <a:tc>
                  <a:txBody>
                    <a:bodyPr/>
                    <a:lstStyle/>
                    <a:p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9838091"/>
                  </a:ext>
                </a:extLst>
              </a:tr>
            </a:tbl>
          </a:graphicData>
        </a:graphic>
      </p:graphicFrame>
      <p:sp>
        <p:nvSpPr>
          <p:cNvPr id="10" name="箭號: 向左 9">
            <a:extLst>
              <a:ext uri="{FF2B5EF4-FFF2-40B4-BE49-F238E27FC236}">
                <a16:creationId xmlns:a16="http://schemas.microsoft.com/office/drawing/2014/main" id="{AB6F78E0-CB82-234F-7307-BC2C459CDE93}"/>
              </a:ext>
            </a:extLst>
          </p:cNvPr>
          <p:cNvSpPr>
            <a:spLocks/>
          </p:cNvSpPr>
          <p:nvPr/>
        </p:nvSpPr>
        <p:spPr bwMode="auto">
          <a:xfrm rot="5400000">
            <a:off x="1691680" y="3137417"/>
            <a:ext cx="360040" cy="288032"/>
          </a:xfrm>
          <a:prstGeom prst="lef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i="0" u="none" strike="noStrike" normalizeH="0" baseline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1" name="箭號: 向左 10">
            <a:extLst>
              <a:ext uri="{FF2B5EF4-FFF2-40B4-BE49-F238E27FC236}">
                <a16:creationId xmlns:a16="http://schemas.microsoft.com/office/drawing/2014/main" id="{75C7FF9D-9883-FD79-949A-1C92EDDC8296}"/>
              </a:ext>
            </a:extLst>
          </p:cNvPr>
          <p:cNvSpPr>
            <a:spLocks/>
          </p:cNvSpPr>
          <p:nvPr/>
        </p:nvSpPr>
        <p:spPr bwMode="auto">
          <a:xfrm>
            <a:off x="1691680" y="3589882"/>
            <a:ext cx="360040" cy="288032"/>
          </a:xfrm>
          <a:prstGeom prst="lef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i="0" u="none" strike="noStrike" normalizeH="0" baseline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2" name="箭號: 向左 11">
            <a:extLst>
              <a:ext uri="{FF2B5EF4-FFF2-40B4-BE49-F238E27FC236}">
                <a16:creationId xmlns:a16="http://schemas.microsoft.com/office/drawing/2014/main" id="{BE303E39-C2CE-D16D-7690-F829BF3C13AC}"/>
              </a:ext>
            </a:extLst>
          </p:cNvPr>
          <p:cNvSpPr>
            <a:spLocks/>
          </p:cNvSpPr>
          <p:nvPr/>
        </p:nvSpPr>
        <p:spPr bwMode="auto">
          <a:xfrm>
            <a:off x="705486" y="3589882"/>
            <a:ext cx="360040" cy="288032"/>
          </a:xfrm>
          <a:prstGeom prst="lef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i="0" u="none" strike="noStrike" normalizeH="0" baseline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3" name="箭號: 向左 12">
            <a:extLst>
              <a:ext uri="{FF2B5EF4-FFF2-40B4-BE49-F238E27FC236}">
                <a16:creationId xmlns:a16="http://schemas.microsoft.com/office/drawing/2014/main" id="{87886FB5-69FA-F916-8A86-FA08C9704642}"/>
              </a:ext>
            </a:extLst>
          </p:cNvPr>
          <p:cNvSpPr>
            <a:spLocks/>
          </p:cNvSpPr>
          <p:nvPr/>
        </p:nvSpPr>
        <p:spPr bwMode="auto">
          <a:xfrm>
            <a:off x="1193031" y="3589882"/>
            <a:ext cx="360040" cy="288032"/>
          </a:xfrm>
          <a:prstGeom prst="lef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i="0" u="none" strike="noStrike" normalizeH="0" baseline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5" name="箭號: 向左 14">
            <a:extLst>
              <a:ext uri="{FF2B5EF4-FFF2-40B4-BE49-F238E27FC236}">
                <a16:creationId xmlns:a16="http://schemas.microsoft.com/office/drawing/2014/main" id="{72CF4B8E-1C41-78F9-2A60-C30C87B0C9D1}"/>
              </a:ext>
            </a:extLst>
          </p:cNvPr>
          <p:cNvSpPr>
            <a:spLocks/>
          </p:cNvSpPr>
          <p:nvPr/>
        </p:nvSpPr>
        <p:spPr bwMode="auto">
          <a:xfrm>
            <a:off x="705486" y="3140968"/>
            <a:ext cx="360040" cy="288032"/>
          </a:xfrm>
          <a:prstGeom prst="lef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i="0" u="none" strike="noStrike" normalizeH="0" baseline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6" name="箭號: 向左 15">
            <a:extLst>
              <a:ext uri="{FF2B5EF4-FFF2-40B4-BE49-F238E27FC236}">
                <a16:creationId xmlns:a16="http://schemas.microsoft.com/office/drawing/2014/main" id="{3917664B-7F79-3D68-19EA-3CB655B0E0DA}"/>
              </a:ext>
            </a:extLst>
          </p:cNvPr>
          <p:cNvSpPr>
            <a:spLocks/>
          </p:cNvSpPr>
          <p:nvPr/>
        </p:nvSpPr>
        <p:spPr bwMode="auto">
          <a:xfrm rot="5400000">
            <a:off x="1197219" y="3139405"/>
            <a:ext cx="360040" cy="288032"/>
          </a:xfrm>
          <a:prstGeom prst="lef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i="0" u="none" strike="noStrike" normalizeH="0" baseline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ahoma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40869078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2818</TotalTime>
  <Words>615</Words>
  <Application>Microsoft Office PowerPoint</Application>
  <PresentationFormat>如螢幕大小 (4:3)</PresentationFormat>
  <Paragraphs>49</Paragraphs>
  <Slides>3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0" baseType="lpstr">
      <vt:lpstr>Tahoma</vt:lpstr>
      <vt:lpstr>新細明體</vt:lpstr>
      <vt:lpstr>Arial</vt:lpstr>
      <vt:lpstr>標楷體</vt:lpstr>
      <vt:lpstr>Wingdings</vt:lpstr>
      <vt:lpstr>Times New Roman</vt:lpstr>
      <vt:lpstr>Blends</vt:lpstr>
      <vt:lpstr>1366: Martian Mining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M113040055</cp:lastModifiedBy>
  <cp:revision>130</cp:revision>
  <dcterms:created xsi:type="dcterms:W3CDTF">1601-01-01T00:00:00Z</dcterms:created>
  <dcterms:modified xsi:type="dcterms:W3CDTF">2023-03-18T06:17:20Z</dcterms:modified>
</cp:coreProperties>
</file>