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02" d="100"/>
          <a:sy n="102" d="100"/>
        </p:scale>
        <p:origin x="13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123660@gmail.com" userId="8187da0aff5e4d9c" providerId="LiveId" clId="{FCDD966E-942F-47DA-B67A-48C8CEB2909C}"/>
    <pc:docChg chg="modSld">
      <pc:chgData name="b123660@gmail.com" userId="8187da0aff5e4d9c" providerId="LiveId" clId="{FCDD966E-942F-47DA-B67A-48C8CEB2909C}" dt="2023-04-02T18:35:33.571" v="49" actId="14100"/>
      <pc:docMkLst>
        <pc:docMk/>
      </pc:docMkLst>
      <pc:sldChg chg="modSp mod">
        <pc:chgData name="b123660@gmail.com" userId="8187da0aff5e4d9c" providerId="LiveId" clId="{FCDD966E-942F-47DA-B67A-48C8CEB2909C}" dt="2023-04-02T18:12:26.250" v="44" actId="20577"/>
        <pc:sldMkLst>
          <pc:docMk/>
          <pc:sldMk cId="0" sldId="309"/>
        </pc:sldMkLst>
        <pc:spChg chg="mod">
          <ac:chgData name="b123660@gmail.com" userId="8187da0aff5e4d9c" providerId="LiveId" clId="{FCDD966E-942F-47DA-B67A-48C8CEB2909C}" dt="2023-04-02T18:12:26.250" v="44" actId="20577"/>
          <ac:spMkLst>
            <pc:docMk/>
            <pc:sldMk cId="0" sldId="309"/>
            <ac:spMk id="6147" creationId="{DEE43D4A-A39A-5F97-0501-6164D9493F2F}"/>
          </ac:spMkLst>
        </pc:spChg>
      </pc:sldChg>
      <pc:sldChg chg="modSp mod">
        <pc:chgData name="b123660@gmail.com" userId="8187da0aff5e4d9c" providerId="LiveId" clId="{FCDD966E-942F-47DA-B67A-48C8CEB2909C}" dt="2023-04-02T18:35:33.571" v="49" actId="14100"/>
        <pc:sldMkLst>
          <pc:docMk/>
          <pc:sldMk cId="0" sldId="310"/>
        </pc:sldMkLst>
        <pc:spChg chg="mod">
          <ac:chgData name="b123660@gmail.com" userId="8187da0aff5e4d9c" providerId="LiveId" clId="{FCDD966E-942F-47DA-B67A-48C8CEB2909C}" dt="2023-04-02T18:35:33.571" v="49" actId="14100"/>
          <ac:spMkLst>
            <pc:docMk/>
            <pc:sldMk cId="0" sldId="310"/>
            <ac:spMk id="5" creationId="{946D71E7-E5D5-DD9C-C586-76EFC605116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339CC845-51C4-9808-0ECC-7735BDC5D11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D154E4D9-5083-5DEF-91FE-FEA4831DCE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716DCB8-90A7-3572-D0BC-1A72DD96723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2D790855-F5F4-3E2B-3CBC-668D70289CC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6C7F57B0-9FDD-3677-BA06-BAF2E478EDC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7089AF2D-18C5-2819-2F3F-95081E7A0D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B73BFD-C707-480D-A90E-581E7922EFC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AB9B81B-CD96-5830-C1BE-9CF3E64F44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E419F7C-A132-47B4-B63E-42C0DC5E63AE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C9061A5-1C72-3CAC-33C4-1598B5DC64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647C713-6BEE-C00F-B92C-22A3A4BDF8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F1037FE-6E73-B914-22A2-CAFFD6F6CD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0CDB04C-25A5-4B27-8672-B5E58F1098B8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84479E3-A33A-ED39-EC3E-88252B1315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8041857-0266-5855-F5C6-ECEEDAADE1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0F53FA4-4929-FAEF-342E-5F4A0D47ADE3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28B68B48-913F-1D08-A989-68B236D921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F2DD27CD-DFDC-F932-5472-FE1B3F351E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5AC04C26-EE56-3D46-609B-45888BECA9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F6AC6347-4F72-302A-B449-A1553AD8E8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211A69B-166C-8FEF-7ACD-B11217EB36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D6666D6-1807-D4BB-C257-2DBE5344EF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51CEAB44-1358-E950-AF72-09F8495B5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9B04975F-3DD2-7D60-0A6B-5383BAD1B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863DC1DD-8CF5-6E2F-D4E8-0782D6564E1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9D2BA1E3-9DC3-5019-37C1-11BC9FA6AF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9C7DF-A5A6-4F91-926A-7DE291CDF491}" type="datetime1">
              <a:rPr lang="zh-TW" altLang="en-US"/>
              <a:pPr>
                <a:defRPr/>
              </a:pPr>
              <a:t>2023/4/3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BE6C022E-D3C2-CF36-C6EE-8258CE75D8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E0DB348C-9BA1-C91A-E8A1-CAC318A76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7D949-54E0-4BDA-B611-181E2FBA699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678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3ADD93B-DE97-BAB4-806D-151995DB4D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09D2F-ECAC-4578-9050-E4DBC6F412DF}" type="datetime1">
              <a:rPr lang="zh-TW" altLang="en-US"/>
              <a:pPr>
                <a:defRPr/>
              </a:pPr>
              <a:t>2023/4/3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5D9644A-FD89-7E43-373E-0A298266E1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75A2359-0650-4566-68CD-86A6622F31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956E1-84EC-4103-999A-82D2721BE3B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3330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CD21B24-C4DA-F425-CDF9-4B022DDE9E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FE4C6-9430-462B-ABD4-6DBA66961276}" type="datetime1">
              <a:rPr lang="zh-TW" altLang="en-US"/>
              <a:pPr>
                <a:defRPr/>
              </a:pPr>
              <a:t>2023/4/3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FCAF636-B47B-730C-157E-2BC4EF7DA0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4769ED0-04F4-5257-9C3F-921717F1A9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634BC-D5EF-47B8-BADF-903C5084826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8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0CE1F3F-6A83-0BEF-B3FA-055EBFCFA2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21AA2-404B-4BF5-8B86-2EC0D15BAFAC}" type="datetime1">
              <a:rPr lang="zh-TW" altLang="en-US"/>
              <a:pPr>
                <a:defRPr/>
              </a:pPr>
              <a:t>2023/4/3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3C0F431-A273-6891-9BF7-882B572F9D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A268656-A2EC-1C69-F729-F534AC61E8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5056A-088A-4FFA-B37D-125B774AF6C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2374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6A9534E-1E22-8E9C-14B7-CBA8AE2103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D014F-F289-4181-A768-8EA3297A40FA}" type="datetime1">
              <a:rPr lang="zh-TW" altLang="en-US"/>
              <a:pPr>
                <a:defRPr/>
              </a:pPr>
              <a:t>2023/4/3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F93ED-9DFE-9E92-78F5-86CB755434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CF1E02C-828B-76F9-DA82-6C606B9AC2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E735C-FCD2-4580-8042-654215EA777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421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4F3E578-31AB-0076-CCD3-C7B011235E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BE84B-55B9-40B8-8477-EEC7E3BE6CAF}" type="datetime1">
              <a:rPr lang="zh-TW" altLang="en-US"/>
              <a:pPr>
                <a:defRPr/>
              </a:pPr>
              <a:t>2023/4/3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7BD580C-3DCA-FED0-91C6-111A9E14C9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45FD715-7DD2-59C3-88A0-6B5A38505A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F7BD3-FE43-4682-A740-CF4509557EF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547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E82B1B-106A-B7EC-E098-38197763E4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B23D3-A215-42D0-AA56-89CA215FEB57}" type="datetime1">
              <a:rPr lang="zh-TW" altLang="en-US"/>
              <a:pPr>
                <a:defRPr/>
              </a:pPr>
              <a:t>2023/4/3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769D1DA1-CF7E-753D-3BDB-E8C83500BB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C684CDE1-B9BD-4323-FED7-1C2FFF78CC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6A7A3-F9BD-4D6C-8236-37F438E17A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79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324450A7-5F2C-C077-01EA-E5D2EFC617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D3D76-AF97-4550-8983-77330D31D56A}" type="datetime1">
              <a:rPr lang="zh-TW" altLang="en-US"/>
              <a:pPr>
                <a:defRPr/>
              </a:pPr>
              <a:t>2023/4/3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E50A5E66-F884-3EB6-2BDB-9EE0CF2DD3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11A3DE6-DD32-51CB-B181-EA75362062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9B753-14F7-4CF6-B54F-D6685866A13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728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AC1AA698-5062-C19A-5EEC-5B4802930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E785F-1DD2-4D66-B95E-4BE1CCB585A7}" type="datetime1">
              <a:rPr lang="zh-TW" altLang="en-US"/>
              <a:pPr>
                <a:defRPr/>
              </a:pPr>
              <a:t>2023/4/3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A161D433-CBFD-C1A7-46E6-201FC41832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FF5BAD8-3126-5AED-EB3C-1EAD289925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68E84-F69F-4C09-A67F-0B29C90FE59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029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F38713A-EAC5-4487-B542-9951FE2632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46674-5CA3-49AE-B697-A46C70AFC86C}" type="datetime1">
              <a:rPr lang="zh-TW" altLang="en-US"/>
              <a:pPr>
                <a:defRPr/>
              </a:pPr>
              <a:t>2023/4/3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41D042A-0A67-B410-6195-C265CE04B7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1398248-9FF7-FDB7-CB6A-4EB0888EB6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C093C-6520-447A-8EE6-D4566D2286C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759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80D6EB9-67A5-F8FC-E5AA-24565C4380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9A62A-1008-4E75-89EB-29DE6F44B0D8}" type="datetime1">
              <a:rPr lang="zh-TW" altLang="en-US"/>
              <a:pPr>
                <a:defRPr/>
              </a:pPr>
              <a:t>2023/4/3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5B1589A-92E8-5825-2164-8581922692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09667C5-A772-AD6C-3D1E-3374D745E8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EAE4D-E791-4DD1-823C-1A368412669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934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FBC325B6-E9AC-B084-EA94-2F8D53441E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87F67F2B-20FA-EF21-B5C6-1C7335A8BD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B926EE06-AFEE-B570-00DC-97A2A880A71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81F18B0-50CA-43EE-8EEB-B4070CE85C91}" type="datetime1">
              <a:rPr lang="zh-TW" altLang="en-US"/>
              <a:pPr>
                <a:defRPr/>
              </a:pPr>
              <a:t>2023/4/3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F9494330-58B4-5D2F-53ED-73CF10C1AE2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0D1CAC69-59FD-E6C7-1C5D-5CF42B2347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777DF9E-3274-462C-BA31-78187F9891E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2D8749FD-E7B8-FF75-7AFC-5439B677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D7F621-0F7F-4F4C-89F3-072EE388745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B15338E-109B-B7A7-C2CD-A48E67A6D3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>
                <a:latin typeface="Times New Roman" panose="02020603050405020304" pitchFamily="18" charset="0"/>
              </a:rPr>
              <a:t>10368:Euclid’s Game</a:t>
            </a:r>
            <a:endParaRPr lang="en-US" altLang="zh-TW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359A3495-F386-A015-89F5-F0244D707E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368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Euclid’s Game</a:t>
            </a:r>
          </a:p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秦東彬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有兩個人在玩遊戲，一位是</a:t>
            </a:r>
            <a:r>
              <a:rPr lang="en-US" altLang="zh-TW" sz="2400" dirty="0">
                <a:latin typeface="Times New Roman" panose="02020603050405020304" pitchFamily="18" charset="0"/>
              </a:rPr>
              <a:t>Stan</a:t>
            </a:r>
            <a:r>
              <a:rPr lang="zh-TW" altLang="en-US" sz="2400" dirty="0">
                <a:latin typeface="Times New Roman" panose="02020603050405020304" pitchFamily="18" charset="0"/>
              </a:rPr>
              <a:t>，另一位是</a:t>
            </a:r>
            <a:r>
              <a:rPr lang="en-US" altLang="zh-TW" sz="2400" dirty="0">
                <a:latin typeface="Times New Roman" panose="02020603050405020304" pitchFamily="18" charset="0"/>
              </a:rPr>
              <a:t>Ollie</a:t>
            </a:r>
            <a:r>
              <a:rPr lang="zh-TW" altLang="en-US" sz="2400" dirty="0">
                <a:latin typeface="Times New Roman" panose="02020603050405020304" pitchFamily="18" charset="0"/>
              </a:rPr>
              <a:t>，遊戲都由</a:t>
            </a:r>
            <a:r>
              <a:rPr lang="en-US" altLang="zh-TW" sz="2400" dirty="0">
                <a:latin typeface="Times New Roman" panose="02020603050405020304" pitchFamily="18" charset="0"/>
              </a:rPr>
              <a:t>Stan</a:t>
            </a:r>
            <a:r>
              <a:rPr lang="zh-TW" altLang="en-US" sz="2400" dirty="0">
                <a:latin typeface="Times New Roman" panose="02020603050405020304" pitchFamily="18" charset="0"/>
              </a:rPr>
              <a:t>開始，遊戲方式是給定兩個整數，在不會變負的情況下，場面上大的數可以減去小的數的若干倍</a:t>
            </a:r>
            <a:r>
              <a:rPr lang="en-US" altLang="zh-TW" sz="2400" dirty="0">
                <a:latin typeface="Times New Roman" panose="02020603050405020304" pitchFamily="18" charset="0"/>
              </a:rPr>
              <a:t>(≥1</a:t>
            </a:r>
            <a:r>
              <a:rPr lang="zh-TW" altLang="en-US" sz="2400" dirty="0">
                <a:latin typeface="Times New Roman" panose="02020603050405020304" pitchFamily="18" charset="0"/>
              </a:rPr>
              <a:t>即可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，接著換人執行，直到先減出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的人獲勝。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兩位玩家都是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最佳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的玩家。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8E5B91A8-47FC-A42C-3F54-A0731ADC0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2C180AD-40FA-459A-A0A7-F755EC41D5C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EE43D4A-A39A-5F97-0501-6164D9493F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(25,7)		(15,24)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25 7	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← Stan		15 24	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← Stan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11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7	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← Ollie		15  9      ← Ollie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	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← Stan		 6   9      ← Stan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	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← Ollie		 6   3    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← Ollie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	 ← Stan		 0   3    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題目有說兩個人都是完美玩家，所以我們只需要思考在什麼情況下會贏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先定義以下說的一局是在小數沒有變換的情況下，也就是說如果小數換了的情況下才算是下一局。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從一局遊戲的角度來看，若大數至多只能減去一倍的小數，則稱為換人局，沒有操作空間。若大數可以減去兩倍或以上的小數，則稱為可操控局。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可操控局可以選擇做完，或是留下殘局</a:t>
            </a:r>
            <a:r>
              <a:rPr lang="en-US" altLang="zh-TW" sz="24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4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只剩下一倍的小數</a:t>
            </a:r>
            <a:r>
              <a:rPr lang="en-US" altLang="zh-TW" sz="24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24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TW" sz="24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zh-TW" altLang="en-US" sz="2400" spc="300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內容版面配置區 2">
            <a:extLst>
              <a:ext uri="{FF2B5EF4-FFF2-40B4-BE49-F238E27FC236}">
                <a16:creationId xmlns:a16="http://schemas.microsoft.com/office/drawing/2014/main" id="{67A98891-965E-213C-63DE-14365182F5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333375"/>
            <a:ext cx="7772400" cy="58388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   </a:t>
            </a:r>
            <a:r>
              <a:rPr lang="zh-TW" altLang="en-US" sz="2400" dirty="0">
                <a:latin typeface="+mn-ea"/>
              </a:rPr>
              <a:t>因為拿到可操控局的人，可以計算這局可操控局和下一局可操控局之間不可操控局的局數，進而獲取下一局可操控局，因此他就可以拿下所有的可操控局</a:t>
            </a:r>
            <a:r>
              <a:rPr lang="en-US" altLang="zh-TW" sz="2400" dirty="0">
                <a:latin typeface="+mn-ea"/>
              </a:rPr>
              <a:t>(</a:t>
            </a:r>
            <a:r>
              <a:rPr lang="zh-TW" altLang="en-US" sz="2400" dirty="0">
                <a:latin typeface="+mn-ea"/>
              </a:rPr>
              <a:t>實際例子請看解題範例</a:t>
            </a:r>
            <a:r>
              <a:rPr lang="en-US" altLang="zh-TW" sz="2400" dirty="0">
                <a:latin typeface="+mn-ea"/>
              </a:rPr>
              <a:t>)</a:t>
            </a:r>
            <a:r>
              <a:rPr lang="zh-TW" altLang="en-US" sz="2400" dirty="0">
                <a:latin typeface="+mn-ea"/>
              </a:rPr>
              <a:t>。最後，由於每個遊戲的最後一局，大數一定是小數的兩倍以上，所以也是可操控局。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+mn-ea"/>
              </a:rPr>
              <a:t>(</a:t>
            </a:r>
            <a:r>
              <a:rPr lang="zh-TW" altLang="en-US" sz="2400" dirty="0">
                <a:latin typeface="+mn-ea"/>
              </a:rPr>
              <a:t>假如不是，代表小數和大數相等，那麼上一個操作者只要多減一倍即可獲勝，這兩位玩家不會犯這種錯誤</a:t>
            </a:r>
            <a:r>
              <a:rPr lang="en-US" altLang="zh-TW" sz="2400" dirty="0">
                <a:latin typeface="+mn-ea"/>
              </a:rPr>
              <a:t>)</a:t>
            </a:r>
            <a:r>
              <a:rPr lang="zh-TW" altLang="en-US" sz="2400" dirty="0">
                <a:latin typeface="+mn-ea"/>
              </a:rPr>
              <a:t> </a:t>
            </a:r>
            <a:endParaRPr lang="en-US" altLang="zh-TW" sz="2400" dirty="0">
              <a:latin typeface="+mn-ea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所以，先遇到第一局可操控局的玩家即可獲勝。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latin typeface="Times New Roman" panose="02020603050405020304" pitchFamily="18" charset="0"/>
              </a:rPr>
              <a:t>(113,83) ←</a:t>
            </a:r>
            <a:r>
              <a:rPr lang="zh-TW" altLang="en-US" sz="2400" dirty="0">
                <a:latin typeface="Times New Roman" panose="02020603050405020304" pitchFamily="18" charset="0"/>
              </a:rPr>
              <a:t>不可操控局</a:t>
            </a:r>
            <a:r>
              <a:rPr lang="en-US" altLang="zh-TW" sz="2400" dirty="0">
                <a:latin typeface="Times New Roman" panose="02020603050405020304" pitchFamily="18" charset="0"/>
              </a:rPr>
              <a:t>(Stan)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		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30  83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←</a:t>
            </a:r>
            <a:r>
              <a:rPr lang="zh-TW" altLang="en-US" sz="2400" dirty="0">
                <a:latin typeface="Times New Roman" panose="02020603050405020304" pitchFamily="18" charset="0"/>
              </a:rPr>
              <a:t> 可操控局</a:t>
            </a:r>
            <a:r>
              <a:rPr lang="en-US" altLang="zh-TW" sz="2400" dirty="0">
                <a:latin typeface="Times New Roman" panose="02020603050405020304" pitchFamily="18" charset="0"/>
              </a:rPr>
              <a:t>(Ollie)</a:t>
            </a:r>
            <a:endParaRPr lang="zh-TW" alt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	   30  23  ← </a:t>
            </a:r>
            <a:r>
              <a:rPr lang="zh-TW" altLang="en-US" sz="2400" dirty="0">
                <a:latin typeface="Times New Roman" panose="02020603050405020304" pitchFamily="18" charset="0"/>
              </a:rPr>
              <a:t>不可操控局</a:t>
            </a:r>
            <a:r>
              <a:rPr lang="en-US" altLang="zh-TW" sz="2400" dirty="0">
                <a:latin typeface="Times New Roman" panose="02020603050405020304" pitchFamily="18" charset="0"/>
              </a:rPr>
              <a:t>(Stan)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 			    7   23  ← </a:t>
            </a:r>
            <a:r>
              <a:rPr lang="zh-TW" altLang="en-US" sz="2400" dirty="0">
                <a:latin typeface="Times New Roman" panose="02020603050405020304" pitchFamily="18" charset="0"/>
              </a:rPr>
              <a:t>可操控局</a:t>
            </a:r>
            <a:r>
              <a:rPr lang="en-US" altLang="zh-TW" sz="2400" dirty="0">
                <a:latin typeface="Times New Roman" panose="02020603050405020304" pitchFamily="18" charset="0"/>
              </a:rPr>
              <a:t>(Ollie)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	</a:t>
            </a:r>
            <a:r>
              <a:rPr lang="zh-TW" altLang="en-US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←</a:t>
            </a:r>
            <a:r>
              <a:rPr lang="zh-TW" altLang="en-US" sz="2400" dirty="0">
                <a:latin typeface="Times New Roman" panose="02020603050405020304" pitchFamily="18" charset="0"/>
              </a:rPr>
              <a:t> 殘局</a:t>
            </a:r>
            <a:r>
              <a:rPr lang="en-US" altLang="zh-TW" sz="2400" dirty="0">
                <a:latin typeface="Times New Roman" panose="02020603050405020304" pitchFamily="18" charset="0"/>
              </a:rPr>
              <a:t>(Stan)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	    7    2   ← </a:t>
            </a:r>
            <a:r>
              <a:rPr lang="zh-TW" altLang="en-US" sz="2400" dirty="0">
                <a:latin typeface="Times New Roman" panose="02020603050405020304" pitchFamily="18" charset="0"/>
              </a:rPr>
              <a:t>可操控局</a:t>
            </a:r>
            <a:r>
              <a:rPr lang="en-US" altLang="zh-TW" sz="2400" dirty="0">
                <a:latin typeface="Times New Roman" panose="02020603050405020304" pitchFamily="18" charset="0"/>
              </a:rPr>
              <a:t>(Ollie)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	    3    2   ← </a:t>
            </a:r>
            <a:r>
              <a:rPr lang="zh-TW" altLang="en-US" sz="2400" dirty="0">
                <a:latin typeface="Times New Roman" panose="02020603050405020304" pitchFamily="18" charset="0"/>
              </a:rPr>
              <a:t>殘局</a:t>
            </a:r>
            <a:r>
              <a:rPr lang="en-US" altLang="zh-TW" sz="2400" dirty="0">
                <a:latin typeface="Times New Roman" panose="02020603050405020304" pitchFamily="18" charset="0"/>
              </a:rPr>
              <a:t>(Stan)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	    1    2   ← </a:t>
            </a:r>
            <a:r>
              <a:rPr lang="zh-TW" altLang="en-US" sz="2400" dirty="0">
                <a:latin typeface="Times New Roman" panose="02020603050405020304" pitchFamily="18" charset="0"/>
              </a:rPr>
              <a:t>可操控局</a:t>
            </a:r>
            <a:r>
              <a:rPr lang="en-US" altLang="zh-TW" sz="2400" dirty="0">
                <a:latin typeface="Times New Roman" panose="02020603050405020304" pitchFamily="18" charset="0"/>
              </a:rPr>
              <a:t>(Ollie)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	    1    0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	</a:t>
            </a:r>
            <a:r>
              <a:rPr lang="zh-TW" altLang="en-US" sz="2400" dirty="0">
                <a:latin typeface="Times New Roman" panose="02020603050405020304" pitchFamily="18" charset="0"/>
              </a:rPr>
              <a:t>    </a:t>
            </a:r>
          </a:p>
        </p:txBody>
      </p:sp>
      <p:sp>
        <p:nvSpPr>
          <p:cNvPr id="8195" name="投影片編號版面配置區 3">
            <a:extLst>
              <a:ext uri="{FF2B5EF4-FFF2-40B4-BE49-F238E27FC236}">
                <a16:creationId xmlns:a16="http://schemas.microsoft.com/office/drawing/2014/main" id="{BA7E6A04-E31C-2827-A76B-89E80B39DD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D81072-FE4C-4263-B620-8AD17005724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7BA56CB-A8DC-DFC9-0A41-AC6DFAD47ED3}"/>
              </a:ext>
            </a:extLst>
          </p:cNvPr>
          <p:cNvSpPr txBox="1"/>
          <p:nvPr/>
        </p:nvSpPr>
        <p:spPr>
          <a:xfrm>
            <a:off x="6614811" y="3429000"/>
            <a:ext cx="23459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+mn-ea"/>
                <a:ea typeface="+mn-ea"/>
              </a:rPr>
              <a:t>遇到可操控局</a:t>
            </a:r>
            <a:r>
              <a:rPr lang="en-US" altLang="zh-TW" sz="1600" dirty="0">
                <a:latin typeface="+mn-ea"/>
                <a:ea typeface="+mn-ea"/>
              </a:rPr>
              <a:t>30 83</a:t>
            </a:r>
            <a:r>
              <a:rPr lang="zh-TW" altLang="en-US" sz="1600" dirty="0">
                <a:latin typeface="+mn-ea"/>
                <a:ea typeface="+mn-ea"/>
              </a:rPr>
              <a:t>，先計算和下一局可操控局之間的局數。</a:t>
            </a:r>
            <a:endParaRPr lang="en-US" altLang="zh-TW" sz="1600" dirty="0">
              <a:latin typeface="+mn-ea"/>
              <a:ea typeface="+mn-ea"/>
            </a:endParaRPr>
          </a:p>
          <a:p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30</a:t>
            </a:r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83 →</a:t>
            </a:r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30 23 → 7 23</a:t>
            </a:r>
          </a:p>
          <a:p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所以拿到此局的玩家，應該將</a:t>
            </a:r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83</a:t>
            </a:r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減去兩倍的</a:t>
            </a:r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30</a:t>
            </a:r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，而下一位玩家只能做</a:t>
            </a:r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30</a:t>
            </a:r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減</a:t>
            </a:r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23</a:t>
            </a:r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，而第一位玩家即可獲得</a:t>
            </a:r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7 23 </a:t>
            </a:r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這局可操控局。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46D71E7-E5D5-DD9C-C586-76EFC605116F}"/>
              </a:ext>
            </a:extLst>
          </p:cNvPr>
          <p:cNvSpPr txBox="1"/>
          <p:nvPr/>
        </p:nvSpPr>
        <p:spPr>
          <a:xfrm>
            <a:off x="183222" y="4284222"/>
            <a:ext cx="25885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+mn-ea"/>
                <a:ea typeface="+mn-ea"/>
              </a:rPr>
              <a:t>遇到可操控局</a:t>
            </a:r>
            <a:r>
              <a:rPr lang="en-US" altLang="zh-TW" sz="1600" dirty="0">
                <a:latin typeface="+mn-ea"/>
                <a:ea typeface="+mn-ea"/>
              </a:rPr>
              <a:t>7 23</a:t>
            </a:r>
            <a:r>
              <a:rPr lang="zh-TW" altLang="en-US" sz="1600" dirty="0">
                <a:latin typeface="+mn-ea"/>
                <a:ea typeface="+mn-ea"/>
              </a:rPr>
              <a:t>，先計算和下一局可操控局之間的局數。</a:t>
            </a:r>
            <a:endParaRPr lang="en-US" altLang="zh-TW" sz="1600" dirty="0">
              <a:latin typeface="+mn-ea"/>
              <a:ea typeface="+mn-ea"/>
            </a:endParaRPr>
          </a:p>
          <a:p>
            <a:r>
              <a:rPr lang="en-US" altLang="zh-TW" sz="1600" dirty="0">
                <a:latin typeface="+mn-ea"/>
                <a:ea typeface="+mn-ea"/>
              </a:rPr>
              <a:t>7</a:t>
            </a:r>
            <a:r>
              <a:rPr lang="zh-TW" altLang="en-US" sz="1600" dirty="0">
                <a:latin typeface="+mn-ea"/>
                <a:ea typeface="+mn-ea"/>
              </a:rPr>
              <a:t> </a:t>
            </a:r>
            <a:r>
              <a:rPr lang="en-US" altLang="zh-TW" sz="1600" dirty="0">
                <a:latin typeface="+mn-ea"/>
                <a:ea typeface="+mn-ea"/>
              </a:rPr>
              <a:t>23</a:t>
            </a:r>
            <a:r>
              <a:rPr lang="zh-TW" altLang="en-US" sz="1600" dirty="0">
                <a:latin typeface="+mn-ea"/>
                <a:ea typeface="+mn-ea"/>
              </a:rPr>
              <a:t> </a:t>
            </a:r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→</a:t>
            </a:r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</a:t>
            </a:r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</a:p>
          <a:p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所以這局的玩家應該將</a:t>
            </a:r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23</a:t>
            </a:r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減去兩倍的</a:t>
            </a:r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</a:t>
            </a:r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，留下</a:t>
            </a:r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 </a:t>
            </a:r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</a:t>
            </a:r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給下一位玩家，那麼他就可以拿到</a:t>
            </a:r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</a:t>
            </a:r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lang="en-US" altLang="zh-TW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zh-TW" altLang="en-US" sz="1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這局可操控局。</a:t>
            </a:r>
            <a:endParaRPr lang="zh-TW" altLang="en-US" sz="1600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748C481-F80C-009D-03DA-8C3DF5D3C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332656"/>
            <a:ext cx="7772400" cy="5839544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 </a:t>
            </a:r>
            <a:r>
              <a:rPr lang="zh-TW" altLang="en-US" sz="2400" dirty="0">
                <a:latin typeface="Times New Roman" panose="02020603050405020304" pitchFamily="18" charset="0"/>
              </a:rPr>
              <a:t>無。</a:t>
            </a:r>
            <a:endParaRPr lang="zh-TW" altLang="en-US" sz="2400" b="1" dirty="0">
              <a:solidFill>
                <a:srgbClr val="3BA943"/>
              </a:solidFill>
              <a:latin typeface="+mn-ea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9036D8E-9B6C-EBF2-3231-2D392795A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5056A-088A-4FFA-B37D-125B774AF6CF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46691665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3032</TotalTime>
  <Words>729</Words>
  <Application>Microsoft Office PowerPoint</Application>
  <PresentationFormat>如螢幕大小 (4:3)</PresentationFormat>
  <Paragraphs>45</Paragraphs>
  <Slides>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標楷體</vt:lpstr>
      <vt:lpstr>Tahoma</vt:lpstr>
      <vt:lpstr>Times New Roman</vt:lpstr>
      <vt:lpstr>Wingdings</vt:lpstr>
      <vt:lpstr>Blends</vt:lpstr>
      <vt:lpstr>10368:Euclid’s Game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b123660@gmail.com</cp:lastModifiedBy>
  <cp:revision>130</cp:revision>
  <dcterms:created xsi:type="dcterms:W3CDTF">1601-01-01T00:00:00Z</dcterms:created>
  <dcterms:modified xsi:type="dcterms:W3CDTF">2023-04-02T18:35:40Z</dcterms:modified>
</cp:coreProperties>
</file>