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2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8" d="100"/>
          <a:sy n="78" d="100"/>
        </p:scale>
        <p:origin x="5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20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2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10024: Curling up the cube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10024: Curling up the cube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陳承新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給一</a:t>
            </a:r>
            <a:r>
              <a:rPr lang="en-US" altLang="zh-TW" sz="2400" dirty="0">
                <a:latin typeface="Times New Roman" panose="02020603050405020304" pitchFamily="18" charset="0"/>
              </a:rPr>
              <a:t>6*6</a:t>
            </a:r>
            <a:r>
              <a:rPr lang="zh-TW" altLang="en-US" sz="2400" dirty="0">
                <a:latin typeface="Times New Roman" panose="02020603050405020304" pitchFamily="18" charset="0"/>
              </a:rPr>
              <a:t>的平面，由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個代表面的「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」和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  <a:r>
              <a:rPr lang="zh-TW" altLang="en-US" sz="2400" dirty="0">
                <a:latin typeface="Times New Roman" panose="02020603050405020304" pitchFamily="18" charset="0"/>
              </a:rPr>
              <a:t>個「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」組成，判斷這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個「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」能否組成正方體。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假想一立方體在平面上滾動來模擬立方體的展開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(DFS)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32DB8BEF-CED9-78B9-FDD8-8FA85775CFCA}"/>
              </a:ext>
            </a:extLst>
          </p:cNvPr>
          <p:cNvGrpSpPr/>
          <p:nvPr/>
        </p:nvGrpSpPr>
        <p:grpSpPr>
          <a:xfrm>
            <a:off x="-324544" y="1124744"/>
            <a:ext cx="8490892" cy="2677656"/>
            <a:chOff x="-324544" y="1124744"/>
            <a:chExt cx="8490892" cy="2677656"/>
          </a:xfrm>
        </p:grpSpPr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EBC31755-7A5C-196A-01E0-F0BEAA7FC6BA}"/>
                </a:ext>
              </a:extLst>
            </p:cNvPr>
            <p:cNvGrpSpPr/>
            <p:nvPr/>
          </p:nvGrpSpPr>
          <p:grpSpPr>
            <a:xfrm>
              <a:off x="-324544" y="1124744"/>
              <a:ext cx="4536506" cy="2677656"/>
              <a:chOff x="-324544" y="1124744"/>
              <a:chExt cx="4536506" cy="2677656"/>
            </a:xfrm>
          </p:grpSpPr>
          <p:pic>
            <p:nvPicPr>
              <p:cNvPr id="3" name="圖片 2">
                <a:extLst>
                  <a:ext uri="{FF2B5EF4-FFF2-40B4-BE49-F238E27FC236}">
                    <a16:creationId xmlns:a16="http://schemas.microsoft.com/office/drawing/2014/main" id="{7BBAF1B1-7504-E7B3-A905-14749740A5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25844" y="1558734"/>
                <a:ext cx="1804083" cy="1368152"/>
              </a:xfrm>
              <a:prstGeom prst="rect">
                <a:avLst/>
              </a:prstGeom>
            </p:spPr>
          </p:pic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12CF518-9249-3E06-0FA0-A20D141FB67B}"/>
                  </a:ext>
                </a:extLst>
              </p:cNvPr>
              <p:cNvSpPr txBox="1"/>
              <p:nvPr/>
            </p:nvSpPr>
            <p:spPr>
              <a:xfrm>
                <a:off x="-324544" y="1124744"/>
                <a:ext cx="302433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eaLnBrk="1" hangingPunct="1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0 0 0 0 0 0</a:t>
                </a:r>
              </a:p>
              <a:p>
                <a:pPr marL="0" indent="0" eaLnBrk="1" hangingPunct="1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0 0 0 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0 0</a:t>
                </a:r>
              </a:p>
              <a:p>
                <a:pPr marL="0" indent="0" eaLnBrk="1" hangingPunct="1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0 0 0 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0 0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0 0 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1 1 1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 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0 0 0 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0 0</a:t>
                </a:r>
              </a:p>
              <a:p>
                <a:pPr marL="0" indent="0" eaLnBrk="1" hangingPunct="1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0 0 0 0 0 0</a:t>
                </a:r>
                <a:endParaRPr lang="zh-TW" altLang="en-US" sz="40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TW" altLang="en-US" dirty="0"/>
              </a:p>
            </p:txBody>
          </p:sp>
        </p:grp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30F7FCB6-C530-4968-E52F-F303DBD1A95D}"/>
                </a:ext>
              </a:extLst>
            </p:cNvPr>
            <p:cNvGrpSpPr/>
            <p:nvPr/>
          </p:nvGrpSpPr>
          <p:grpSpPr>
            <a:xfrm>
              <a:off x="4555509" y="1124744"/>
              <a:ext cx="3610839" cy="2308324"/>
              <a:chOff x="4555509" y="1124744"/>
              <a:chExt cx="3610839" cy="2308324"/>
            </a:xfrm>
          </p:grpSpPr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EF93EE48-53D9-A357-EE8C-B5802C312E55}"/>
                  </a:ext>
                </a:extLst>
              </p:cNvPr>
              <p:cNvSpPr txBox="1"/>
              <p:nvPr/>
            </p:nvSpPr>
            <p:spPr>
              <a:xfrm>
                <a:off x="4555509" y="1124744"/>
                <a:ext cx="348514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0 0 0 0 0 0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0 0 0 0 0 0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0 0 0 0 0 0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9A8701A9-72BB-4A7D-B36B-D3F776F9D87D}"/>
                  </a:ext>
                </a:extLst>
              </p:cNvPr>
              <p:cNvSpPr/>
              <p:nvPr/>
            </p:nvSpPr>
            <p:spPr bwMode="auto">
              <a:xfrm>
                <a:off x="6862027" y="2132856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E8274C9C-3AAA-C375-9A2B-0AE713EB9A96}"/>
                  </a:ext>
                </a:extLst>
              </p:cNvPr>
              <p:cNvSpPr/>
              <p:nvPr/>
            </p:nvSpPr>
            <p:spPr bwMode="auto">
              <a:xfrm>
                <a:off x="7294075" y="2132856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161CCCF1-42C3-E2CE-CAEF-E8DE81FC6A56}"/>
                  </a:ext>
                </a:extLst>
              </p:cNvPr>
              <p:cNvSpPr/>
              <p:nvPr/>
            </p:nvSpPr>
            <p:spPr bwMode="auto">
              <a:xfrm>
                <a:off x="7294075" y="1700808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8C09FB92-E5D7-327F-F39F-24D3AB482C28}"/>
                  </a:ext>
                </a:extLst>
              </p:cNvPr>
              <p:cNvSpPr/>
              <p:nvPr/>
            </p:nvSpPr>
            <p:spPr bwMode="auto">
              <a:xfrm>
                <a:off x="7734300" y="1700808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5D04D44-AA43-88B4-5BC2-E494F2209CA2}"/>
                  </a:ext>
                </a:extLst>
              </p:cNvPr>
              <p:cNvSpPr/>
              <p:nvPr/>
            </p:nvSpPr>
            <p:spPr bwMode="auto">
              <a:xfrm>
                <a:off x="7302252" y="2564904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161ACB50-1E8F-E2DC-15F4-4BF22E6FA6ED}"/>
                  </a:ext>
                </a:extLst>
              </p:cNvPr>
              <p:cNvSpPr/>
              <p:nvPr/>
            </p:nvSpPr>
            <p:spPr bwMode="auto">
              <a:xfrm>
                <a:off x="7734300" y="2564904"/>
                <a:ext cx="432048" cy="43204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38519846-DFAE-2482-6A53-D9194FBD0854}"/>
              </a:ext>
            </a:extLst>
          </p:cNvPr>
          <p:cNvGrpSpPr/>
          <p:nvPr/>
        </p:nvGrpSpPr>
        <p:grpSpPr>
          <a:xfrm>
            <a:off x="309299" y="4616738"/>
            <a:ext cx="7200800" cy="2416036"/>
            <a:chOff x="309299" y="4616738"/>
            <a:chExt cx="7200800" cy="2416036"/>
          </a:xfrm>
        </p:grpSpPr>
        <p:grpSp>
          <p:nvGrpSpPr>
            <p:cNvPr id="63" name="群組 62">
              <a:extLst>
                <a:ext uri="{FF2B5EF4-FFF2-40B4-BE49-F238E27FC236}">
                  <a16:creationId xmlns:a16="http://schemas.microsoft.com/office/drawing/2014/main" id="{AFEC3607-01F9-EB03-2613-85F28C162934}"/>
                </a:ext>
              </a:extLst>
            </p:cNvPr>
            <p:cNvGrpSpPr/>
            <p:nvPr/>
          </p:nvGrpSpPr>
          <p:grpSpPr>
            <a:xfrm>
              <a:off x="2637873" y="4789437"/>
              <a:ext cx="3791155" cy="1527225"/>
              <a:chOff x="2331701" y="4812392"/>
              <a:chExt cx="4644835" cy="1871120"/>
            </a:xfrm>
          </p:grpSpPr>
          <p:grpSp>
            <p:nvGrpSpPr>
              <p:cNvPr id="51" name="群組 50">
                <a:extLst>
                  <a:ext uri="{FF2B5EF4-FFF2-40B4-BE49-F238E27FC236}">
                    <a16:creationId xmlns:a16="http://schemas.microsoft.com/office/drawing/2014/main" id="{3D24FC25-427B-88EF-76A8-77CA909E6DB0}"/>
                  </a:ext>
                </a:extLst>
              </p:cNvPr>
              <p:cNvGrpSpPr/>
              <p:nvPr/>
            </p:nvGrpSpPr>
            <p:grpSpPr>
              <a:xfrm>
                <a:off x="2331701" y="5075962"/>
                <a:ext cx="1552630" cy="1607550"/>
                <a:chOff x="1020269" y="4555017"/>
                <a:chExt cx="1552630" cy="1607550"/>
              </a:xfrm>
            </p:grpSpPr>
            <p:sp>
              <p:nvSpPr>
                <p:cNvPr id="50" name="文字方塊 49">
                  <a:extLst>
                    <a:ext uri="{FF2B5EF4-FFF2-40B4-BE49-F238E27FC236}">
                      <a16:creationId xmlns:a16="http://schemas.microsoft.com/office/drawing/2014/main" id="{BC859E25-B48B-B80D-7D2E-30AD240C8C65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8" cy="50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42" name="群組 41">
                  <a:extLst>
                    <a:ext uri="{FF2B5EF4-FFF2-40B4-BE49-F238E27FC236}">
                      <a16:creationId xmlns:a16="http://schemas.microsoft.com/office/drawing/2014/main" id="{CE217690-911D-7200-FBB9-59BDB477357E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35" name="群組 34">
                    <a:extLst>
                      <a:ext uri="{FF2B5EF4-FFF2-40B4-BE49-F238E27FC236}">
                        <a16:creationId xmlns:a16="http://schemas.microsoft.com/office/drawing/2014/main" id="{9FF4FF25-8563-F820-20DD-6C0FA8B836A5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18" name="立方體 17">
                      <a:extLst>
                        <a:ext uri="{FF2B5EF4-FFF2-40B4-BE49-F238E27FC236}">
                          <a16:creationId xmlns:a16="http://schemas.microsoft.com/office/drawing/2014/main" id="{3759C31E-FA82-8B2F-6E08-E83326F0CCE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30" name="文字方塊 29">
                      <a:extLst>
                        <a:ext uri="{FF2B5EF4-FFF2-40B4-BE49-F238E27FC236}">
                          <a16:creationId xmlns:a16="http://schemas.microsoft.com/office/drawing/2014/main" id="{9C690129-8EFF-056A-5CF1-FBE42CCE27A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1" name="文字方塊 30">
                      <a:extLst>
                        <a:ext uri="{FF2B5EF4-FFF2-40B4-BE49-F238E27FC236}">
                          <a16:creationId xmlns:a16="http://schemas.microsoft.com/office/drawing/2014/main" id="{8DD921BE-77C2-2887-3096-12CF462E9BE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2" y="5420343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3" name="文字方塊 32">
                      <a:extLst>
                        <a:ext uri="{FF2B5EF4-FFF2-40B4-BE49-F238E27FC236}">
                          <a16:creationId xmlns:a16="http://schemas.microsoft.com/office/drawing/2014/main" id="{8ECD7461-DE5B-6542-799B-C3DBAE6C661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36" name="文字方塊 35">
                    <a:extLst>
                      <a:ext uri="{FF2B5EF4-FFF2-40B4-BE49-F238E27FC236}">
                        <a16:creationId xmlns:a16="http://schemas.microsoft.com/office/drawing/2014/main" id="{CC8E2E21-A47D-8459-D5D0-38CC26404EA0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52" name="群組 51">
                <a:extLst>
                  <a:ext uri="{FF2B5EF4-FFF2-40B4-BE49-F238E27FC236}">
                    <a16:creationId xmlns:a16="http://schemas.microsoft.com/office/drawing/2014/main" id="{1D9DAD0F-D2FB-7346-A1CD-57E243055E2F}"/>
                  </a:ext>
                </a:extLst>
              </p:cNvPr>
              <p:cNvGrpSpPr/>
              <p:nvPr/>
            </p:nvGrpSpPr>
            <p:grpSpPr>
              <a:xfrm>
                <a:off x="5423906" y="5066794"/>
                <a:ext cx="1552630" cy="1607550"/>
                <a:chOff x="1020269" y="4555017"/>
                <a:chExt cx="1552630" cy="1607550"/>
              </a:xfrm>
            </p:grpSpPr>
            <p:sp>
              <p:nvSpPr>
                <p:cNvPr id="53" name="文字方塊 52">
                  <a:extLst>
                    <a:ext uri="{FF2B5EF4-FFF2-40B4-BE49-F238E27FC236}">
                      <a16:creationId xmlns:a16="http://schemas.microsoft.com/office/drawing/2014/main" id="{9CD55B8B-491F-677C-0488-667DD5950C9B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8" cy="50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4" name="群組 53">
                  <a:extLst>
                    <a:ext uri="{FF2B5EF4-FFF2-40B4-BE49-F238E27FC236}">
                      <a16:creationId xmlns:a16="http://schemas.microsoft.com/office/drawing/2014/main" id="{7FCC8BBF-0E85-924A-50BC-D7A8B590A784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55" name="群組 54">
                    <a:extLst>
                      <a:ext uri="{FF2B5EF4-FFF2-40B4-BE49-F238E27FC236}">
                        <a16:creationId xmlns:a16="http://schemas.microsoft.com/office/drawing/2014/main" id="{DAB62C65-F241-09CD-13CB-4294581AB644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57" name="立方體 56">
                      <a:extLst>
                        <a:ext uri="{FF2B5EF4-FFF2-40B4-BE49-F238E27FC236}">
                          <a16:creationId xmlns:a16="http://schemas.microsoft.com/office/drawing/2014/main" id="{948121FF-A3E2-981A-786A-8C333BBF0D08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58" name="文字方塊 57">
                      <a:extLst>
                        <a:ext uri="{FF2B5EF4-FFF2-40B4-BE49-F238E27FC236}">
                          <a16:creationId xmlns:a16="http://schemas.microsoft.com/office/drawing/2014/main" id="{0BC2EC7B-0880-B5B5-AE4F-5750C85F239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9" name="文字方塊 58">
                      <a:extLst>
                        <a:ext uri="{FF2B5EF4-FFF2-40B4-BE49-F238E27FC236}">
                          <a16:creationId xmlns:a16="http://schemas.microsoft.com/office/drawing/2014/main" id="{2BD2413E-02B8-ADF8-247D-0ED9FAB4254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2" y="5420343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0" name="文字方塊 59">
                      <a:extLst>
                        <a:ext uri="{FF2B5EF4-FFF2-40B4-BE49-F238E27FC236}">
                          <a16:creationId xmlns:a16="http://schemas.microsoft.com/office/drawing/2014/main" id="{F8EF5613-76ED-75D2-EBF1-546816A6555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56" name="文字方塊 55">
                    <a:extLst>
                      <a:ext uri="{FF2B5EF4-FFF2-40B4-BE49-F238E27FC236}">
                        <a16:creationId xmlns:a16="http://schemas.microsoft.com/office/drawing/2014/main" id="{90AF820C-D871-742F-5FC1-7900CBE67ABC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pic>
            <p:nvPicPr>
              <p:cNvPr id="62" name="圖形 61" descr="單線箭號 (右旋)">
                <a:extLst>
                  <a:ext uri="{FF2B5EF4-FFF2-40B4-BE49-F238E27FC236}">
                    <a16:creationId xmlns:a16="http://schemas.microsoft.com/office/drawing/2014/main" id="{6516346F-9C55-5F5F-B6B7-B3E8D6D38A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361434" y="4812392"/>
                <a:ext cx="870312" cy="870312"/>
              </a:xfrm>
              <a:prstGeom prst="rect">
                <a:avLst/>
              </a:prstGeom>
            </p:spPr>
          </p:pic>
        </p:grp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8CEEB822-B043-11D3-222E-4A609FA76ECD}"/>
                </a:ext>
              </a:extLst>
            </p:cNvPr>
            <p:cNvSpPr txBox="1"/>
            <p:nvPr/>
          </p:nvSpPr>
          <p:spPr>
            <a:xfrm>
              <a:off x="309299" y="4616738"/>
              <a:ext cx="72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  <a:sym typeface="Wingdings" panose="05000000000000000000" pitchFamily="2" charset="2"/>
                </a:rPr>
                <a:t>(1)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立方體狀態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(1,2,3,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4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                (4,1,2,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3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</a:t>
              </a:r>
            </a:p>
            <a:p>
              <a:endParaRPr lang="zh-TW" altLang="en-US" dirty="0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F14596AE-9BDC-1F72-ACC9-42FC4AF01EC9}"/>
                </a:ext>
              </a:extLst>
            </p:cNvPr>
            <p:cNvSpPr txBox="1"/>
            <p:nvPr/>
          </p:nvSpPr>
          <p:spPr>
            <a:xfrm>
              <a:off x="382257" y="6201777"/>
              <a:ext cx="68407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位置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           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j)                         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j+1)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endParaRPr lang="zh-TW" alt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CA8CD234-DEF8-63FD-D3D5-D225034532D1}"/>
              </a:ext>
            </a:extLst>
          </p:cNvPr>
          <p:cNvGrpSpPr/>
          <p:nvPr/>
        </p:nvGrpSpPr>
        <p:grpSpPr>
          <a:xfrm>
            <a:off x="467544" y="260649"/>
            <a:ext cx="7148670" cy="2376264"/>
            <a:chOff x="309299" y="4616738"/>
            <a:chExt cx="7200800" cy="2416036"/>
          </a:xfrm>
        </p:grpSpPr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87ED19B6-1598-564D-CB12-CF88581BE8A3}"/>
                </a:ext>
              </a:extLst>
            </p:cNvPr>
            <p:cNvSpPr txBox="1"/>
            <p:nvPr/>
          </p:nvSpPr>
          <p:spPr>
            <a:xfrm>
              <a:off x="309299" y="4616738"/>
              <a:ext cx="7200800" cy="844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  <a:sym typeface="Wingdings" panose="05000000000000000000" pitchFamily="2" charset="2"/>
                </a:rPr>
                <a:t>(2)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立方體狀態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(1,2,3,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4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                (4,1,2,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3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</a:t>
              </a:r>
            </a:p>
            <a:p>
              <a:endParaRPr lang="zh-TW" altLang="en-US" dirty="0"/>
            </a:p>
          </p:txBody>
        </p:sp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83183BDC-F258-B0C8-A3DC-F36FF4EE8ED2}"/>
                </a:ext>
              </a:extLst>
            </p:cNvPr>
            <p:cNvGrpSpPr/>
            <p:nvPr/>
          </p:nvGrpSpPr>
          <p:grpSpPr>
            <a:xfrm>
              <a:off x="2637873" y="4997082"/>
              <a:ext cx="3791155" cy="1364147"/>
              <a:chOff x="2331701" y="5066794"/>
              <a:chExt cx="4644835" cy="1671321"/>
            </a:xfrm>
          </p:grpSpPr>
          <p:grpSp>
            <p:nvGrpSpPr>
              <p:cNvPr id="6" name="群組 5">
                <a:extLst>
                  <a:ext uri="{FF2B5EF4-FFF2-40B4-BE49-F238E27FC236}">
                    <a16:creationId xmlns:a16="http://schemas.microsoft.com/office/drawing/2014/main" id="{786C2897-397B-9635-B7E9-D45FE4F4AA39}"/>
                  </a:ext>
                </a:extLst>
              </p:cNvPr>
              <p:cNvGrpSpPr/>
              <p:nvPr/>
            </p:nvGrpSpPr>
            <p:grpSpPr>
              <a:xfrm>
                <a:off x="2331701" y="5075962"/>
                <a:ext cx="1552630" cy="1607550"/>
                <a:chOff x="1020269" y="4555017"/>
                <a:chExt cx="1552630" cy="1607550"/>
              </a:xfrm>
            </p:grpSpPr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1009161D-0B71-B928-0F30-B3758D6B89EE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8" cy="50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8" name="群組 17">
                  <a:extLst>
                    <a:ext uri="{FF2B5EF4-FFF2-40B4-BE49-F238E27FC236}">
                      <a16:creationId xmlns:a16="http://schemas.microsoft.com/office/drawing/2014/main" id="{3F778E04-35F4-BB56-807A-A24EB6BAD734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19" name="群組 18">
                    <a:extLst>
                      <a:ext uri="{FF2B5EF4-FFF2-40B4-BE49-F238E27FC236}">
                        <a16:creationId xmlns:a16="http://schemas.microsoft.com/office/drawing/2014/main" id="{EA0386A0-1CC4-CC70-9B57-1ED1A112D5C0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21" name="立方體 20">
                      <a:extLst>
                        <a:ext uri="{FF2B5EF4-FFF2-40B4-BE49-F238E27FC236}">
                          <a16:creationId xmlns:a16="http://schemas.microsoft.com/office/drawing/2014/main" id="{6E769D93-1314-6561-6D19-5D3B225D4CE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22" name="文字方塊 21">
                      <a:extLst>
                        <a:ext uri="{FF2B5EF4-FFF2-40B4-BE49-F238E27FC236}">
                          <a16:creationId xmlns:a16="http://schemas.microsoft.com/office/drawing/2014/main" id="{C2CF3773-1CE5-9FAA-138D-25B4F6A8282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3" name="文字方塊 22">
                      <a:extLst>
                        <a:ext uri="{FF2B5EF4-FFF2-40B4-BE49-F238E27FC236}">
                          <a16:creationId xmlns:a16="http://schemas.microsoft.com/office/drawing/2014/main" id="{DDD4EC9E-1CB7-EB75-2D3B-CC9189767AA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2" y="5420343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4" name="文字方塊 23">
                      <a:extLst>
                        <a:ext uri="{FF2B5EF4-FFF2-40B4-BE49-F238E27FC236}">
                          <a16:creationId xmlns:a16="http://schemas.microsoft.com/office/drawing/2014/main" id="{58AB70AE-62E3-A616-41FB-A0E4307072E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0" name="文字方塊 19">
                    <a:extLst>
                      <a:ext uri="{FF2B5EF4-FFF2-40B4-BE49-F238E27FC236}">
                        <a16:creationId xmlns:a16="http://schemas.microsoft.com/office/drawing/2014/main" id="{F3EE24E2-4DB2-2DA2-0504-627334A79894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7" name="群組 6">
                <a:extLst>
                  <a:ext uri="{FF2B5EF4-FFF2-40B4-BE49-F238E27FC236}">
                    <a16:creationId xmlns:a16="http://schemas.microsoft.com/office/drawing/2014/main" id="{0888CBE4-A9AC-A16B-BA32-81C57EF46F9A}"/>
                  </a:ext>
                </a:extLst>
              </p:cNvPr>
              <p:cNvGrpSpPr/>
              <p:nvPr/>
            </p:nvGrpSpPr>
            <p:grpSpPr>
              <a:xfrm>
                <a:off x="5423906" y="5066794"/>
                <a:ext cx="1552630" cy="1671321"/>
                <a:chOff x="1020269" y="4555017"/>
                <a:chExt cx="1552630" cy="1671321"/>
              </a:xfrm>
            </p:grpSpPr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959A4326-7CC3-0710-E8A5-E466BE64EA8B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7" cy="569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" name="群組 9">
                  <a:extLst>
                    <a:ext uri="{FF2B5EF4-FFF2-40B4-BE49-F238E27FC236}">
                      <a16:creationId xmlns:a16="http://schemas.microsoft.com/office/drawing/2014/main" id="{0348815C-2869-9D72-DFAA-E894ABFC512A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11" name="群組 10">
                    <a:extLst>
                      <a:ext uri="{FF2B5EF4-FFF2-40B4-BE49-F238E27FC236}">
                        <a16:creationId xmlns:a16="http://schemas.microsoft.com/office/drawing/2014/main" id="{2C3901B9-72E3-6E9B-3A01-541502620AE0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13" name="立方體 12">
                      <a:extLst>
                        <a:ext uri="{FF2B5EF4-FFF2-40B4-BE49-F238E27FC236}">
                          <a16:creationId xmlns:a16="http://schemas.microsoft.com/office/drawing/2014/main" id="{15EC15EC-CBDF-0A04-E9FE-32C8FA24C1E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14" name="文字方塊 13">
                      <a:extLst>
                        <a:ext uri="{FF2B5EF4-FFF2-40B4-BE49-F238E27FC236}">
                          <a16:creationId xmlns:a16="http://schemas.microsoft.com/office/drawing/2014/main" id="{70CA72D7-E2A6-44E5-5B61-837A6FA57D8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5" name="文字方塊 14">
                      <a:extLst>
                        <a:ext uri="{FF2B5EF4-FFF2-40B4-BE49-F238E27FC236}">
                          <a16:creationId xmlns:a16="http://schemas.microsoft.com/office/drawing/2014/main" id="{3C238649-813E-D919-609B-B3E00498A1E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3" y="5420342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文字方塊 15">
                      <a:extLst>
                        <a:ext uri="{FF2B5EF4-FFF2-40B4-BE49-F238E27FC236}">
                          <a16:creationId xmlns:a16="http://schemas.microsoft.com/office/drawing/2014/main" id="{ECBA8D31-A9CE-2223-5E5B-3976B534F3E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2" name="文字方塊 11">
                    <a:extLst>
                      <a:ext uri="{FF2B5EF4-FFF2-40B4-BE49-F238E27FC236}">
                        <a16:creationId xmlns:a16="http://schemas.microsoft.com/office/drawing/2014/main" id="{95DA5F02-8077-588E-EA44-FACD97F0417E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9C1A9F10-6E18-A7FE-B56A-C5772853BCF5}"/>
                </a:ext>
              </a:extLst>
            </p:cNvPr>
            <p:cNvSpPr txBox="1"/>
            <p:nvPr/>
          </p:nvSpPr>
          <p:spPr>
            <a:xfrm>
              <a:off x="382257" y="6201777"/>
              <a:ext cx="68407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位置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           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j)                         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j-1)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endParaRPr lang="zh-TW" altLang="en-US" dirty="0"/>
            </a:p>
          </p:txBody>
        </p:sp>
      </p:grpSp>
      <p:pic>
        <p:nvPicPr>
          <p:cNvPr id="26" name="圖形 25" descr="單線箭號 (左旋)">
            <a:extLst>
              <a:ext uri="{FF2B5EF4-FFF2-40B4-BE49-F238E27FC236}">
                <a16:creationId xmlns:a16="http://schemas.microsoft.com/office/drawing/2014/main" id="{0AA89E58-F69A-1DBF-7CAE-5F1CFC368B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17726" y="487071"/>
            <a:ext cx="673224" cy="673224"/>
          </a:xfrm>
          <a:prstGeom prst="rect">
            <a:avLst/>
          </a:prstGeom>
        </p:spPr>
      </p:pic>
      <p:grpSp>
        <p:nvGrpSpPr>
          <p:cNvPr id="27" name="群組 26">
            <a:extLst>
              <a:ext uri="{FF2B5EF4-FFF2-40B4-BE49-F238E27FC236}">
                <a16:creationId xmlns:a16="http://schemas.microsoft.com/office/drawing/2014/main" id="{1623E67F-C625-0276-41D8-C122D6FF0ED8}"/>
              </a:ext>
            </a:extLst>
          </p:cNvPr>
          <p:cNvGrpSpPr/>
          <p:nvPr/>
        </p:nvGrpSpPr>
        <p:grpSpPr>
          <a:xfrm>
            <a:off x="463021" y="2328631"/>
            <a:ext cx="7148670" cy="2389944"/>
            <a:chOff x="309299" y="4616738"/>
            <a:chExt cx="7200800" cy="2429945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F8B08E89-8781-EF28-CE81-1AAA5E5CA77E}"/>
                </a:ext>
              </a:extLst>
            </p:cNvPr>
            <p:cNvSpPr txBox="1"/>
            <p:nvPr/>
          </p:nvSpPr>
          <p:spPr>
            <a:xfrm>
              <a:off x="309299" y="4616738"/>
              <a:ext cx="7200800" cy="844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  <a:sym typeface="Wingdings" panose="05000000000000000000" pitchFamily="2" charset="2"/>
                </a:rPr>
                <a:t>(3)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立方體狀態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(1,2,3,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4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                (1,5,3,</a:t>
              </a:r>
              <a:r>
                <a:rPr lang="en-US" altLang="zh-TW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6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,4,2)</a:t>
              </a:r>
            </a:p>
            <a:p>
              <a:endParaRPr lang="zh-TW" altLang="en-US" dirty="0"/>
            </a:p>
          </p:txBody>
        </p:sp>
        <p:grpSp>
          <p:nvGrpSpPr>
            <p:cNvPr id="29" name="群組 28">
              <a:extLst>
                <a:ext uri="{FF2B5EF4-FFF2-40B4-BE49-F238E27FC236}">
                  <a16:creationId xmlns:a16="http://schemas.microsoft.com/office/drawing/2014/main" id="{4BB9890D-03AF-9D20-85BE-21B9DEA06FCD}"/>
                </a:ext>
              </a:extLst>
            </p:cNvPr>
            <p:cNvGrpSpPr/>
            <p:nvPr/>
          </p:nvGrpSpPr>
          <p:grpSpPr>
            <a:xfrm>
              <a:off x="2637873" y="4997082"/>
              <a:ext cx="3791155" cy="1364147"/>
              <a:chOff x="2331701" y="5066794"/>
              <a:chExt cx="4644835" cy="1671321"/>
            </a:xfrm>
          </p:grpSpPr>
          <p:grpSp>
            <p:nvGrpSpPr>
              <p:cNvPr id="31" name="群組 30">
                <a:extLst>
                  <a:ext uri="{FF2B5EF4-FFF2-40B4-BE49-F238E27FC236}">
                    <a16:creationId xmlns:a16="http://schemas.microsoft.com/office/drawing/2014/main" id="{88858E99-5A4B-FC6B-9D8E-AA123AAEFE95}"/>
                  </a:ext>
                </a:extLst>
              </p:cNvPr>
              <p:cNvGrpSpPr/>
              <p:nvPr/>
            </p:nvGrpSpPr>
            <p:grpSpPr>
              <a:xfrm>
                <a:off x="2331701" y="5075962"/>
                <a:ext cx="1552630" cy="1607550"/>
                <a:chOff x="1020269" y="4555017"/>
                <a:chExt cx="1552630" cy="1607550"/>
              </a:xfrm>
            </p:grpSpPr>
            <p:sp>
              <p:nvSpPr>
                <p:cNvPr id="41" name="文字方塊 40">
                  <a:extLst>
                    <a:ext uri="{FF2B5EF4-FFF2-40B4-BE49-F238E27FC236}">
                      <a16:creationId xmlns:a16="http://schemas.microsoft.com/office/drawing/2014/main" id="{AD7FC2FF-961B-3B84-3CF8-477DEA8328DC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8" cy="50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42" name="群組 41">
                  <a:extLst>
                    <a:ext uri="{FF2B5EF4-FFF2-40B4-BE49-F238E27FC236}">
                      <a16:creationId xmlns:a16="http://schemas.microsoft.com/office/drawing/2014/main" id="{7018C0EE-2967-2A23-0EB7-CB5E0DFF7BF8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43" name="群組 42">
                    <a:extLst>
                      <a:ext uri="{FF2B5EF4-FFF2-40B4-BE49-F238E27FC236}">
                        <a16:creationId xmlns:a16="http://schemas.microsoft.com/office/drawing/2014/main" id="{147848DF-6676-9896-FAAE-F9E4B8B2DA72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45" name="立方體 44">
                      <a:extLst>
                        <a:ext uri="{FF2B5EF4-FFF2-40B4-BE49-F238E27FC236}">
                          <a16:creationId xmlns:a16="http://schemas.microsoft.com/office/drawing/2014/main" id="{8E88A484-E04D-D59F-0A6C-91B786E3AE3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46" name="文字方塊 45">
                      <a:extLst>
                        <a:ext uri="{FF2B5EF4-FFF2-40B4-BE49-F238E27FC236}">
                          <a16:creationId xmlns:a16="http://schemas.microsoft.com/office/drawing/2014/main" id="{B47DAE26-D482-CEF7-B628-208707CC1EC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7" name="文字方塊 46">
                      <a:extLst>
                        <a:ext uri="{FF2B5EF4-FFF2-40B4-BE49-F238E27FC236}">
                          <a16:creationId xmlns:a16="http://schemas.microsoft.com/office/drawing/2014/main" id="{9FC418E2-DB7A-E6FE-2338-95967C74AEE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2" y="5420343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8" name="文字方塊 47">
                      <a:extLst>
                        <a:ext uri="{FF2B5EF4-FFF2-40B4-BE49-F238E27FC236}">
                          <a16:creationId xmlns:a16="http://schemas.microsoft.com/office/drawing/2014/main" id="{7ADF0DB8-7640-A953-3475-416E36CDD6D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44" name="文字方塊 43">
                    <a:extLst>
                      <a:ext uri="{FF2B5EF4-FFF2-40B4-BE49-F238E27FC236}">
                        <a16:creationId xmlns:a16="http://schemas.microsoft.com/office/drawing/2014/main" id="{14F2A78D-FC0F-DF26-9C83-67BBC27957D2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32" name="群組 31">
                <a:extLst>
                  <a:ext uri="{FF2B5EF4-FFF2-40B4-BE49-F238E27FC236}">
                    <a16:creationId xmlns:a16="http://schemas.microsoft.com/office/drawing/2014/main" id="{6AE360DD-8AF1-5752-98C0-7CA34D69B3C0}"/>
                  </a:ext>
                </a:extLst>
              </p:cNvPr>
              <p:cNvGrpSpPr/>
              <p:nvPr/>
            </p:nvGrpSpPr>
            <p:grpSpPr>
              <a:xfrm>
                <a:off x="5423906" y="5066794"/>
                <a:ext cx="1552630" cy="1671321"/>
                <a:chOff x="1020269" y="4555017"/>
                <a:chExt cx="1552630" cy="1671321"/>
              </a:xfrm>
            </p:grpSpPr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BBFCF580-A751-AA7A-564E-403F67C0BFEB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7" cy="569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4" name="群組 33">
                  <a:extLst>
                    <a:ext uri="{FF2B5EF4-FFF2-40B4-BE49-F238E27FC236}">
                      <a16:creationId xmlns:a16="http://schemas.microsoft.com/office/drawing/2014/main" id="{08ADAEC7-0EAB-3A0F-DC93-671FCF6ED5C4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35" name="群組 34">
                    <a:extLst>
                      <a:ext uri="{FF2B5EF4-FFF2-40B4-BE49-F238E27FC236}">
                        <a16:creationId xmlns:a16="http://schemas.microsoft.com/office/drawing/2014/main" id="{F0A1AE1B-7B94-D707-D722-1AFABF73B61B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37" name="立方體 36">
                      <a:extLst>
                        <a:ext uri="{FF2B5EF4-FFF2-40B4-BE49-F238E27FC236}">
                          <a16:creationId xmlns:a16="http://schemas.microsoft.com/office/drawing/2014/main" id="{1A4E9CC3-0958-0287-4096-CDC45A6B7ED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38" name="文字方塊 37">
                      <a:extLst>
                        <a:ext uri="{FF2B5EF4-FFF2-40B4-BE49-F238E27FC236}">
                          <a16:creationId xmlns:a16="http://schemas.microsoft.com/office/drawing/2014/main" id="{D214865B-C8A3-3AE1-2704-8F85D1EC516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9" name="文字方塊 38">
                      <a:extLst>
                        <a:ext uri="{FF2B5EF4-FFF2-40B4-BE49-F238E27FC236}">
                          <a16:creationId xmlns:a16="http://schemas.microsoft.com/office/drawing/2014/main" id="{904FE36D-8266-17A9-0452-A126BDC923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3" y="5420342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0" name="文字方塊 39">
                      <a:extLst>
                        <a:ext uri="{FF2B5EF4-FFF2-40B4-BE49-F238E27FC236}">
                          <a16:creationId xmlns:a16="http://schemas.microsoft.com/office/drawing/2014/main" id="{AFBEF42D-374B-6A2F-8945-8C59B2C7336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36" name="文字方塊 35">
                    <a:extLst>
                      <a:ext uri="{FF2B5EF4-FFF2-40B4-BE49-F238E27FC236}">
                        <a16:creationId xmlns:a16="http://schemas.microsoft.com/office/drawing/2014/main" id="{762CD013-920E-775C-C4F1-513622A25D09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7" cy="5750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945B4478-77A3-3C85-DA12-3B3132FA5453}"/>
                </a:ext>
              </a:extLst>
            </p:cNvPr>
            <p:cNvSpPr txBox="1"/>
            <p:nvPr/>
          </p:nvSpPr>
          <p:spPr>
            <a:xfrm>
              <a:off x="382257" y="6201777"/>
              <a:ext cx="6840761" cy="844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位置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           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j)                         (i-1, j)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endParaRPr lang="zh-TW" altLang="en-US" dirty="0"/>
            </a:p>
          </p:txBody>
        </p:sp>
      </p:grpSp>
      <p:pic>
        <p:nvPicPr>
          <p:cNvPr id="49" name="圖形 48" descr="單線箭號 (左旋)">
            <a:extLst>
              <a:ext uri="{FF2B5EF4-FFF2-40B4-BE49-F238E27FC236}">
                <a16:creationId xmlns:a16="http://schemas.microsoft.com/office/drawing/2014/main" id="{99867C33-6D24-CF34-8606-32228387D7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4588597" y="2582416"/>
            <a:ext cx="350089" cy="673224"/>
          </a:xfrm>
          <a:prstGeom prst="rect">
            <a:avLst/>
          </a:prstGeom>
        </p:spPr>
      </p:pic>
      <p:grpSp>
        <p:nvGrpSpPr>
          <p:cNvPr id="51" name="群組 50">
            <a:extLst>
              <a:ext uri="{FF2B5EF4-FFF2-40B4-BE49-F238E27FC236}">
                <a16:creationId xmlns:a16="http://schemas.microsoft.com/office/drawing/2014/main" id="{E84A7C98-1F96-245B-33B8-AAF1CD80F5B0}"/>
              </a:ext>
            </a:extLst>
          </p:cNvPr>
          <p:cNvGrpSpPr/>
          <p:nvPr/>
        </p:nvGrpSpPr>
        <p:grpSpPr>
          <a:xfrm>
            <a:off x="458498" y="4467271"/>
            <a:ext cx="7148670" cy="2389944"/>
            <a:chOff x="309299" y="4616738"/>
            <a:chExt cx="7200800" cy="2429945"/>
          </a:xfrm>
        </p:grpSpPr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33493AB4-7648-CCD4-4DE6-E5AF46B98AE9}"/>
                </a:ext>
              </a:extLst>
            </p:cNvPr>
            <p:cNvSpPr txBox="1"/>
            <p:nvPr/>
          </p:nvSpPr>
          <p:spPr>
            <a:xfrm>
              <a:off x="309299" y="4616738"/>
              <a:ext cx="7200800" cy="844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  <a:sym typeface="Wingdings" panose="05000000000000000000" pitchFamily="2" charset="2"/>
                </a:rPr>
                <a:t>(4)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立方體狀態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(1,2,3,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4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,5,6)                (1,6,3,</a:t>
              </a:r>
              <a:r>
                <a:rPr lang="en-US" altLang="zh-TW" sz="2400" u="sng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5</a:t>
              </a:r>
              <a:r>
                <a: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,2,4)</a:t>
              </a:r>
            </a:p>
            <a:p>
              <a:endParaRPr lang="zh-TW" altLang="en-US" dirty="0"/>
            </a:p>
          </p:txBody>
        </p:sp>
        <p:grpSp>
          <p:nvGrpSpPr>
            <p:cNvPr id="53" name="群組 52">
              <a:extLst>
                <a:ext uri="{FF2B5EF4-FFF2-40B4-BE49-F238E27FC236}">
                  <a16:creationId xmlns:a16="http://schemas.microsoft.com/office/drawing/2014/main" id="{675F44DE-EC9D-A2DD-2E90-9748EEDD658B}"/>
                </a:ext>
              </a:extLst>
            </p:cNvPr>
            <p:cNvGrpSpPr/>
            <p:nvPr/>
          </p:nvGrpSpPr>
          <p:grpSpPr>
            <a:xfrm>
              <a:off x="2637873" y="4997082"/>
              <a:ext cx="3791155" cy="1364147"/>
              <a:chOff x="2331701" y="5066794"/>
              <a:chExt cx="4644835" cy="1671321"/>
            </a:xfrm>
          </p:grpSpPr>
          <p:grpSp>
            <p:nvGrpSpPr>
              <p:cNvPr id="55" name="群組 54">
                <a:extLst>
                  <a:ext uri="{FF2B5EF4-FFF2-40B4-BE49-F238E27FC236}">
                    <a16:creationId xmlns:a16="http://schemas.microsoft.com/office/drawing/2014/main" id="{57026796-03CC-E2E6-94E7-D00F383E4F3C}"/>
                  </a:ext>
                </a:extLst>
              </p:cNvPr>
              <p:cNvGrpSpPr/>
              <p:nvPr/>
            </p:nvGrpSpPr>
            <p:grpSpPr>
              <a:xfrm>
                <a:off x="2331701" y="5075962"/>
                <a:ext cx="1552630" cy="1607550"/>
                <a:chOff x="1020269" y="4555017"/>
                <a:chExt cx="1552630" cy="1607550"/>
              </a:xfrm>
            </p:grpSpPr>
            <p:sp>
              <p:nvSpPr>
                <p:cNvPr id="4097" name="文字方塊 4096">
                  <a:extLst>
                    <a:ext uri="{FF2B5EF4-FFF2-40B4-BE49-F238E27FC236}">
                      <a16:creationId xmlns:a16="http://schemas.microsoft.com/office/drawing/2014/main" id="{7D4B79DF-7624-BC58-6EE2-8EFDB059CA50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8" cy="505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4100" name="群組 4099">
                  <a:extLst>
                    <a:ext uri="{FF2B5EF4-FFF2-40B4-BE49-F238E27FC236}">
                      <a16:creationId xmlns:a16="http://schemas.microsoft.com/office/drawing/2014/main" id="{31646845-1656-5446-2B5A-AF3B54719BF5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4101" name="群組 4100">
                    <a:extLst>
                      <a:ext uri="{FF2B5EF4-FFF2-40B4-BE49-F238E27FC236}">
                        <a16:creationId xmlns:a16="http://schemas.microsoft.com/office/drawing/2014/main" id="{23665E41-B949-4FC5-7519-9858CDDABB72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4103" name="立方體 4102">
                      <a:extLst>
                        <a:ext uri="{FF2B5EF4-FFF2-40B4-BE49-F238E27FC236}">
                          <a16:creationId xmlns:a16="http://schemas.microsoft.com/office/drawing/2014/main" id="{E8D33BE5-FFED-3518-7F70-9D677807CCD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4104" name="文字方塊 4103">
                      <a:extLst>
                        <a:ext uri="{FF2B5EF4-FFF2-40B4-BE49-F238E27FC236}">
                          <a16:creationId xmlns:a16="http://schemas.microsoft.com/office/drawing/2014/main" id="{C467E16E-FFFF-8E7D-22CE-9DCD17CFF88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105" name="文字方塊 4104">
                      <a:extLst>
                        <a:ext uri="{FF2B5EF4-FFF2-40B4-BE49-F238E27FC236}">
                          <a16:creationId xmlns:a16="http://schemas.microsoft.com/office/drawing/2014/main" id="{B1702396-0DA5-2C2F-358B-DC4B785BE33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2" y="5420343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106" name="文字方塊 4105">
                      <a:extLst>
                        <a:ext uri="{FF2B5EF4-FFF2-40B4-BE49-F238E27FC236}">
                          <a16:creationId xmlns:a16="http://schemas.microsoft.com/office/drawing/2014/main" id="{635B3C02-7860-723F-D147-FF4A79B3E5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4102" name="文字方塊 4101">
                    <a:extLst>
                      <a:ext uri="{FF2B5EF4-FFF2-40B4-BE49-F238E27FC236}">
                        <a16:creationId xmlns:a16="http://schemas.microsoft.com/office/drawing/2014/main" id="{045883A7-64BA-F20A-9C53-D0F63B84BD31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56" name="群組 55">
                <a:extLst>
                  <a:ext uri="{FF2B5EF4-FFF2-40B4-BE49-F238E27FC236}">
                    <a16:creationId xmlns:a16="http://schemas.microsoft.com/office/drawing/2014/main" id="{1EC2B8BB-D1D4-7415-E109-24F6A12FA2DD}"/>
                  </a:ext>
                </a:extLst>
              </p:cNvPr>
              <p:cNvGrpSpPr/>
              <p:nvPr/>
            </p:nvGrpSpPr>
            <p:grpSpPr>
              <a:xfrm>
                <a:off x="5423906" y="5066794"/>
                <a:ext cx="1552630" cy="1671321"/>
                <a:chOff x="1020269" y="4555017"/>
                <a:chExt cx="1552630" cy="1671321"/>
              </a:xfrm>
            </p:grpSpPr>
            <p:sp>
              <p:nvSpPr>
                <p:cNvPr id="57" name="文字方塊 56">
                  <a:extLst>
                    <a:ext uri="{FF2B5EF4-FFF2-40B4-BE49-F238E27FC236}">
                      <a16:creationId xmlns:a16="http://schemas.microsoft.com/office/drawing/2014/main" id="{B0574E41-E13A-E399-E125-81438A693DC2}"/>
                    </a:ext>
                  </a:extLst>
                </p:cNvPr>
                <p:cNvSpPr txBox="1"/>
                <p:nvPr/>
              </p:nvSpPr>
              <p:spPr>
                <a:xfrm>
                  <a:off x="1637879" y="5656592"/>
                  <a:ext cx="432047" cy="569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  <a:endPara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8" name="群組 57">
                  <a:extLst>
                    <a:ext uri="{FF2B5EF4-FFF2-40B4-BE49-F238E27FC236}">
                      <a16:creationId xmlns:a16="http://schemas.microsoft.com/office/drawing/2014/main" id="{8D948559-BF06-AAF0-4C94-953695E9C863}"/>
                    </a:ext>
                  </a:extLst>
                </p:cNvPr>
                <p:cNvGrpSpPr/>
                <p:nvPr/>
              </p:nvGrpSpPr>
              <p:grpSpPr>
                <a:xfrm>
                  <a:off x="1020269" y="4555017"/>
                  <a:ext cx="1552630" cy="1269388"/>
                  <a:chOff x="1020269" y="4555017"/>
                  <a:chExt cx="1552630" cy="1269388"/>
                </a:xfrm>
              </p:grpSpPr>
              <p:grpSp>
                <p:nvGrpSpPr>
                  <p:cNvPr id="59" name="群組 58">
                    <a:extLst>
                      <a:ext uri="{FF2B5EF4-FFF2-40B4-BE49-F238E27FC236}">
                        <a16:creationId xmlns:a16="http://schemas.microsoft.com/office/drawing/2014/main" id="{885A8E0A-B22A-3AD1-445E-D89793F4F383}"/>
                      </a:ext>
                    </a:extLst>
                  </p:cNvPr>
                  <p:cNvGrpSpPr/>
                  <p:nvPr/>
                </p:nvGrpSpPr>
                <p:grpSpPr>
                  <a:xfrm>
                    <a:off x="1020269" y="4555017"/>
                    <a:ext cx="1552630" cy="1269388"/>
                    <a:chOff x="847730" y="4921848"/>
                    <a:chExt cx="1552630" cy="1269388"/>
                  </a:xfrm>
                </p:grpSpPr>
                <p:sp>
                  <p:nvSpPr>
                    <p:cNvPr id="61" name="立方體 60">
                      <a:extLst>
                        <a:ext uri="{FF2B5EF4-FFF2-40B4-BE49-F238E27FC236}">
                          <a16:creationId xmlns:a16="http://schemas.microsoft.com/office/drawing/2014/main" id="{F5C1570A-E897-05DF-E32B-AB4367345CC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41304" y="5111116"/>
                      <a:ext cx="1080120" cy="1080120"/>
                    </a:xfrm>
                    <a:prstGeom prst="cube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62" name="文字方塊 61">
                      <a:extLst>
                        <a:ext uri="{FF2B5EF4-FFF2-40B4-BE49-F238E27FC236}">
                          <a16:creationId xmlns:a16="http://schemas.microsoft.com/office/drawing/2014/main" id="{CB9D2023-5430-EA37-1106-EBCC670278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24492" y="4921848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3" name="文字方塊 62">
                      <a:extLst>
                        <a:ext uri="{FF2B5EF4-FFF2-40B4-BE49-F238E27FC236}">
                          <a16:creationId xmlns:a16="http://schemas.microsoft.com/office/drawing/2014/main" id="{4BB03765-BDC2-6671-1BDF-01AEAEB79F8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68313" y="5420342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096" name="文字方塊 4095">
                      <a:extLst>
                        <a:ext uri="{FF2B5EF4-FFF2-40B4-BE49-F238E27FC236}">
                          <a16:creationId xmlns:a16="http://schemas.microsoft.com/office/drawing/2014/main" id="{5EE34B33-AF44-5949-81BB-02D17D42A84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7730" y="5549495"/>
                      <a:ext cx="432047" cy="56974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0" name="文字方塊 59">
                    <a:extLst>
                      <a:ext uri="{FF2B5EF4-FFF2-40B4-BE49-F238E27FC236}">
                        <a16:creationId xmlns:a16="http://schemas.microsoft.com/office/drawing/2014/main" id="{849EBDE1-B54E-ABBC-AD49-452532D5CD7C}"/>
                      </a:ext>
                    </a:extLst>
                  </p:cNvPr>
                  <p:cNvSpPr txBox="1"/>
                  <p:nvPr/>
                </p:nvSpPr>
                <p:spPr>
                  <a:xfrm>
                    <a:off x="1529867" y="5205950"/>
                    <a:ext cx="432047" cy="5750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zh-TW" alt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027598CB-E674-9C9F-DF6E-0960D00C08F8}"/>
                </a:ext>
              </a:extLst>
            </p:cNvPr>
            <p:cNvSpPr txBox="1"/>
            <p:nvPr/>
          </p:nvSpPr>
          <p:spPr>
            <a:xfrm>
              <a:off x="382257" y="6201777"/>
              <a:ext cx="6840761" cy="844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位置</a:t>
              </a:r>
              <a:r>
                <a:rPr lang="en-US" altLang="zh-TW" sz="2400" dirty="0">
                  <a:latin typeface="+mn-ea"/>
                  <a:ea typeface="+mn-ea"/>
                  <a:sym typeface="Wingdings" panose="05000000000000000000" pitchFamily="2" charset="2"/>
                </a:rPr>
                <a:t>:</a:t>
              </a:r>
              <a:r>
                <a:rPr lang="zh-TW" altLang="en-US" sz="2400" dirty="0">
                  <a:latin typeface="+mn-ea"/>
                  <a:ea typeface="+mn-ea"/>
                  <a:sym typeface="Wingdings" panose="05000000000000000000" pitchFamily="2" charset="2"/>
                </a:rPr>
                <a:t>            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</a:t>
              </a:r>
              <a:r>
                <a:rPr lang="en-US" altLang="zh-TW" sz="2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i</a:t>
              </a:r>
              <a:r>
                <a: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, j)                         (i+1, j)</a:t>
              </a:r>
              <a:endPara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endParaRPr lang="zh-TW" altLang="en-US" dirty="0"/>
            </a:p>
          </p:txBody>
        </p:sp>
      </p:grpSp>
      <p:pic>
        <p:nvPicPr>
          <p:cNvPr id="4107" name="圖形 4106" descr="單線箭號 (左旋)">
            <a:extLst>
              <a:ext uri="{FF2B5EF4-FFF2-40B4-BE49-F238E27FC236}">
                <a16:creationId xmlns:a16="http://schemas.microsoft.com/office/drawing/2014/main" id="{619BC710-0692-507B-C6E3-78F046A58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03252" y="4762342"/>
            <a:ext cx="350089" cy="6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1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也可以窮舉立方體攤開的方式</a:t>
            </a:r>
            <a:r>
              <a:rPr lang="en-US" altLang="zh-TW" sz="2400" dirty="0">
                <a:latin typeface="Times New Roman" panose="02020603050405020304" pitchFamily="18" charset="0"/>
              </a:rPr>
              <a:t>(11</a:t>
            </a:r>
            <a:r>
              <a:rPr lang="zh-TW" altLang="en-US" sz="2400" dirty="0">
                <a:latin typeface="Times New Roman" panose="02020603050405020304" pitchFamily="18" charset="0"/>
              </a:rPr>
              <a:t>種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與輸入的平面比較判斷。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014CFEF-1C00-7100-94EE-B79C5AD422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" r="-772"/>
          <a:stretch/>
        </p:blipFill>
        <p:spPr>
          <a:xfrm>
            <a:off x="1331640" y="1539434"/>
            <a:ext cx="6654701" cy="466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6631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2653</TotalTime>
  <Words>348</Words>
  <Application>Microsoft Office PowerPoint</Application>
  <PresentationFormat>如螢幕大小 (4:3)</PresentationFormat>
  <Paragraphs>86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10024: Curling up the cube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承新 陳</cp:lastModifiedBy>
  <cp:revision>110</cp:revision>
  <dcterms:created xsi:type="dcterms:W3CDTF">1601-01-01T00:00:00Z</dcterms:created>
  <dcterms:modified xsi:type="dcterms:W3CDTF">2023-04-06T07:30:51Z</dcterms:modified>
</cp:coreProperties>
</file>