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00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8" autoAdjust="0"/>
    <p:restoredTop sz="92112" autoAdjust="0"/>
  </p:normalViewPr>
  <p:slideViewPr>
    <p:cSldViewPr>
      <p:cViewPr varScale="1">
        <p:scale>
          <a:sx n="116" d="100"/>
          <a:sy n="116" d="100"/>
        </p:scale>
        <p:origin x="15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770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9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10026: Shoemaker’s Problem 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" altLang="zh-TW" sz="2400" dirty="0">
                <a:latin typeface="Times New Roman" panose="02020603050405020304" pitchFamily="18" charset="0"/>
              </a:rPr>
              <a:t>10026: Shoemaker’s Problem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solidFill>
                  <a:schemeClr val="bg2"/>
                </a:solidFill>
                <a:latin typeface="+mn-ea"/>
              </a:rPr>
              <a:t>吳至恩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鞋匠有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件工作需要完成，而他每天只能完成一件工作。每件工作分別有其所需的工作天數</a:t>
            </a:r>
            <a:r>
              <a:rPr lang="en-US" altLang="zh-TW" sz="2400" dirty="0" err="1">
                <a:latin typeface="Times New Roman" panose="02020603050405020304" pitchFamily="18" charset="0"/>
              </a:rPr>
              <a:t>T</a:t>
            </a:r>
            <a:r>
              <a:rPr lang="en-US" altLang="zh-TW" sz="2400" baseline="-25000" dirty="0" err="1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(1≤ </a:t>
            </a:r>
            <a:r>
              <a:rPr lang="en-US" altLang="zh-TW" sz="2400" dirty="0" err="1">
                <a:latin typeface="Times New Roman" panose="02020603050405020304" pitchFamily="18" charset="0"/>
              </a:rPr>
              <a:t>T</a:t>
            </a:r>
            <a:r>
              <a:rPr lang="en-US" altLang="zh-TW" sz="2400" baseline="-250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 ≤ 1000)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及延遲工作需付的罰款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美分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天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</a:t>
            </a:r>
            <a:r>
              <a:rPr lang="en-US" altLang="zh-TW" sz="2400" dirty="0">
                <a:latin typeface="Times New Roman" panose="02020603050405020304" pitchFamily="18" charset="0"/>
              </a:rPr>
              <a:t>≤ S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 ≤ 10000)</a:t>
            </a:r>
            <a:r>
              <a:rPr lang="zh-TW" altLang="en-US" sz="2400" dirty="0">
                <a:latin typeface="Times New Roman" panose="02020603050405020304" pitchFamily="18" charset="0"/>
              </a:rPr>
              <a:t>。延誤天數的算法是從今天開始到該工作開始那天為止（所以只有第一件工作沒有罰金）。題目要求找出完成這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件工作總罰金最少的工作順序。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Input: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        </a:t>
            </a:r>
            <a:r>
              <a:rPr lang="zh-TW" altLang="en-US" sz="2400" dirty="0">
                <a:latin typeface="Times New Roman" panose="02020603050405020304" pitchFamily="18" charset="0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</a:rPr>
              <a:t>Case</a:t>
            </a:r>
            <a:r>
              <a:rPr lang="zh-TW" altLang="en-US" sz="2400" dirty="0">
                <a:latin typeface="Times New Roman" panose="02020603050405020304" pitchFamily="18" charset="0"/>
              </a:rPr>
              <a:t>數）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（空行）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4</a:t>
            </a:r>
            <a:r>
              <a:rPr lang="zh-TW" altLang="en-US" sz="2400" dirty="0">
                <a:latin typeface="Times New Roman" panose="02020603050405020304" pitchFamily="18" charset="0"/>
              </a:rPr>
              <a:t>        （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件工作）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   （工作天數 罰款）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1 1000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Output: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2 1 3 4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總罰金算法：</a:t>
            </a:r>
            <a:r>
              <a:rPr lang="en-US" altLang="zh-TW" sz="2400" dirty="0">
                <a:latin typeface="Times New Roman" panose="02020603050405020304" pitchFamily="18" charset="0"/>
              </a:rPr>
              <a:t>1000*0 + 4*1 + 2*(1+3) + 5*(1+3+2)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兩相鄰事件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a(T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, 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，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b(T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, 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無論排成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或是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，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其他事件加起來的罰金是固定的，所以差異在於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a b(T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*S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還是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a(T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*S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的損失較小。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假設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a b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損失較小，則：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(T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*S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&lt;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(T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*S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 =&gt; 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(S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/T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&gt;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(S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/T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 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因此本題解法是將每件工作的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i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/</a:t>
            </a:r>
            <a:r>
              <a:rPr lang="en" altLang="zh-TW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T</a:t>
            </a:r>
            <a:r>
              <a:rPr lang="en" altLang="zh-TW" sz="2400" baseline="-250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由大到小排序。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（如果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i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/</a:t>
            </a:r>
            <a:r>
              <a:rPr lang="en" altLang="zh-TW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T</a:t>
            </a:r>
            <a:r>
              <a:rPr lang="en" altLang="zh-TW" sz="2400" baseline="-250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相同的話，則按照原工作順序排序。）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50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</a:rPr>
              <a:t>Case</a:t>
            </a:r>
            <a:r>
              <a:rPr lang="zh-TW" altLang="en-US" sz="2400" dirty="0">
                <a:latin typeface="Times New Roman" panose="02020603050405020304" pitchFamily="18" charset="0"/>
              </a:rPr>
              <a:t>數）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		 4</a:t>
            </a:r>
            <a:r>
              <a:rPr lang="zh-TW" altLang="en-US" sz="2400" dirty="0">
                <a:latin typeface="Times New Roman" panose="02020603050405020304" pitchFamily="18" charset="0"/>
              </a:rPr>
              <a:t> （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件工作）</a:t>
            </a:r>
            <a:r>
              <a:rPr lang="en-US" altLang="zh-TW" sz="2400" dirty="0">
                <a:latin typeface="Times New Roman" panose="02020603050405020304" pitchFamily="18" charset="0"/>
              </a:rPr>
              <a:t>                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i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/</a:t>
            </a:r>
            <a:r>
              <a:rPr lang="en" altLang="zh-TW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T</a:t>
            </a:r>
            <a:r>
              <a:rPr lang="en" altLang="zh-TW" sz="2400" baseline="-250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i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: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 1 100</a:t>
            </a:r>
            <a:r>
              <a:rPr lang="zh-TW" altLang="en-US" sz="2400" dirty="0">
                <a:latin typeface="Times New Roman" panose="02020603050405020304" pitchFamily="18" charset="0"/>
              </a:rPr>
              <a:t> （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" altLang="zh-TW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T</a:t>
            </a:r>
            <a:r>
              <a:rPr lang="en" altLang="zh-TW" sz="2400" baseline="-250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i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  </a:t>
            </a:r>
            <a:r>
              <a:rPr lang="en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S</a:t>
            </a:r>
            <a:r>
              <a:rPr lang="en" altLang="zh-TW" sz="2400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i </a:t>
            </a:r>
            <a:r>
              <a:rPr lang="zh-TW" altLang="en-US" sz="2400" dirty="0">
                <a:latin typeface="Times New Roman" panose="02020603050405020304" pitchFamily="18" charset="0"/>
              </a:rPr>
              <a:t>）</a:t>
            </a:r>
            <a:r>
              <a:rPr lang="en-US" altLang="zh-TW" sz="2400" dirty="0">
                <a:latin typeface="Times New Roman" panose="02020603050405020304" pitchFamily="18" charset="0"/>
              </a:rPr>
              <a:t>          ➔ 100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 6 1		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➔ 1/6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 4 12	      	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➔ 3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	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 9			   ➔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Output: 1 3 4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無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右大括弧 1">
            <a:extLst>
              <a:ext uri="{FF2B5EF4-FFF2-40B4-BE49-F238E27FC236}">
                <a16:creationId xmlns:a16="http://schemas.microsoft.com/office/drawing/2014/main" id="{40863FB6-03DB-14DA-2F97-53F2EDCD0052}"/>
              </a:ext>
            </a:extLst>
          </p:cNvPr>
          <p:cNvSpPr/>
          <p:nvPr/>
        </p:nvSpPr>
        <p:spPr bwMode="auto">
          <a:xfrm>
            <a:off x="6323188" y="2003947"/>
            <a:ext cx="288032" cy="1425053"/>
          </a:xfrm>
          <a:prstGeom prst="rightBrace">
            <a:avLst/>
          </a:prstGeom>
          <a:noFill/>
          <a:ln w="19050" cap="flat" cmpd="sng" algn="ctr">
            <a:solidFill>
              <a:srgbClr val="FF88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B680CD3-1018-C7DA-27EA-3B0D8BD23EBB}"/>
              </a:ext>
            </a:extLst>
          </p:cNvPr>
          <p:cNvSpPr txBox="1"/>
          <p:nvPr/>
        </p:nvSpPr>
        <p:spPr>
          <a:xfrm>
            <a:off x="6617731" y="2485640"/>
            <a:ext cx="2327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>
                <a:solidFill>
                  <a:srgbClr val="FF88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&gt; 3 = 3 &gt; 1/6</a:t>
            </a:r>
            <a:endParaRPr kumimoji="1" lang="zh-TW" altLang="en-US" dirty="0">
              <a:solidFill>
                <a:srgbClr val="FF88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9564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2784</TotalTime>
  <Words>428</Words>
  <Application>Microsoft Macintosh PowerPoint</Application>
  <PresentationFormat>如螢幕大小 (4:3)</PresentationFormat>
  <Paragraphs>49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Tahoma</vt:lpstr>
      <vt:lpstr>Times New Roman</vt:lpstr>
      <vt:lpstr>Wingdings</vt:lpstr>
      <vt:lpstr>Blends</vt:lpstr>
      <vt:lpstr>10026: Shoemaker’s Problem 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B082030035</cp:lastModifiedBy>
  <cp:revision>111</cp:revision>
  <dcterms:created xsi:type="dcterms:W3CDTF">1601-01-01T00:00:00Z</dcterms:created>
  <dcterms:modified xsi:type="dcterms:W3CDTF">2023-04-05T14:22:03Z</dcterms:modified>
</cp:coreProperties>
</file>