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1" r:id="rId4"/>
    <p:sldId id="312" r:id="rId5"/>
    <p:sldId id="313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45" autoAdjust="0"/>
    <p:restoredTop sz="92149" autoAdjust="0"/>
  </p:normalViewPr>
  <p:slideViewPr>
    <p:cSldViewPr>
      <p:cViewPr varScale="1">
        <p:scale>
          <a:sx n="116" d="100"/>
          <a:sy n="116" d="100"/>
        </p:scale>
        <p:origin x="10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10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2023/4/7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88640"/>
            <a:ext cx="7711008" cy="1008112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10033</a:t>
            </a: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:Interpreter</a:t>
            </a:r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10033 Interpreter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何彥霆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按照題目所給的規則設計一個</a:t>
            </a:r>
            <a:r>
              <a:rPr lang="en-US" altLang="zh-TW" sz="2400" dirty="0">
                <a:latin typeface="Times New Roman" panose="02020603050405020304" pitchFamily="18" charset="0"/>
              </a:rPr>
              <a:t>Interpreter</a:t>
            </a:r>
            <a:r>
              <a:rPr lang="zh-TW" altLang="en-US" sz="2400" dirty="0">
                <a:latin typeface="Times New Roman" panose="02020603050405020304" pitchFamily="18" charset="0"/>
              </a:rPr>
              <a:t>，假設此計算機有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register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1000 words</a:t>
            </a:r>
            <a:r>
              <a:rPr lang="zh-TW" altLang="en-US" sz="2400" dirty="0">
                <a:latin typeface="Times New Roman" panose="02020603050405020304" pitchFamily="18" charset="0"/>
              </a:rPr>
              <a:t>大小的</a:t>
            </a:r>
            <a:r>
              <a:rPr lang="en-US" altLang="zh-TW" sz="2400" dirty="0">
                <a:latin typeface="Times New Roman" panose="02020603050405020304" pitchFamily="18" charset="0"/>
              </a:rPr>
              <a:t>RAM</a:t>
            </a:r>
            <a:r>
              <a:rPr lang="zh-TW" altLang="en-US" sz="2400" dirty="0">
                <a:latin typeface="Times New Roman" panose="02020603050405020304" pitchFamily="18" charset="0"/>
              </a:rPr>
              <a:t>，所有</a:t>
            </a:r>
            <a:r>
              <a:rPr lang="en-US" altLang="zh-TW" sz="2400" dirty="0">
                <a:latin typeface="Times New Roman" panose="02020603050405020304" pitchFamily="18" charset="0"/>
              </a:rPr>
              <a:t>instruction</a:t>
            </a:r>
            <a:r>
              <a:rPr lang="zh-TW" altLang="en-US" sz="2400" dirty="0">
                <a:latin typeface="Times New Roman" panose="02020603050405020304" pitchFamily="18" charset="0"/>
              </a:rPr>
              <a:t>跟</a:t>
            </a:r>
            <a:r>
              <a:rPr lang="en-US" altLang="zh-TW" sz="2400" dirty="0">
                <a:latin typeface="Times New Roman" panose="02020603050405020304" pitchFamily="18" charset="0"/>
              </a:rPr>
              <a:t>address</a:t>
            </a:r>
            <a:r>
              <a:rPr lang="zh-TW" altLang="en-US" sz="2400" dirty="0">
                <a:latin typeface="Times New Roman" panose="02020603050405020304" pitchFamily="18" charset="0"/>
              </a:rPr>
              <a:t>都以一個</a:t>
            </a:r>
            <a:r>
              <a:rPr lang="en-US" altLang="zh-TW" sz="2400" dirty="0">
                <a:latin typeface="Times New Roman" panose="02020603050405020304" pitchFamily="18" charset="0"/>
              </a:rPr>
              <a:t>3-digit</a:t>
            </a:r>
            <a:r>
              <a:rPr lang="zh-TW" altLang="en-US" sz="2400" dirty="0">
                <a:latin typeface="Times New Roman" panose="02020603050405020304" pitchFamily="18" charset="0"/>
              </a:rPr>
              <a:t>的數字表示，以下是相關規則：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• 100 means halt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• 2dn means set register d to n (between 0 and 9)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• 3dn means add n to register d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• 4dn means multiply register d by n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• 5ds means set register d to the value of register s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• 6ds means add the value of register s to register d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• 7ds means multiply register d by the value of register s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• 8da means set register d to the value in RAM whose address is in register a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• 9sa means set the value in RAM that address is in register a to the value of register s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• 0ds means </a:t>
            </a:r>
            <a:r>
              <a:rPr lang="en-US" altLang="zh-TW" sz="2400" kern="100" dirty="0" err="1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goto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the location in register d unless register s contains 0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最終輸出為一數字，代表總計執行了多少個</a:t>
            </a:r>
            <a:r>
              <a:rPr lang="en-US" altLang="zh-TW" sz="2400" dirty="0">
                <a:latin typeface="Times New Roman" panose="02020603050405020304" pitchFamily="18" charset="0"/>
              </a:rPr>
              <a:t>instructions</a:t>
            </a:r>
            <a:r>
              <a:rPr lang="zh-TW" altLang="en-US" sz="2400" dirty="0">
                <a:latin typeface="Times New Roman" panose="02020603050405020304" pitchFamily="18" charset="0"/>
              </a:rPr>
              <a:t>，包括</a:t>
            </a:r>
            <a:r>
              <a:rPr lang="en-US" altLang="zh-TW" sz="2400" dirty="0">
                <a:latin typeface="Times New Roman" panose="02020603050405020304" pitchFamily="18" charset="0"/>
              </a:rPr>
              <a:t>halt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Input: 299 492 495 399</a:t>
            </a:r>
            <a:r>
              <a:rPr lang="zh-TW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492 495 399 283 279 689 078 100 000 000 000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 PC Instruction  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          1           299 	$9 -&gt; 9 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          2           492 	$9 -&gt; 18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          3           495 	$9 -&gt; 90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          4           399 	$9 -&gt; 99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          5           492	$9 -&gt; 198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          6           495 	$9 -&gt; 990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          7           399	$9 -&gt; 999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          8           283 	$8 -&gt; 3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          9           279 	$7 -&gt; 9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       10           689 	$8 -&gt; 2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       11           078 	PC </a:t>
            </a:r>
            <a:r>
              <a:rPr lang="en-US" altLang="zh-TW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       10           689 	$8 -&gt; 1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       11           078 	PC </a:t>
            </a:r>
            <a:r>
              <a:rPr lang="en-US" altLang="zh-TW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       10           689 	$8 -&gt; 0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       11           078 	PC </a:t>
            </a:r>
            <a:r>
              <a:rPr lang="en-US" altLang="zh-TW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</a:p>
          <a:p>
            <a:pPr marL="0" indent="0">
              <a:buNone/>
            </a:pP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       12           100	halt </a:t>
            </a:r>
          </a:p>
          <a:p>
            <a:pPr marL="0" indent="0">
              <a:buNone/>
            </a:pPr>
            <a:r>
              <a:rPr lang="en-US" altLang="zh-TW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Output:  16</a:t>
            </a:r>
            <a:endParaRPr lang="en-US" altLang="zh-TW" sz="14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reg[10], ram[1000],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把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opcode, d, n, 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從各個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input instruction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提出來，並針對不同的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opcode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進行分類操作即可。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switch (opcode) {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case 0: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if (regs[s] != 0) {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	pc = regs[d];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}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break;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case 2: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regs[d] = n;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break;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case 3: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regs[d] = (regs[d] + n) % 1000;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break;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case 4: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regs[d] = (regs[d] * n) % 1000;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break;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case 5: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regs[d] = regs[s];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break;</a:t>
            </a:r>
          </a:p>
          <a:p>
            <a:pPr marL="457200" lvl="1" indent="0">
              <a:buNone/>
            </a:pPr>
            <a:endParaRPr lang="en-US" altLang="zh-TW" sz="1200" b="0" dirty="0">
              <a:solidFill>
                <a:srgbClr val="6688CC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case 6: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regs[d] = (regs[d] + regs[s]) % 1000;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break;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case 7: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regs[d] = (regs[d] * regs[s]) % 1000;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break;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case 8: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regs[d] = ram[regs[s]];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break;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case 9: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ram[regs[s]] = regs[d];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break;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case 1: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</a:t>
            </a:r>
            <a:r>
              <a:rPr lang="en-US" altLang="zh-TW" sz="1200" b="0" dirty="0" err="1">
                <a:effectLst/>
                <a:latin typeface="Times New Roman" panose="02020603050405020304" pitchFamily="18" charset="0"/>
              </a:rPr>
              <a:t>cout</a:t>
            </a: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 &lt;&lt; instructions &lt;&lt; </a:t>
            </a:r>
            <a:r>
              <a:rPr lang="en-US" altLang="zh-TW" sz="1200" b="0" dirty="0" err="1">
                <a:effectLst/>
                <a:latin typeface="Times New Roman" panose="02020603050405020304" pitchFamily="18" charset="0"/>
              </a:rPr>
              <a:t>endl</a:t>
            </a: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;</a:t>
            </a:r>
          </a:p>
          <a:p>
            <a:pPr marL="457200" lvl="1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	</a:t>
            </a:r>
            <a:r>
              <a:rPr lang="en-US" altLang="zh-TW" sz="1200" b="0" dirty="0" err="1">
                <a:effectLst/>
                <a:latin typeface="Times New Roman" panose="02020603050405020304" pitchFamily="18" charset="0"/>
              </a:rPr>
              <a:t>outFlag</a:t>
            </a: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 = 1;</a:t>
            </a:r>
          </a:p>
          <a:p>
            <a:pPr marL="0" indent="0">
              <a:buNone/>
            </a:pPr>
            <a:r>
              <a:rPr lang="en-US" altLang="zh-TW" sz="1200" b="0" dirty="0">
                <a:effectLst/>
                <a:latin typeface="Times New Roman" panose="02020603050405020304" pitchFamily="18" charset="0"/>
              </a:rPr>
              <a:t>}</a:t>
            </a:r>
            <a:endParaRPr lang="en-US" altLang="zh-TW" sz="1200" b="1" dirty="0">
              <a:latin typeface="Times New Roman" panose="02020603050405020304" pitchFamily="18" charset="0"/>
            </a:endParaRPr>
          </a:p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這題在算法上沒什麼難點，比較需要的是計算機組織的知識，學過組合語言後按功能實現即可。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2889136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4544</TotalTime>
  <Words>674</Words>
  <Application>Microsoft Macintosh PowerPoint</Application>
  <PresentationFormat>如螢幕大小 (4:3)</PresentationFormat>
  <Paragraphs>89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Blends</vt:lpstr>
      <vt:lpstr>10033:Interpreter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宴 河</cp:lastModifiedBy>
  <cp:revision>165</cp:revision>
  <dcterms:created xsi:type="dcterms:W3CDTF">1601-01-01T00:00:00Z</dcterms:created>
  <dcterms:modified xsi:type="dcterms:W3CDTF">2023-04-07T07:52:14Z</dcterms:modified>
</cp:coreProperties>
</file>