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3BA943"/>
    <a:srgbClr val="20C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9" d="100"/>
          <a:sy n="109" d="100"/>
        </p:scale>
        <p:origin x="6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836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10044: </a:t>
            </a:r>
            <a:r>
              <a:rPr lang="en-US" altLang="zh-TW" b="1" dirty="0" err="1">
                <a:latin typeface="Times New Roman" panose="02020603050405020304" pitchFamily="18" charset="0"/>
              </a:rPr>
              <a:t>Erdös</a:t>
            </a:r>
            <a:r>
              <a:rPr lang="en-US" altLang="zh-TW" b="1" dirty="0">
                <a:latin typeface="Times New Roman" panose="02020603050405020304" pitchFamily="18" charset="0"/>
              </a:rPr>
              <a:t> Numbers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11480" cy="529356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100</a:t>
            </a:r>
            <a:r>
              <a:rPr lang="en-US" altLang="zh-TW" sz="2400" dirty="0">
                <a:latin typeface="Times New Roman" panose="02020603050405020304" pitchFamily="18" charset="0"/>
              </a:rPr>
              <a:t>44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 err="1">
                <a:latin typeface="Times New Roman" panose="02020603050405020304" pitchFamily="18" charset="0"/>
              </a:rPr>
              <a:t>Erdös</a:t>
            </a:r>
            <a:r>
              <a:rPr lang="en-US" altLang="zh-TW" sz="2400" dirty="0">
                <a:latin typeface="Times New Roman" panose="02020603050405020304" pitchFamily="18" charset="0"/>
              </a:rPr>
              <a:t> Numbers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魯喆元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</a:rPr>
              <a:t>023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算出所有共同作者的</a:t>
            </a:r>
            <a:r>
              <a:rPr lang="en-US" altLang="zh-TW" sz="2400" dirty="0" err="1">
                <a:latin typeface="Times New Roman" panose="02020603050405020304" pitchFamily="18" charset="0"/>
              </a:rPr>
              <a:t>Erdös</a:t>
            </a:r>
            <a:r>
              <a:rPr lang="en-US" altLang="zh-TW" sz="2400" dirty="0">
                <a:latin typeface="Times New Roman" panose="02020603050405020304" pitchFamily="18" charset="0"/>
              </a:rPr>
              <a:t> number</a:t>
            </a:r>
            <a:r>
              <a:rPr lang="zh-TW" altLang="en-US" sz="2400" dirty="0">
                <a:latin typeface="Times New Roman" panose="02020603050405020304" pitchFamily="18" charset="0"/>
              </a:rPr>
              <a:t>，再輸出指定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共同作者的</a:t>
            </a:r>
            <a:r>
              <a:rPr lang="en-US" altLang="zh-TW" sz="2400" dirty="0" err="1">
                <a:latin typeface="Times New Roman" panose="02020603050405020304" pitchFamily="18" charset="0"/>
              </a:rPr>
              <a:t>Erdös</a:t>
            </a:r>
            <a:r>
              <a:rPr lang="en-US" altLang="zh-TW" sz="2400" dirty="0">
                <a:latin typeface="Times New Roman" panose="02020603050405020304" pitchFamily="18" charset="0"/>
              </a:rPr>
              <a:t> number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r>
              <a:rPr lang="en-US" altLang="zh-TW" sz="2400" dirty="0" err="1">
                <a:latin typeface="Times New Roman" panose="02020603050405020304" pitchFamily="18" charset="0"/>
              </a:rPr>
              <a:t>Erdös</a:t>
            </a:r>
            <a:r>
              <a:rPr lang="en-US" altLang="zh-TW" sz="2400" dirty="0">
                <a:latin typeface="Times New Roman" panose="02020603050405020304" pitchFamily="18" charset="0"/>
              </a:rPr>
              <a:t> number</a:t>
            </a:r>
            <a:r>
              <a:rPr lang="zh-TW" altLang="en-US" sz="2400" dirty="0">
                <a:latin typeface="Times New Roman" panose="02020603050405020304" pitchFamily="18" charset="0"/>
              </a:rPr>
              <a:t>：和</a:t>
            </a:r>
            <a:r>
              <a:rPr lang="en-US" altLang="zh-TW" sz="2400" dirty="0" err="1">
                <a:latin typeface="Times New Roman" panose="02020603050405020304" pitchFamily="18" charset="0"/>
              </a:rPr>
              <a:t>Erdös</a:t>
            </a:r>
            <a:r>
              <a:rPr lang="zh-TW" altLang="en-US" sz="2400" dirty="0">
                <a:latin typeface="Times New Roman" panose="02020603050405020304" pitchFamily="18" charset="0"/>
              </a:rPr>
              <a:t>直接或間接共同撰寫書的距離，例如：這本書的共同作者有：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</a:rPr>
              <a:t>Erdös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Okabe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Christina</a:t>
            </a:r>
            <a:r>
              <a:rPr lang="zh-TW" altLang="en-US" sz="2400" dirty="0">
                <a:latin typeface="Times New Roman" panose="02020603050405020304" pitchFamily="18" charset="0"/>
              </a:rPr>
              <a:t>，則</a:t>
            </a:r>
            <a:r>
              <a:rPr lang="en-US" altLang="zh-TW" sz="2400" dirty="0">
                <a:latin typeface="Times New Roman" panose="02020603050405020304" pitchFamily="18" charset="0"/>
              </a:rPr>
              <a:t>Okabe</a:t>
            </a:r>
            <a:r>
              <a:rPr lang="zh-TW" altLang="en-US" sz="2400" dirty="0">
                <a:latin typeface="Times New Roman" panose="02020603050405020304" pitchFamily="18" charset="0"/>
              </a:rPr>
              <a:t>和</a:t>
            </a:r>
            <a:r>
              <a:rPr lang="en-US" altLang="zh-TW" sz="2400" dirty="0">
                <a:latin typeface="Times New Roman" panose="02020603050405020304" pitchFamily="18" charset="0"/>
              </a:rPr>
              <a:t>Christina</a:t>
            </a:r>
            <a:r>
              <a:rPr lang="zh-TW" altLang="en-US" sz="2400" dirty="0">
                <a:latin typeface="Times New Roman" panose="02020603050405020304" pitchFamily="18" charset="0"/>
              </a:rPr>
              <a:t>的</a:t>
            </a:r>
            <a:r>
              <a:rPr lang="en-US" altLang="zh-TW" sz="2400" dirty="0" err="1">
                <a:latin typeface="Times New Roman" panose="02020603050405020304" pitchFamily="18" charset="0"/>
              </a:rPr>
              <a:t>Erdös</a:t>
            </a:r>
            <a:r>
              <a:rPr lang="en-US" altLang="zh-TW" sz="2400" dirty="0">
                <a:latin typeface="Times New Roman" panose="02020603050405020304" pitchFamily="18" charset="0"/>
              </a:rPr>
              <a:t> number</a:t>
            </a:r>
            <a:r>
              <a:rPr lang="zh-TW" altLang="en-US" sz="2400" dirty="0">
                <a:latin typeface="Times New Roman" panose="02020603050405020304" pitchFamily="18" charset="0"/>
              </a:rPr>
              <a:t>皆為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，如果有其他人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和</a:t>
            </a:r>
            <a:r>
              <a:rPr lang="en-US" altLang="zh-TW" sz="2400" dirty="0">
                <a:latin typeface="Times New Roman" panose="02020603050405020304" pitchFamily="18" charset="0"/>
              </a:rPr>
              <a:t>Okabe</a:t>
            </a:r>
            <a:r>
              <a:rPr lang="zh-TW" altLang="en-US" sz="2400" dirty="0">
                <a:latin typeface="Times New Roman" panose="02020603050405020304" pitchFamily="18" charset="0"/>
              </a:rPr>
              <a:t>或</a:t>
            </a:r>
            <a:r>
              <a:rPr lang="en-US" altLang="zh-TW" sz="2400" dirty="0">
                <a:latin typeface="Times New Roman" panose="02020603050405020304" pitchFamily="18" charset="0"/>
              </a:rPr>
              <a:t>Christina</a:t>
            </a:r>
            <a:r>
              <a:rPr lang="zh-TW" altLang="en-US" sz="2400" dirty="0">
                <a:latin typeface="Times New Roman" panose="02020603050405020304" pitchFamily="18" charset="0"/>
              </a:rPr>
              <a:t>共同撰寫書，那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為間接共同撰寫者的</a:t>
            </a:r>
            <a:r>
              <a:rPr lang="en-US" altLang="zh-TW" sz="2400" dirty="0" err="1">
                <a:latin typeface="Times New Roman" panose="02020603050405020304" pitchFamily="18" charset="0"/>
              </a:rPr>
              <a:t>Erdös</a:t>
            </a:r>
            <a:r>
              <a:rPr lang="en-US" altLang="zh-TW" sz="2400" dirty="0">
                <a:latin typeface="Times New Roman" panose="02020603050405020304" pitchFamily="18" charset="0"/>
              </a:rPr>
              <a:t> number</a:t>
            </a:r>
            <a:r>
              <a:rPr lang="zh-TW" altLang="en-US" sz="2400" dirty="0">
                <a:latin typeface="Times New Roman" panose="02020603050405020304" pitchFamily="18" charset="0"/>
              </a:rPr>
              <a:t>為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，因為其他作者最小的</a:t>
            </a:r>
            <a:r>
              <a:rPr lang="en-US" altLang="zh-TW" sz="2400" dirty="0" err="1">
                <a:latin typeface="Times New Roman" panose="02020603050405020304" pitchFamily="18" charset="0"/>
              </a:rPr>
              <a:t>Erdös</a:t>
            </a:r>
            <a:r>
              <a:rPr lang="en-US" altLang="zh-TW" sz="2400" dirty="0">
                <a:latin typeface="Times New Roman" panose="02020603050405020304" pitchFamily="18" charset="0"/>
              </a:rPr>
              <a:t> number </a:t>
            </a:r>
            <a:r>
              <a:rPr lang="zh-TW" altLang="en-US" sz="2400" dirty="0">
                <a:latin typeface="Times New Roman" panose="02020603050405020304" pitchFamily="18" charset="0"/>
              </a:rPr>
              <a:t>為</a:t>
            </a:r>
            <a:r>
              <a:rPr lang="en-US" altLang="zh-TW" sz="2400">
                <a:latin typeface="Times New Roman" panose="02020603050405020304" pitchFamily="18" charset="0"/>
              </a:rPr>
              <a:t>1……</a:t>
            </a:r>
            <a:r>
              <a:rPr lang="zh-TW" altLang="en-US" sz="2400" dirty="0">
                <a:latin typeface="Times New Roman" panose="02020603050405020304" pitchFamily="18" charset="0"/>
              </a:rPr>
              <a:t>以此類推，如果沒有和</a:t>
            </a:r>
            <a:r>
              <a:rPr lang="en-US" altLang="zh-TW" sz="2400" dirty="0" err="1">
                <a:latin typeface="Times New Roman" panose="02020603050405020304" pitchFamily="18" charset="0"/>
              </a:rPr>
              <a:t>Erdös</a:t>
            </a:r>
            <a:r>
              <a:rPr lang="zh-TW" altLang="en-US" sz="2400" dirty="0">
                <a:latin typeface="Times New Roman" panose="02020603050405020304" pitchFamily="18" charset="0"/>
              </a:rPr>
              <a:t>直接或間接共同撰寫書，他的</a:t>
            </a:r>
            <a:r>
              <a:rPr lang="en-US" altLang="zh-TW" sz="2400" dirty="0" err="1">
                <a:latin typeface="Times New Roman" panose="02020603050405020304" pitchFamily="18" charset="0"/>
              </a:rPr>
              <a:t>Erdös</a:t>
            </a:r>
            <a:r>
              <a:rPr lang="en-US" altLang="zh-TW" sz="2400" dirty="0">
                <a:latin typeface="Times New Roman" panose="02020603050405020304" pitchFamily="18" charset="0"/>
              </a:rPr>
              <a:t> number</a:t>
            </a:r>
            <a:r>
              <a:rPr lang="zh-TW" altLang="en-US" sz="2400" dirty="0">
                <a:latin typeface="Times New Roman" panose="02020603050405020304" pitchFamily="18" charset="0"/>
              </a:rPr>
              <a:t>設為</a:t>
            </a:r>
            <a:r>
              <a:rPr lang="en-US" altLang="zh-TW" sz="2400" dirty="0">
                <a:latin typeface="Times New Roman" panose="02020603050405020304" pitchFamily="18" charset="0"/>
              </a:rPr>
              <a:t>“infinity”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54868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Sample Input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800" dirty="0">
                <a:highlight>
                  <a:srgbClr val="FFFF00"/>
                </a:highlight>
                <a:latin typeface="Times New Roman" panose="02020603050405020304" pitchFamily="18" charset="0"/>
              </a:rPr>
              <a:t>1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800" dirty="0">
                <a:highlight>
                  <a:srgbClr val="66FF33"/>
                </a:highlight>
                <a:latin typeface="Times New Roman" panose="02020603050405020304" pitchFamily="18" charset="0"/>
              </a:rPr>
              <a:t>4</a:t>
            </a:r>
            <a:r>
              <a:rPr lang="en-US" altLang="zh-TW" sz="1800" dirty="0">
                <a:latin typeface="Times New Roman" panose="02020603050405020304" pitchFamily="18" charset="0"/>
              </a:rPr>
              <a:t> </a:t>
            </a:r>
            <a:r>
              <a:rPr lang="en-US" altLang="zh-TW" sz="1800" dirty="0">
                <a:highlight>
                  <a:srgbClr val="00FFFF"/>
                </a:highlight>
                <a:latin typeface="Times New Roman" panose="02020603050405020304" pitchFamily="18" charset="0"/>
              </a:rPr>
              <a:t>3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800" dirty="0">
                <a:highlight>
                  <a:srgbClr val="66FF33"/>
                </a:highlight>
                <a:latin typeface="Times New Roman" panose="02020603050405020304" pitchFamily="18" charset="0"/>
              </a:rPr>
              <a:t>Smith, M.N., Martin, G., </a:t>
            </a:r>
            <a:r>
              <a:rPr lang="en-US" altLang="zh-TW" sz="1800" dirty="0" err="1">
                <a:highlight>
                  <a:srgbClr val="66FF33"/>
                </a:highlight>
                <a:latin typeface="Times New Roman" panose="02020603050405020304" pitchFamily="18" charset="0"/>
              </a:rPr>
              <a:t>Erdos</a:t>
            </a:r>
            <a:r>
              <a:rPr lang="en-US" altLang="zh-TW" sz="1800" dirty="0">
                <a:highlight>
                  <a:srgbClr val="66FF33"/>
                </a:highlight>
                <a:latin typeface="Times New Roman" panose="02020603050405020304" pitchFamily="18" charset="0"/>
              </a:rPr>
              <a:t>, P.: Newtonian forms of prime factor matrices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800" dirty="0" err="1">
                <a:highlight>
                  <a:srgbClr val="66FF33"/>
                </a:highlight>
                <a:latin typeface="Times New Roman" panose="02020603050405020304" pitchFamily="18" charset="0"/>
              </a:rPr>
              <a:t>Erdos</a:t>
            </a:r>
            <a:r>
              <a:rPr lang="en-US" altLang="zh-TW" sz="1800" dirty="0">
                <a:highlight>
                  <a:srgbClr val="66FF33"/>
                </a:highlight>
                <a:latin typeface="Times New Roman" panose="02020603050405020304" pitchFamily="18" charset="0"/>
              </a:rPr>
              <a:t>, P., </a:t>
            </a:r>
            <a:r>
              <a:rPr lang="en-US" altLang="zh-TW" sz="1800" dirty="0" err="1">
                <a:highlight>
                  <a:srgbClr val="66FF33"/>
                </a:highlight>
                <a:latin typeface="Times New Roman" panose="02020603050405020304" pitchFamily="18" charset="0"/>
              </a:rPr>
              <a:t>Reisig</a:t>
            </a:r>
            <a:r>
              <a:rPr lang="en-US" altLang="zh-TW" sz="1800" dirty="0">
                <a:highlight>
                  <a:srgbClr val="66FF33"/>
                </a:highlight>
                <a:latin typeface="Times New Roman" panose="02020603050405020304" pitchFamily="18" charset="0"/>
              </a:rPr>
              <a:t>, W.: Stuttering in petri nets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800" dirty="0">
                <a:highlight>
                  <a:srgbClr val="66FF33"/>
                </a:highlight>
                <a:latin typeface="Times New Roman" panose="02020603050405020304" pitchFamily="18" charset="0"/>
              </a:rPr>
              <a:t>Smith, M.N., Chen, X.: First </a:t>
            </a:r>
            <a:r>
              <a:rPr lang="en-US" altLang="zh-TW" sz="1800" dirty="0" err="1">
                <a:highlight>
                  <a:srgbClr val="66FF33"/>
                </a:highlight>
                <a:latin typeface="Times New Roman" panose="02020603050405020304" pitchFamily="18" charset="0"/>
              </a:rPr>
              <a:t>oder</a:t>
            </a:r>
            <a:r>
              <a:rPr lang="en-US" altLang="zh-TW" sz="1800" dirty="0">
                <a:highlight>
                  <a:srgbClr val="66FF33"/>
                </a:highlight>
                <a:latin typeface="Times New Roman" panose="02020603050405020304" pitchFamily="18" charset="0"/>
              </a:rPr>
              <a:t> derivates in structured programming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800" dirty="0">
                <a:highlight>
                  <a:srgbClr val="66FF33"/>
                </a:highlight>
                <a:latin typeface="Times New Roman" panose="02020603050405020304" pitchFamily="18" charset="0"/>
              </a:rPr>
              <a:t>Jablonski, T., Hsueh, Z.: </a:t>
            </a:r>
            <a:r>
              <a:rPr lang="en-US" altLang="zh-TW" sz="1800" dirty="0" err="1">
                <a:highlight>
                  <a:srgbClr val="66FF33"/>
                </a:highlight>
                <a:latin typeface="Times New Roman" panose="02020603050405020304" pitchFamily="18" charset="0"/>
              </a:rPr>
              <a:t>Selfstabilizing</a:t>
            </a:r>
            <a:r>
              <a:rPr lang="en-US" altLang="zh-TW" sz="1800" dirty="0">
                <a:highlight>
                  <a:srgbClr val="66FF33"/>
                </a:highlight>
                <a:latin typeface="Times New Roman" panose="02020603050405020304" pitchFamily="18" charset="0"/>
              </a:rPr>
              <a:t> data structures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800" dirty="0">
                <a:highlight>
                  <a:srgbClr val="00FFFF"/>
                </a:highlight>
                <a:latin typeface="Times New Roman" panose="02020603050405020304" pitchFamily="18" charset="0"/>
              </a:rPr>
              <a:t>Smith, M.N.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800" dirty="0">
                <a:highlight>
                  <a:srgbClr val="00FFFF"/>
                </a:highlight>
                <a:latin typeface="Times New Roman" panose="02020603050405020304" pitchFamily="18" charset="0"/>
              </a:rPr>
              <a:t>Hsueh, Z.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800" dirty="0">
                <a:highlight>
                  <a:srgbClr val="00FFFF"/>
                </a:highlight>
                <a:latin typeface="Times New Roman" panose="02020603050405020304" pitchFamily="18" charset="0"/>
              </a:rPr>
              <a:t>Chen, X.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18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Sample Output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800" dirty="0">
                <a:highlight>
                  <a:srgbClr val="FFFF00"/>
                </a:highlight>
                <a:latin typeface="Times New Roman" panose="02020603050405020304" pitchFamily="18" charset="0"/>
              </a:rPr>
              <a:t>Scenario 1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800" dirty="0">
                <a:highlight>
                  <a:srgbClr val="00FFFF"/>
                </a:highlight>
                <a:latin typeface="Times New Roman" panose="02020603050405020304" pitchFamily="18" charset="0"/>
              </a:rPr>
              <a:t>Smith, M.N. 1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800" dirty="0">
                <a:highlight>
                  <a:srgbClr val="00FFFF"/>
                </a:highlight>
                <a:latin typeface="Times New Roman" panose="02020603050405020304" pitchFamily="18" charset="0"/>
              </a:rPr>
              <a:t>Hsueh, Z. infinity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800" dirty="0">
                <a:highlight>
                  <a:srgbClr val="00FFFF"/>
                </a:highlight>
                <a:latin typeface="Times New Roman" panose="02020603050405020304" pitchFamily="18" charset="0"/>
              </a:rPr>
              <a:t>Chen, X.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dirty="0">
                <a:latin typeface="Times New Roman" panose="02020603050405020304" pitchFamily="18" charset="0"/>
              </a:rPr>
              <a:t>BFS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Map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 Graph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用</a:t>
            </a:r>
            <a:r>
              <a:rPr lang="en-US" altLang="zh-TW" sz="2400" dirty="0">
                <a:latin typeface="Times New Roman" panose="02020603050405020304" pitchFamily="18" charset="0"/>
              </a:rPr>
              <a:t>Map</a:t>
            </a:r>
            <a:r>
              <a:rPr lang="zh-TW" altLang="en-US" sz="2400" dirty="0">
                <a:latin typeface="Times New Roman" panose="02020603050405020304" pitchFamily="18" charset="0"/>
              </a:rPr>
              <a:t>存名字當</a:t>
            </a:r>
            <a:r>
              <a:rPr lang="en-US" altLang="zh-TW" sz="2400" dirty="0">
                <a:latin typeface="Times New Roman" panose="02020603050405020304" pitchFamily="18" charset="0"/>
              </a:rPr>
              <a:t>key</a:t>
            </a:r>
            <a:r>
              <a:rPr lang="zh-TW" altLang="en-US" sz="2400" dirty="0">
                <a:latin typeface="Times New Roman" panose="02020603050405020304" pitchFamily="18" charset="0"/>
              </a:rPr>
              <a:t>，是第幾個出現的新名字當</a:t>
            </a:r>
            <a:r>
              <a:rPr lang="en-US" altLang="zh-TW" sz="2400" dirty="0">
                <a:latin typeface="Times New Roman" panose="02020603050405020304" pitchFamily="18" charset="0"/>
              </a:rPr>
              <a:t>value</a:t>
            </a:r>
            <a:r>
              <a:rPr lang="zh-TW" altLang="en-US" sz="2400" dirty="0">
                <a:latin typeface="Times New Roman" panose="02020603050405020304" pitchFamily="18" charset="0"/>
              </a:rPr>
              <a:t>，同一本書的作者，用一個二維陣列當作</a:t>
            </a:r>
            <a:r>
              <a:rPr lang="en-US" altLang="zh-TW" sz="2400" dirty="0">
                <a:latin typeface="Times New Roman" panose="02020603050405020304" pitchFamily="18" charset="0"/>
              </a:rPr>
              <a:t>undirected graph</a:t>
            </a:r>
            <a:r>
              <a:rPr lang="zh-TW" altLang="en-US" sz="2400" dirty="0">
                <a:latin typeface="Times New Roman" panose="02020603050405020304" pitchFamily="18" charset="0"/>
              </a:rPr>
              <a:t>，如果在同一個</a:t>
            </a:r>
            <a:r>
              <a:rPr lang="en-US" altLang="zh-TW" sz="2400" dirty="0">
                <a:latin typeface="Times New Roman" panose="02020603050405020304" pitchFamily="18" charset="0"/>
              </a:rPr>
              <a:t>row</a:t>
            </a:r>
            <a:r>
              <a:rPr lang="zh-TW" altLang="en-US" sz="2400" dirty="0">
                <a:latin typeface="Times New Roman" panose="02020603050405020304" pitchFamily="18" charset="0"/>
              </a:rPr>
              <a:t>中的作者，就代表在</a:t>
            </a:r>
            <a:r>
              <a:rPr lang="en-US" altLang="zh-TW" sz="2400" dirty="0">
                <a:latin typeface="Times New Roman" panose="02020603050405020304" pitchFamily="18" charset="0"/>
              </a:rPr>
              <a:t>undirected graph</a:t>
            </a:r>
            <a:r>
              <a:rPr lang="zh-TW" altLang="en-US" sz="2400" dirty="0">
                <a:latin typeface="Times New Roman" panose="02020603050405020304" pitchFamily="18" charset="0"/>
              </a:rPr>
              <a:t>中有邊相連，再利用</a:t>
            </a:r>
            <a:r>
              <a:rPr lang="en-US" altLang="zh-TW" sz="2400" dirty="0">
                <a:latin typeface="Times New Roman" panose="02020603050405020304" pitchFamily="18" charset="0"/>
              </a:rPr>
              <a:t>BFS</a:t>
            </a:r>
            <a:r>
              <a:rPr lang="zh-TW" altLang="en-US" sz="2400" dirty="0">
                <a:latin typeface="Times New Roman" panose="02020603050405020304" pitchFamily="18" charset="0"/>
              </a:rPr>
              <a:t>求這個</a:t>
            </a:r>
            <a:r>
              <a:rPr lang="en-US" altLang="zh-TW" sz="2400" dirty="0">
                <a:latin typeface="Times New Roman" panose="02020603050405020304" pitchFamily="18" charset="0"/>
              </a:rPr>
              <a:t>undirected graph</a:t>
            </a:r>
            <a:r>
              <a:rPr lang="zh-TW" altLang="en-US" sz="2400" dirty="0">
                <a:latin typeface="Times New Roman" panose="02020603050405020304" pitchFamily="18" charset="0"/>
              </a:rPr>
              <a:t>中，各個作者之間的最短路徑。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255212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3033</TotalTime>
  <Words>346</Words>
  <Application>Microsoft Office PowerPoint</Application>
  <PresentationFormat>如螢幕大小 (4:3)</PresentationFormat>
  <Paragraphs>36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10044: Erdös Numbers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Abner Lu</cp:lastModifiedBy>
  <cp:revision>119</cp:revision>
  <dcterms:created xsi:type="dcterms:W3CDTF">1601-01-01T00:00:00Z</dcterms:created>
  <dcterms:modified xsi:type="dcterms:W3CDTF">2023-04-20T04:26:02Z</dcterms:modified>
</cp:coreProperties>
</file>