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0" d="100"/>
          <a:sy n="80" d="100"/>
        </p:scale>
        <p:origin x="11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2023/4/19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10047: The Monocycle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10047: The Monocycle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楊宗諺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給定一個朝北的五顏色滾輪和一個迷宮。一個單位時間內，滾輪可以前進或左右轉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度，前進一步會換一個顏色。求滾輪到達終點且顏色與起點相同的最短時間。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88640"/>
            <a:ext cx="8077200" cy="5622925"/>
          </a:xfrm>
        </p:spPr>
        <p:txBody>
          <a:bodyPr/>
          <a:lstStyle/>
          <a:p>
            <a:pPr indent="316865">
              <a:lnSpc>
                <a:spcPts val="18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輸入：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 3			//1x3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的迷宮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S#T			//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迷宮主體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10 10		//10x10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的迷宮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#S.......#	//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迷宮主體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#..#.##.##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#.##.##.##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.#....##.#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##.##..#.#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#..#.##...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#......##.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..##.##...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#.###...#.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#.....###T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0 0			//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結束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  <a:tabLst>
                <a:tab pos="1059180" algn="l"/>
              </a:tabLst>
            </a:pP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輸出：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  <a:tabLst>
                <a:tab pos="1059180" algn="l"/>
              </a:tabLst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Case #1		//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無解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  <a:tabLst>
                <a:tab pos="1059180" algn="l"/>
              </a:tabLst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destination not reachable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  <a:tabLst>
                <a:tab pos="1059180" algn="l"/>
              </a:tabLst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Case #2		//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顏色符合且最短路徑時間</a:t>
            </a:r>
            <a:endParaRPr lang="en-US" altLang="zh-TW" sz="2400" kern="1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  <a:tabLst>
                <a:tab pos="1059180" algn="l"/>
              </a:tabLst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</a:rPr>
              <a:t>minimum time = 49 sec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1689409-2BB8-576D-86D0-5A8A538AE6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138" l="9562" r="99602">
                        <a14:foregroundMark x1="58964" y1="15086" x2="58964" y2="15086"/>
                        <a14:foregroundMark x1="39442" y1="9914" x2="62550" y2="21552"/>
                        <a14:foregroundMark x1="62550" y1="21552" x2="37450" y2="14655"/>
                        <a14:foregroundMark x1="37450" y1="14655" x2="38247" y2="16810"/>
                        <a14:foregroundMark x1="52191" y1="11207" x2="37450" y2="10345"/>
                        <a14:foregroundMark x1="30279" y1="6897" x2="10359" y2="34914"/>
                        <a14:foregroundMark x1="10359" y1="34914" x2="4781" y2="62069"/>
                        <a14:foregroundMark x1="4781" y1="62069" x2="20319" y2="85776"/>
                        <a14:foregroundMark x1="20319" y1="85776" x2="42231" y2="98707"/>
                        <a14:foregroundMark x1="42231" y1="98707" x2="71497" y2="93972"/>
                        <a14:foregroundMark x1="90874" y1="80222" x2="97610" y2="67241"/>
                        <a14:foregroundMark x1="97610" y1="67241" x2="96414" y2="30603"/>
                        <a14:foregroundMark x1="96414" y1="30603" x2="79283" y2="9914"/>
                        <a14:foregroundMark x1="79283" y1="9914" x2="49004" y2="862"/>
                        <a14:foregroundMark x1="49004" y1="862" x2="28287" y2="6466"/>
                        <a14:foregroundMark x1="31873" y1="16379" x2="19920" y2="70259"/>
                        <a14:foregroundMark x1="19920" y1="70259" x2="53785" y2="59914"/>
                        <a14:foregroundMark x1="53785" y1="59914" x2="29482" y2="15517"/>
                        <a14:foregroundMark x1="29482" y1="15517" x2="16335" y2="15086"/>
                        <a14:foregroundMark x1="56175" y1="21552" x2="65339" y2="67241"/>
                        <a14:foregroundMark x1="65339" y1="67241" x2="70518" y2="31466"/>
                        <a14:foregroundMark x1="70518" y1="31466" x2="58964" y2="21983"/>
                        <a14:foregroundMark x1="39044" y1="12500" x2="52590" y2="49138"/>
                        <a14:foregroundMark x1="52590" y1="49138" x2="43426" y2="13362"/>
                        <a14:foregroundMark x1="43426" y1="13362" x2="35458" y2="9914"/>
                        <a14:foregroundMark x1="39841" y1="14655" x2="33865" y2="17672"/>
                        <a14:foregroundMark x1="32271" y1="21121" x2="35060" y2="21552"/>
                        <a14:foregroundMark x1="35458" y1="20690" x2="45020" y2="39655"/>
                        <a14:foregroundMark x1="44223" y1="33621" x2="53785" y2="40948"/>
                        <a14:foregroundMark x1="72112" y1="22845" x2="67729" y2="40086"/>
                        <a14:foregroundMark x1="70916" y1="22414" x2="62948" y2="37069"/>
                        <a14:foregroundMark x1="68127" y1="27155" x2="59761" y2="42672"/>
                        <a14:foregroundMark x1="72510" y1="25431" x2="70120" y2="55172"/>
                        <a14:foregroundMark x1="73705" y1="46121" x2="74502" y2="70259"/>
                        <a14:foregroundMark x1="77689" y1="43966" x2="74104" y2="65086"/>
                        <a14:foregroundMark x1="90040" y1="28017" x2="94821" y2="36638"/>
                        <a14:foregroundMark x1="92430" y1="31897" x2="37052" y2="81466"/>
                        <a14:foregroundMark x1="25896" y1="90086" x2="52191" y2="98707"/>
                        <a14:foregroundMark x1="52191" y1="98707" x2="71744" y2="92008"/>
                        <a14:foregroundMark x1="71076" y1="93569" x2="51394" y2="99138"/>
                        <a14:foregroundMark x1="51394" y1="99138" x2="51394" y2="99138"/>
                        <a14:foregroundMark x1="13546" y1="32759" x2="9960" y2="43534"/>
                        <a14:foregroundMark x1="95618" y1="50000" x2="98406" y2="52155"/>
                        <a14:foregroundMark x1="83267" y1="52155" x2="70518" y2="57328"/>
                        <a14:foregroundMark x1="79681" y1="59483" x2="66932" y2="58190"/>
                        <a14:foregroundMark x1="74900" y1="58190" x2="84064" y2="60776"/>
                        <a14:foregroundMark x1="82072" y1="59483" x2="65737" y2="60776"/>
                        <a14:foregroundMark x1="71713" y1="56897" x2="66932" y2="66810"/>
                        <a14:foregroundMark x1="54980" y1="71983" x2="53386" y2="84483"/>
                        <a14:foregroundMark x1="50996" y1="68966" x2="52988" y2="87069"/>
                        <a14:foregroundMark x1="50996" y1="71552" x2="54582" y2="82759"/>
                        <a14:foregroundMark x1="31873" y1="58190" x2="27092" y2="62931"/>
                        <a14:foregroundMark x1="39442" y1="58190" x2="22311" y2="59914"/>
                        <a14:foregroundMark x1="37052" y1="57328" x2="31873" y2="57759"/>
                        <a14:foregroundMark x1="36255" y1="53879" x2="27490" y2="60776"/>
                        <a14:foregroundMark x1="34661" y1="56034" x2="29880" y2="63793"/>
                        <a14:foregroundMark x1="38645" y1="48276" x2="27092" y2="62500"/>
                        <a14:foregroundMark x1="45020" y1="23276" x2="35857" y2="45690"/>
                        <a14:foregroundMark x1="33068" y1="17672" x2="47809" y2="45690"/>
                        <a14:foregroundMark x1="53785" y1="29310" x2="63745" y2="48707"/>
                        <a14:foregroundMark x1="65737" y1="33621" x2="71713" y2="56034"/>
                        <a14:foregroundMark x1="79681" y1="13362" x2="85259" y2="16379"/>
                        <a14:foregroundMark x1="82869" y1="15086" x2="86853" y2="18103"/>
                        <a14:foregroundMark x1="80080" y1="12069" x2="84861" y2="16810"/>
                        <a14:foregroundMark x1="79681" y1="10345" x2="83267" y2="14224"/>
                        <a14:foregroundMark x1="60558" y1="2586" x2="69721" y2="6897"/>
                        <a14:foregroundMark x1="64542" y1="3879" x2="88048" y2="16379"/>
                        <a14:foregroundMark x1="88048" y1="16379" x2="99602" y2="40517"/>
                        <a14:foregroundMark x1="99602" y1="40517" x2="99602" y2="40948"/>
                        <a14:foregroundMark x1="99203" y1="60776" x2="84064" y2="90086"/>
                        <a14:foregroundMark x1="84064" y1="90086" x2="63745" y2="99138"/>
                        <a14:backgroundMark x1="92032" y1="8190" x2="92032" y2="8190"/>
                        <a14:backgroundMark x1="90438" y1="6466" x2="90438" y2="6466"/>
                        <a14:backgroundMark x1="92505" y1="11007" x2="92829" y2="11638"/>
                        <a14:backgroundMark x1="90837" y1="7759" x2="91032" y2="8138"/>
                        <a14:backgroundMark x1="92673" y1="12058" x2="93625" y2="13362"/>
                        <a14:backgroundMark x1="87649" y1="5172" x2="89041" y2="7079"/>
                        <a14:backgroundMark x1="85946" y1="91124" x2="85314" y2="91683"/>
                      </a14:backgroundRemoval>
                    </a14:imgEffect>
                  </a14:imgLayer>
                </a14:imgProps>
              </a:ext>
            </a:extLst>
          </a:blip>
          <a:srcRect l="5999"/>
          <a:stretch/>
        </p:blipFill>
        <p:spPr>
          <a:xfrm>
            <a:off x="5004048" y="1988840"/>
            <a:ext cx="3168352" cy="31154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EFE520-F5A3-1B74-DA94-F563C2F7D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1918A00-C69B-9842-7F1E-5E65B290FF91}"/>
              </a:ext>
            </a:extLst>
          </p:cNvPr>
          <p:cNvSpPr txBox="1"/>
          <p:nvPr/>
        </p:nvSpPr>
        <p:spPr>
          <a:xfrm>
            <a:off x="506066" y="1124744"/>
            <a:ext cx="8191797" cy="412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解法：</a:t>
            </a:r>
            <a:endParaRPr kumimoji="1" lang="en-US" altLang="zh-TW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+mj-lt"/>
              <a:buAutoNum type="arabicPeriod"/>
              <a:tabLst/>
              <a:defRPr/>
            </a:pP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將每個節點以座標、顏色與方向來區分，利用</a:t>
            </a:r>
            <a:r>
              <a:rPr kumimoji="1" lang="en-US" altLang="zh-TW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queue(BFS)</a:t>
            </a: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來經過每一個狀態</a:t>
            </a:r>
            <a:endParaRPr kumimoji="1" lang="en-US" altLang="zh-TW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  <a:sym typeface="Wingdings" panose="05000000000000000000" pitchFamily="2" charset="2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+mj-lt"/>
              <a:buAutoNum type="arabicPeriod"/>
              <a:tabLst/>
              <a:defRPr/>
            </a:pP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將</a:t>
            </a:r>
            <a:r>
              <a:rPr kumimoji="1" lang="en-US" altLang="zh-TW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queue</a:t>
            </a: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的頭項取出作為當前位置，如果可以往前走且沒走過的話，將該節點推入</a:t>
            </a:r>
            <a:r>
              <a:rPr kumimoji="1" lang="en-US" altLang="zh-TW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queue</a:t>
            </a:r>
            <a:endParaRPr lang="en-US" altLang="zh-TW" kern="0" dirty="0">
              <a:solidFill>
                <a:srgbClr val="000000"/>
              </a:solidFill>
              <a:latin typeface="Times New Roman" panose="02020603050405020304" pitchFamily="18" charset="0"/>
              <a:ea typeface="標楷體"/>
              <a:sym typeface="Wingdings" panose="05000000000000000000" pitchFamily="2" charset="2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+mj-lt"/>
              <a:buAutoNum type="arabicPeriod"/>
              <a:tabLst/>
              <a:defRPr/>
            </a:pP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如果可以轉彎的話，也將該節點推入</a:t>
            </a:r>
            <a:r>
              <a:rPr kumimoji="1" lang="en-US" altLang="zh-TW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queue</a:t>
            </a: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。重複步驟直到找到符合條件的節點，或</a:t>
            </a:r>
            <a:r>
              <a:rPr kumimoji="1" lang="en-US" altLang="zh-TW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queue</a:t>
            </a: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  <a:sym typeface="Wingdings" panose="05000000000000000000" pitchFamily="2" charset="2"/>
              </a:rPr>
              <a:t>為空。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62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54E4A80-47B9-BFC9-230D-8695FE519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0C62CFB-FFF9-E07A-31D1-2B11EDFE18A4}"/>
              </a:ext>
            </a:extLst>
          </p:cNvPr>
          <p:cNvSpPr txBox="1"/>
          <p:nvPr/>
        </p:nvSpPr>
        <p:spPr>
          <a:xfrm>
            <a:off x="107504" y="216798"/>
            <a:ext cx="903649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解法範例：</a:t>
            </a:r>
            <a:endParaRPr lang="en-US" altLang="zh-TW" kern="1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indent="316865">
              <a:lnSpc>
                <a:spcPts val="2400"/>
              </a:lnSpc>
            </a:pPr>
            <a:r>
              <a:rPr lang="zh-TW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取一小段範例的迷宮。</a:t>
            </a:r>
          </a:p>
          <a:p>
            <a:pPr indent="316865">
              <a:lnSpc>
                <a:spcPts val="2400"/>
              </a:lnSpc>
            </a:pP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#S.......#		</a:t>
            </a:r>
          </a:p>
          <a:p>
            <a:pPr indent="316865">
              <a:lnSpc>
                <a:spcPts val="2400"/>
              </a:lnSpc>
            </a:pP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#..#.##.##</a:t>
            </a:r>
            <a:r>
              <a:rPr lang="en-US" altLang="zh-TW" sz="20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endParaRPr lang="zh-TW" altLang="zh-TW" sz="20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indent="316865">
              <a:lnSpc>
                <a:spcPts val="2400"/>
              </a:lnSpc>
            </a:pP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		N</a:t>
            </a:r>
            <a:r>
              <a:rPr lang="zh-TW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北</a:t>
            </a: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(0)(y--)</a:t>
            </a:r>
            <a:endParaRPr lang="zh-TW" altLang="zh-TW" sz="20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indent="316865">
              <a:lnSpc>
                <a:spcPts val="2400"/>
              </a:lnSpc>
            </a:pP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zh-TW" altLang="en-US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zh-TW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西</a:t>
            </a: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(3)(x--)      </a:t>
            </a:r>
            <a:r>
              <a:rPr lang="zh-TW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↾</a:t>
            </a: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zh-TW" altLang="en-US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zh-TW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東</a:t>
            </a: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(1)(x++)    	(x, y, color, direction)</a:t>
            </a:r>
          </a:p>
          <a:p>
            <a:pPr indent="316865">
              <a:lnSpc>
                <a:spcPts val="2400"/>
              </a:lnSpc>
            </a:pPr>
            <a:r>
              <a:rPr lang="en-US" altLang="zh-TW" sz="20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		</a:t>
            </a:r>
            <a:r>
              <a:rPr lang="zh-TW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南</a:t>
            </a:r>
            <a:r>
              <a:rPr lang="en-US" altLang="zh-TW" sz="20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(2)(y++)</a:t>
            </a:r>
            <a:endParaRPr lang="zh-TW" altLang="zh-TW" sz="20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9B4B9300-8F33-34F8-3B95-129EFAEBB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48" y="3411592"/>
            <a:ext cx="8684452" cy="1887488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CCA8135E-22C3-7746-A8F3-95DF64A0C395}"/>
              </a:ext>
            </a:extLst>
          </p:cNvPr>
          <p:cNvSpPr txBox="1"/>
          <p:nvPr/>
        </p:nvSpPr>
        <p:spPr>
          <a:xfrm>
            <a:off x="251520" y="2652592"/>
            <a:ext cx="4699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終點：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(4, 1, 0, ?)</a:t>
            </a:r>
            <a:r>
              <a:rPr lang="zh-TW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方向不限制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zh-TW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9719A837-FA9B-4FA6-B6FF-DE68CB631EDB}"/>
              </a:ext>
            </a:extLst>
          </p:cNvPr>
          <p:cNvSpPr txBox="1"/>
          <p:nvPr/>
        </p:nvSpPr>
        <p:spPr>
          <a:xfrm>
            <a:off x="107504" y="5396421"/>
            <a:ext cx="8424936" cy="781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討論：</a:t>
            </a:r>
          </a:p>
          <a:p>
            <a:pPr marL="342900" marR="0" lvl="0" indent="-342900" algn="l" defTabSz="914400" rtl="0" eaLnBrk="1" fontAlgn="base" latinLnBrk="0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	</a:t>
            </a:r>
            <a:r>
              <a:rPr lang="en-US" altLang="zh-TW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	</a:t>
            </a:r>
            <a:r>
              <a:rPr kumimoji="1" lang="zh-TW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統一坐標系，方便記錄。</a:t>
            </a:r>
          </a:p>
        </p:txBody>
      </p:sp>
    </p:spTree>
    <p:extLst>
      <p:ext uri="{BB962C8B-B14F-4D97-AF65-F5344CB8AC3E}">
        <p14:creationId xmlns:p14="http://schemas.microsoft.com/office/powerpoint/2010/main" val="303050140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2669</TotalTime>
  <Words>342</Words>
  <Application>Microsoft Office PowerPoint</Application>
  <PresentationFormat>如螢幕大小 (4:3)</PresentationFormat>
  <Paragraphs>48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Tahoma</vt:lpstr>
      <vt:lpstr>Times New Roman</vt:lpstr>
      <vt:lpstr>Wingdings</vt:lpstr>
      <vt:lpstr>Blends</vt:lpstr>
      <vt:lpstr>10047: The Monocycle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yang jimmy</cp:lastModifiedBy>
  <cp:revision>110</cp:revision>
  <dcterms:created xsi:type="dcterms:W3CDTF">1601-01-01T00:00:00Z</dcterms:created>
  <dcterms:modified xsi:type="dcterms:W3CDTF">2023-04-19T15:21:36Z</dcterms:modified>
</cp:coreProperties>
</file>