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"/>
  </p:notesMasterIdLst>
  <p:sldIdLst>
    <p:sldId id="307" r:id="rId2"/>
    <p:sldId id="309" r:id="rId3"/>
    <p:sldId id="310" r:id="rId4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29" autoAdjust="0"/>
    <p:restoredTop sz="92138" autoAdjust="0"/>
  </p:normalViewPr>
  <p:slideViewPr>
    <p:cSldViewPr>
      <p:cViewPr varScale="1">
        <p:scale>
          <a:sx n="57" d="100"/>
          <a:sy n="57" d="100"/>
        </p:scale>
        <p:origin x="72" y="46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D7366EB4-F41B-474A-A07A-378076858A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543C499-38B7-4E14-9035-0447816D38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DDB6B1AE-1259-4CF1-9F08-F34F9A98177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E5F2DEB1-8EA9-45A3-B1BB-04AD49A4CD5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4A236D72-B470-475C-9B54-F994C4E3B2D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FFC4446D-739F-48A5-ACDC-1B36E0F42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4149C6-61AE-46AB-BFD7-114B7B0084C2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B7B4AEFA-580E-4E4D-BC3D-0E21CB1402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2E0800C-8DD3-47D5-BD70-598360374E1D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7D18EDA-303C-4A48-A9B9-B435432E28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26A90279-B2C6-4EA3-AB8F-55C29FB58A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B035E93-D2D7-4D3C-97AE-4987F6211854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576E5940-CD2F-44F1-BC0A-E16C1391E7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5DC2C47D-419E-428C-9DE3-9F133D8257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A8EB8803-AFF1-44D0-A058-A1976894F1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25945846-3132-4FDE-A8B8-7ACD580D48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38AC28C7-D593-42CA-BDCE-81E7C8D2F7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E60D9523-7A69-4FB0-9A6A-19E6D0630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D9C02889-CD57-4E63-A485-A64B72C92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4E39031C-AD5D-4E47-B011-ED226110F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466C94DA-2653-4A28-B670-00A2330F32D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70AC0211-3C42-44CA-A25C-6150EBFBCD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3B69B6-6A7F-44C8-987D-AC2ED335ECD5}" type="datetime1">
              <a:rPr lang="zh-TW" altLang="en-US"/>
              <a:pPr>
                <a:defRPr/>
              </a:pPr>
              <a:t>2023/4/20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366F4F86-70E7-418D-8064-15D680F4B5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264D577A-B904-4B8B-A26E-7AACB812A1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ABC43EB-01A7-4EA3-991F-58ADF908A24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786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0DBC775-BA4C-456E-8EF8-F38C2F1505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7AC0D-9BE2-41C9-A056-17B6A0BA1478}" type="datetime1">
              <a:rPr lang="zh-TW" altLang="en-US"/>
              <a:pPr>
                <a:defRPr/>
              </a:pPr>
              <a:t>2023/4/20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FFA2A14-36A9-40A4-AF04-2FDAD09C6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FBB8050-744F-482F-99F1-4C9105C0DB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37D37-3BE5-4531-BE4C-A54B34D47B9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790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95E4B58-ED38-477B-AD50-448DE5847B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4018C-FAF8-48CA-9277-4111E36ABFDF}" type="datetime1">
              <a:rPr lang="zh-TW" altLang="en-US"/>
              <a:pPr>
                <a:defRPr/>
              </a:pPr>
              <a:t>2023/4/20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D3A827D-B5A4-45BE-BE6C-AD66503134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11E3E8D-1280-4150-9966-D704CEC50F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66DC6-0172-44A6-948B-2CCA302BE18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730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1DA4FF0-82A5-4152-B108-887FF642F8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4E7C6-3C86-4F82-B236-B235DBF8F9F4}" type="datetime1">
              <a:rPr lang="zh-TW" altLang="en-US"/>
              <a:pPr>
                <a:defRPr/>
              </a:pPr>
              <a:t>2023/4/20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AA4E02B-D27B-452A-B50B-6EE5FA00BA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94EB919-4E96-443F-ABD0-B34A93B9AC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B5471-C1FF-4B8B-A461-8AF6123C81A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447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7A1057E-D213-45AF-B204-73C21C7E8C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FFE13-429C-44FD-94AB-0283300FCEDC}" type="datetime1">
              <a:rPr lang="zh-TW" altLang="en-US"/>
              <a:pPr>
                <a:defRPr/>
              </a:pPr>
              <a:t>2023/4/20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9511D82-900A-4433-A272-A8B6E3DB5B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52A882E-509C-4A06-847D-310C8B6110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EE9A9-7C75-474A-96D2-83B54F6F2F4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685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998234D-5E2C-43F0-BDEF-9A3A1CD35A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8D109-BD8E-4218-877E-FACB9A88959E}" type="datetime1">
              <a:rPr lang="zh-TW" altLang="en-US"/>
              <a:pPr>
                <a:defRPr/>
              </a:pPr>
              <a:t>2023/4/20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DC70D31-BBD0-445D-926D-C2EB80E2F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C35788B-116B-4A99-90E3-DF9F02DC41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AE7E4-04A7-4E8D-8DCC-7D73BD1A5E1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006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A033B61-C948-4955-967F-2362B9D27B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2EFB0-EA9D-42EF-A85D-A43A05DFAFF4}" type="datetime1">
              <a:rPr lang="zh-TW" altLang="en-US"/>
              <a:pPr>
                <a:defRPr/>
              </a:pPr>
              <a:t>2023/4/20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1E7D2AC-A1E0-48EB-9754-52BE9EA960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5663F081-94F4-40A0-988E-E7128E7B78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41554-0D9B-4821-A2D8-85F421DBF2D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44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0FC178D7-8A2C-4C43-AECC-23932E80AC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7029D-76BA-4F03-A039-A4516D1FFCFB}" type="datetime1">
              <a:rPr lang="zh-TW" altLang="en-US"/>
              <a:pPr>
                <a:defRPr/>
              </a:pPr>
              <a:t>2023/4/20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8C166F4-7F35-4C99-BA1C-0C013AD253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4B7FCC9-C9EF-4C04-BAC4-11566C4C69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43104-B157-4666-9AFC-E0BCC7B136C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694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B4CCB766-6919-4699-9390-7916DADEBB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BE4A-50E2-44EE-8B45-441E502F2206}" type="datetime1">
              <a:rPr lang="zh-TW" altLang="en-US"/>
              <a:pPr>
                <a:defRPr/>
              </a:pPr>
              <a:t>2023/4/20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55ADB4D2-0BC9-4831-9926-05F9A4B19C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47F30AC5-8673-451B-81D4-D1414ADFEB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96857-00BC-40BA-B495-4E883453E12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688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523274B-F5B6-45A5-979E-B19D92503C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0BD7-FFED-4AFB-85B2-03658A5F4AF4}" type="datetime1">
              <a:rPr lang="zh-TW" altLang="en-US"/>
              <a:pPr>
                <a:defRPr/>
              </a:pPr>
              <a:t>2023/4/20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D4DFC51-1B19-430F-8665-AD82EF39B6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9BAE61E-4150-4AC3-AF8E-893C0A30DD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0930D-EB19-4B70-8CD8-DEA66D03839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596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32EE945-636C-46ED-8385-2E0DD9FB19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1F76B-E033-434A-A357-C49AB5C40254}" type="datetime1">
              <a:rPr lang="zh-TW" altLang="en-US"/>
              <a:pPr>
                <a:defRPr/>
              </a:pPr>
              <a:t>2023/4/20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1C329D3-D167-46EA-8D96-5B597C3E00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33D005C-2C0D-4B30-A042-54720756D3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BD6327-91B7-4672-A3BF-6A19883112E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0437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163A0A1D-6781-49F1-817C-EB9C5DC2D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7DA0B45B-6A89-4476-9A7F-A24A702E7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3779CCB2-071C-4694-B235-7D041EFDB9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6F07F4B-4B61-40A0-8F9D-5A536BE70FB6}" type="datetime1">
              <a:rPr lang="zh-TW" altLang="en-US"/>
              <a:pPr>
                <a:defRPr/>
              </a:pPr>
              <a:t>2023/4/20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3B248EA0-7F56-4F35-81A4-4B77DCF4D5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CE05FFB4-FD8D-43FD-817B-C98CAE79CA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627E0D55-5753-43DC-BEB0-ED783FC5A32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:a16="http://schemas.microsoft.com/office/drawing/2014/main" id="{B118347F-090B-4B24-B69F-5A5C34AD2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E3123EA-FF01-4897-ABE0-3A2B8E32A241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3952E695-8FAA-469F-9DBA-5EAB8B997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10078: The Art Gallery</a:t>
            </a:r>
            <a:endParaRPr lang="en-US" altLang="zh-TW" dirty="0"/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A7AE805D-078A-44B1-9791-EFD2EC57A9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>
                <a:solidFill>
                  <a:schemeClr val="hlink"/>
                </a:solidFill>
                <a:latin typeface="Times New Roman" panose="02020603050405020304" pitchFamily="18" charset="0"/>
              </a:rPr>
              <a:t>★★☆☆☆</a:t>
            </a:r>
            <a:endParaRPr lang="zh-TW" altLang="en-US" sz="2400" dirty="0">
              <a:solidFill>
                <a:schemeClr val="hlink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en-US" altLang="zh-TW" sz="2400" dirty="0">
                <a:latin typeface="Times New Roman" panose="02020603050405020304" pitchFamily="18" charset="0"/>
              </a:rPr>
              <a:t>10078: The Art Gallery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 dirty="0">
                <a:solidFill>
                  <a:schemeClr val="accent4"/>
                </a:solidFill>
                <a:latin typeface="Times New Roman" panose="02020603050405020304" pitchFamily="18" charset="0"/>
              </a:rPr>
              <a:t>陳彥璋</a:t>
            </a:r>
            <a:endParaRPr lang="zh-TW" altLang="en-US" sz="2400" dirty="0">
              <a:solidFill>
                <a:schemeClr val="accent4"/>
              </a:solidFill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</a:rPr>
              <a:t>23</a:t>
            </a:r>
            <a:r>
              <a:rPr lang="zh-TW" altLang="en-US" sz="2400" dirty="0">
                <a:latin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</a:rPr>
              <a:t>20</a:t>
            </a:r>
            <a:r>
              <a:rPr lang="zh-TW" altLang="en-US" sz="2400" dirty="0">
                <a:latin typeface="Times New Roman" panose="02020603050405020304" pitchFamily="18" charset="0"/>
              </a:rPr>
              <a:t>日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 dirty="0">
                <a:latin typeface="Times New Roman" panose="02020603050405020304" pitchFamily="18" charset="0"/>
              </a:rPr>
              <a:t>第一行給</a:t>
            </a:r>
            <a:r>
              <a:rPr lang="en-US" altLang="zh-TW" sz="2400" dirty="0">
                <a:latin typeface="Times New Roman" panose="02020603050405020304" pitchFamily="18" charset="0"/>
              </a:rPr>
              <a:t>N(3&lt;=N&lt;=50)</a:t>
            </a:r>
            <a:r>
              <a:rPr lang="zh-TW" altLang="en-US" sz="2400" dirty="0">
                <a:latin typeface="Times New Roman" panose="02020603050405020304" pitchFamily="18" charset="0"/>
              </a:rPr>
              <a:t>表示多邊形頂點個數，之後照順序給多邊形的頂點座標</a:t>
            </a:r>
            <a:r>
              <a:rPr lang="en-US" altLang="zh-TW" sz="2400" dirty="0" err="1">
                <a:latin typeface="Times New Roman" panose="02020603050405020304" pitchFamily="18" charset="0"/>
              </a:rPr>
              <a:t>x,y</a:t>
            </a:r>
            <a:r>
              <a:rPr lang="en-US" altLang="zh-TW" sz="2400" dirty="0">
                <a:latin typeface="Times New Roman" panose="02020603050405020304" pitchFamily="18" charset="0"/>
              </a:rPr>
              <a:t>(0&lt;=</a:t>
            </a:r>
            <a:r>
              <a:rPr lang="en-US" altLang="zh-TW" sz="2400" dirty="0" err="1">
                <a:latin typeface="Times New Roman" panose="02020603050405020304" pitchFamily="18" charset="0"/>
              </a:rPr>
              <a:t>x,y</a:t>
            </a:r>
            <a:r>
              <a:rPr lang="en-US" altLang="zh-TW" sz="2400" dirty="0">
                <a:latin typeface="Times New Roman" panose="02020603050405020304" pitchFamily="18" charset="0"/>
              </a:rPr>
              <a:t>&lt;=1000)</a:t>
            </a:r>
            <a:r>
              <a:rPr lang="zh-TW" altLang="en-US" sz="2400" dirty="0">
                <a:latin typeface="Times New Roman" panose="02020603050405020304" pitchFamily="18" charset="0"/>
              </a:rPr>
              <a:t>。而要判斷此多邊形是否有</a:t>
            </a:r>
            <a:r>
              <a:rPr lang="en-US" altLang="zh-TW" sz="2400" dirty="0">
                <a:latin typeface="Times New Roman" panose="02020603050405020304" pitchFamily="18" charset="0"/>
              </a:rPr>
              <a:t>critical point(</a:t>
            </a:r>
            <a:r>
              <a:rPr lang="zh-TW" altLang="en-US" sz="2400" dirty="0">
                <a:latin typeface="Times New Roman" panose="02020603050405020304" pitchFamily="18" charset="0"/>
              </a:rPr>
              <a:t>圖中某一點無法看到整個圖形 </a:t>
            </a:r>
            <a:r>
              <a:rPr lang="en-US" altLang="zh-TW" sz="2400" dirty="0">
                <a:latin typeface="Times New Roman" panose="02020603050405020304" pitchFamily="18" charset="0"/>
              </a:rPr>
              <a:t>; </a:t>
            </a:r>
            <a:r>
              <a:rPr lang="zh-TW" altLang="en-US" sz="2400" dirty="0">
                <a:latin typeface="Times New Roman" panose="02020603050405020304" pitchFamily="18" charset="0"/>
              </a:rPr>
              <a:t>圖形中任兩點連線不通過圖形外 </a:t>
            </a:r>
            <a:r>
              <a:rPr lang="en-US" altLang="zh-TW" sz="2400" dirty="0">
                <a:latin typeface="Times New Roman" panose="02020603050405020304" pitchFamily="18" charset="0"/>
              </a:rPr>
              <a:t>; </a:t>
            </a:r>
            <a:r>
              <a:rPr lang="zh-TW" altLang="en-US" sz="2400" dirty="0">
                <a:latin typeface="Times New Roman" panose="02020603050405020304" pitchFamily="18" charset="0"/>
              </a:rPr>
              <a:t>凸多邊形</a:t>
            </a:r>
            <a:r>
              <a:rPr lang="en-US" altLang="zh-TW" sz="2400" dirty="0">
                <a:latin typeface="Times New Roman" panose="02020603050405020304" pitchFamily="18" charset="0"/>
              </a:rPr>
              <a:t>)</a:t>
            </a:r>
            <a:r>
              <a:rPr lang="zh-TW" altLang="en-US" sz="2400" dirty="0">
                <a:latin typeface="Times New Roman" panose="02020603050405020304" pitchFamily="18" charset="0"/>
              </a:rPr>
              <a:t>，若有則輸出</a:t>
            </a:r>
            <a:r>
              <a:rPr lang="en-US" altLang="zh-TW" sz="2400" dirty="0">
                <a:latin typeface="Times New Roman" panose="02020603050405020304" pitchFamily="18" charset="0"/>
              </a:rPr>
              <a:t>”Yes”</a:t>
            </a:r>
            <a:r>
              <a:rPr lang="zh-TW" altLang="en-US" sz="2400" dirty="0">
                <a:latin typeface="Times New Roman" panose="02020603050405020304" pitchFamily="18" charset="0"/>
              </a:rPr>
              <a:t>，反之輸出</a:t>
            </a:r>
            <a:r>
              <a:rPr lang="en-US" altLang="zh-TW" sz="2400" dirty="0">
                <a:latin typeface="Times New Roman" panose="02020603050405020304" pitchFamily="18" charset="0"/>
              </a:rPr>
              <a:t>”No”</a:t>
            </a:r>
            <a:r>
              <a:rPr lang="zh-TW" altLang="en-US" sz="2400" dirty="0">
                <a:latin typeface="Times New Roman" panose="02020603050405020304" pitchFamily="18" charset="0"/>
              </a:rPr>
              <a:t>。題目包含多筆測資，當</a:t>
            </a:r>
            <a:r>
              <a:rPr lang="en-US" altLang="zh-TW" sz="2400" dirty="0">
                <a:latin typeface="Times New Roman" panose="02020603050405020304" pitchFamily="18" charset="0"/>
              </a:rPr>
              <a:t>N=0</a:t>
            </a:r>
            <a:r>
              <a:rPr lang="zh-TW" altLang="en-US" sz="2400" dirty="0">
                <a:latin typeface="Times New Roman" panose="02020603050405020304" pitchFamily="18" charset="0"/>
              </a:rPr>
              <a:t>時資料結束。</a:t>
            </a:r>
            <a:endParaRPr lang="en-US" altLang="zh-TW" sz="24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138" y="370952"/>
            <a:ext cx="8077200" cy="6400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0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3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3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0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4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0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3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1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0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output: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No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Yes</a:t>
            </a:r>
            <a:endParaRPr lang="en-US" altLang="zh-TW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圖片 2" descr="一張含有 圖表 的圖片&#10;&#10;自動產生的描述">
            <a:extLst>
              <a:ext uri="{FF2B5EF4-FFF2-40B4-BE49-F238E27FC236}">
                <a16:creationId xmlns:a16="http://schemas.microsoft.com/office/drawing/2014/main" id="{2D094DC7-0741-6F32-906A-D4421C735A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8168" y="370953"/>
            <a:ext cx="2878053" cy="2232564"/>
          </a:xfrm>
          <a:prstGeom prst="rect">
            <a:avLst/>
          </a:prstGeom>
        </p:spPr>
      </p:pic>
      <p:pic>
        <p:nvPicPr>
          <p:cNvPr id="5" name="圖片 4" descr="一張含有 圖表 的圖片&#10;&#10;自動產生的描述">
            <a:extLst>
              <a:ext uri="{FF2B5EF4-FFF2-40B4-BE49-F238E27FC236}">
                <a16:creationId xmlns:a16="http://schemas.microsoft.com/office/drawing/2014/main" id="{60798991-D70C-7F14-B6C4-0741B4B5965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8168" y="3138202"/>
            <a:ext cx="3143126" cy="2232563"/>
          </a:xfrm>
          <a:prstGeom prst="rect">
            <a:avLst/>
          </a:prstGeom>
        </p:spPr>
      </p:pic>
      <p:cxnSp>
        <p:nvCxnSpPr>
          <p:cNvPr id="7" name="直線接點 6">
            <a:extLst>
              <a:ext uri="{FF2B5EF4-FFF2-40B4-BE49-F238E27FC236}">
                <a16:creationId xmlns:a16="http://schemas.microsoft.com/office/drawing/2014/main" id="{F15EDD18-BA2E-806F-8076-C36AFEF1EC3C}"/>
              </a:ext>
            </a:extLst>
          </p:cNvPr>
          <p:cNvCxnSpPr>
            <a:cxnSpLocks/>
          </p:cNvCxnSpPr>
          <p:nvPr/>
        </p:nvCxnSpPr>
        <p:spPr bwMode="auto">
          <a:xfrm>
            <a:off x="5148064" y="764704"/>
            <a:ext cx="151216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9" name="直線接點 8">
            <a:extLst>
              <a:ext uri="{FF2B5EF4-FFF2-40B4-BE49-F238E27FC236}">
                <a16:creationId xmlns:a16="http://schemas.microsoft.com/office/drawing/2014/main" id="{AAC18A59-809B-D0E5-C6F4-9E37B8CBCA2E}"/>
              </a:ext>
            </a:extLst>
          </p:cNvPr>
          <p:cNvCxnSpPr/>
          <p:nvPr/>
        </p:nvCxnSpPr>
        <p:spPr bwMode="auto">
          <a:xfrm>
            <a:off x="5148064" y="764704"/>
            <a:ext cx="0" cy="158417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1" name="直線接點 10">
            <a:extLst>
              <a:ext uri="{FF2B5EF4-FFF2-40B4-BE49-F238E27FC236}">
                <a16:creationId xmlns:a16="http://schemas.microsoft.com/office/drawing/2014/main" id="{C815F0D1-3A4A-4993-7D6F-44109AA1BC93}"/>
              </a:ext>
            </a:extLst>
          </p:cNvPr>
          <p:cNvCxnSpPr/>
          <p:nvPr/>
        </p:nvCxnSpPr>
        <p:spPr bwMode="auto">
          <a:xfrm>
            <a:off x="5148064" y="2348880"/>
            <a:ext cx="158417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5" name="直線接點 14">
            <a:extLst>
              <a:ext uri="{FF2B5EF4-FFF2-40B4-BE49-F238E27FC236}">
                <a16:creationId xmlns:a16="http://schemas.microsoft.com/office/drawing/2014/main" id="{99C106B0-1970-96F9-B50B-5A8961963D64}"/>
              </a:ext>
            </a:extLst>
          </p:cNvPr>
          <p:cNvCxnSpPr/>
          <p:nvPr/>
        </p:nvCxnSpPr>
        <p:spPr bwMode="auto">
          <a:xfrm>
            <a:off x="6660232" y="764704"/>
            <a:ext cx="0" cy="158417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8" name="直線接點 17">
            <a:extLst>
              <a:ext uri="{FF2B5EF4-FFF2-40B4-BE49-F238E27FC236}">
                <a16:creationId xmlns:a16="http://schemas.microsoft.com/office/drawing/2014/main" id="{DB8E2989-A7AF-1996-1C9F-71489E62C5FB}"/>
              </a:ext>
            </a:extLst>
          </p:cNvPr>
          <p:cNvCxnSpPr/>
          <p:nvPr/>
        </p:nvCxnSpPr>
        <p:spPr bwMode="auto">
          <a:xfrm>
            <a:off x="5796136" y="4509120"/>
            <a:ext cx="1152128" cy="57606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0" name="直線接點 19">
            <a:extLst>
              <a:ext uri="{FF2B5EF4-FFF2-40B4-BE49-F238E27FC236}">
                <a16:creationId xmlns:a16="http://schemas.microsoft.com/office/drawing/2014/main" id="{BD1948E6-6716-955A-4244-3B21A91DA2A7}"/>
              </a:ext>
            </a:extLst>
          </p:cNvPr>
          <p:cNvCxnSpPr/>
          <p:nvPr/>
        </p:nvCxnSpPr>
        <p:spPr bwMode="auto">
          <a:xfrm>
            <a:off x="5220072" y="3356992"/>
            <a:ext cx="576064" cy="115212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2" name="直線接點 21">
            <a:extLst>
              <a:ext uri="{FF2B5EF4-FFF2-40B4-BE49-F238E27FC236}">
                <a16:creationId xmlns:a16="http://schemas.microsoft.com/office/drawing/2014/main" id="{DB412E3A-16BF-4C93-C310-8799AAE0E010}"/>
              </a:ext>
            </a:extLst>
          </p:cNvPr>
          <p:cNvCxnSpPr/>
          <p:nvPr/>
        </p:nvCxnSpPr>
        <p:spPr bwMode="auto">
          <a:xfrm>
            <a:off x="5220072" y="3356992"/>
            <a:ext cx="0" cy="17281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4" name="直線接點 23">
            <a:extLst>
              <a:ext uri="{FF2B5EF4-FFF2-40B4-BE49-F238E27FC236}">
                <a16:creationId xmlns:a16="http://schemas.microsoft.com/office/drawing/2014/main" id="{2EADBAAE-DEB3-1A1E-78C1-83C3C2D64F54}"/>
              </a:ext>
            </a:extLst>
          </p:cNvPr>
          <p:cNvCxnSpPr/>
          <p:nvPr/>
        </p:nvCxnSpPr>
        <p:spPr bwMode="auto">
          <a:xfrm>
            <a:off x="5220072" y="5085184"/>
            <a:ext cx="172819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6" name="直線接點 25">
            <a:extLst>
              <a:ext uri="{FF2B5EF4-FFF2-40B4-BE49-F238E27FC236}">
                <a16:creationId xmlns:a16="http://schemas.microsoft.com/office/drawing/2014/main" id="{428E3818-AB5B-697A-4FC6-3C1C49CEA809}"/>
              </a:ext>
            </a:extLst>
          </p:cNvPr>
          <p:cNvCxnSpPr>
            <a:cxnSpLocks/>
          </p:cNvCxnSpPr>
          <p:nvPr/>
        </p:nvCxnSpPr>
        <p:spPr bwMode="auto">
          <a:xfrm>
            <a:off x="5292080" y="3645024"/>
            <a:ext cx="1296144" cy="1365701"/>
          </a:xfrm>
          <a:prstGeom prst="line">
            <a:avLst/>
          </a:prstGeom>
          <a:ln w="9525" cap="flat" cmpd="sng" algn="ctr">
            <a:solidFill>
              <a:srgbClr val="FF0000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333C533-68C3-4B20-C62D-CEDB3ED2F3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620688"/>
            <a:ext cx="7772400" cy="55515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從任意頂點開始順或逆時針繞圖形一圈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每次取兩相鄰邊外積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再取下兩個相鄰邊外積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(ex : 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向量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 x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向量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BC ; 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向量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向量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CD)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兩個外積相乘若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 0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旋轉方向不同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凹多邊形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(“Yes”)</a:t>
            </a:r>
            <a:endParaRPr lang="zh-TW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兩個外積相乘若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0 =&gt; 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旋轉方向相同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凸多邊形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(“No”)</a:t>
            </a:r>
            <a:endParaRPr lang="zh-TW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依序檢查所有邊，都符合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0 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即沒有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critical point =&gt; “No”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討論：</a:t>
            </a:r>
            <a:r>
              <a:rPr lang="zh-TW" altLang="en-US" sz="2400" dirty="0">
                <a:latin typeface="Times New Roman" panose="02020603050405020304" pitchFamily="18" charset="0"/>
              </a:rPr>
              <a:t>無</a:t>
            </a:r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A97E09F6-5C99-E6EE-FCC9-3B27E25EE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5471-C1FF-4B8B-A461-8AF6123C81A5}" type="slidenum">
              <a:rPr lang="zh-TW" altLang="en-US" smtClean="0"/>
              <a:pPr/>
              <a:t>3</a:t>
            </a:fld>
            <a:endParaRPr lang="en-US" altLang="zh-TW"/>
          </a:p>
        </p:txBody>
      </p:sp>
      <p:pic>
        <p:nvPicPr>
          <p:cNvPr id="2" name="圖片 1" descr="一張含有 圖表 的圖片&#10;&#10;自動產生的描述">
            <a:extLst>
              <a:ext uri="{FF2B5EF4-FFF2-40B4-BE49-F238E27FC236}">
                <a16:creationId xmlns:a16="http://schemas.microsoft.com/office/drawing/2014/main" id="{E7F3A118-EB6F-8868-976E-B3B5CDD893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3939636"/>
            <a:ext cx="2878053" cy="2232564"/>
          </a:xfrm>
          <a:prstGeom prst="rect">
            <a:avLst/>
          </a:prstGeom>
        </p:spPr>
      </p:pic>
      <p:pic>
        <p:nvPicPr>
          <p:cNvPr id="5" name="圖片 4" descr="一張含有 圖表 的圖片&#10;&#10;自動產生的描述">
            <a:extLst>
              <a:ext uri="{FF2B5EF4-FFF2-40B4-BE49-F238E27FC236}">
                <a16:creationId xmlns:a16="http://schemas.microsoft.com/office/drawing/2014/main" id="{35CC6094-3826-4965-0D49-0A137EEA70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3930845"/>
            <a:ext cx="3143126" cy="2232563"/>
          </a:xfrm>
          <a:prstGeom prst="rect">
            <a:avLst/>
          </a:prstGeom>
        </p:spPr>
      </p:pic>
      <p:cxnSp>
        <p:nvCxnSpPr>
          <p:cNvPr id="6" name="直線接點 5">
            <a:extLst>
              <a:ext uri="{FF2B5EF4-FFF2-40B4-BE49-F238E27FC236}">
                <a16:creationId xmlns:a16="http://schemas.microsoft.com/office/drawing/2014/main" id="{E1AE603D-CDBE-EC24-4AE4-5D946E3BA060}"/>
              </a:ext>
            </a:extLst>
          </p:cNvPr>
          <p:cNvCxnSpPr>
            <a:cxnSpLocks/>
          </p:cNvCxnSpPr>
          <p:nvPr/>
        </p:nvCxnSpPr>
        <p:spPr bwMode="auto">
          <a:xfrm>
            <a:off x="1619672" y="4365104"/>
            <a:ext cx="151216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7" name="直線接點 6">
            <a:extLst>
              <a:ext uri="{FF2B5EF4-FFF2-40B4-BE49-F238E27FC236}">
                <a16:creationId xmlns:a16="http://schemas.microsoft.com/office/drawing/2014/main" id="{E5EF1190-0437-1EFB-7583-6136F5DF1633}"/>
              </a:ext>
            </a:extLst>
          </p:cNvPr>
          <p:cNvCxnSpPr>
            <a:cxnSpLocks/>
          </p:cNvCxnSpPr>
          <p:nvPr/>
        </p:nvCxnSpPr>
        <p:spPr bwMode="auto">
          <a:xfrm>
            <a:off x="1547664" y="4365104"/>
            <a:ext cx="0" cy="15121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8" name="直線接點 7">
            <a:extLst>
              <a:ext uri="{FF2B5EF4-FFF2-40B4-BE49-F238E27FC236}">
                <a16:creationId xmlns:a16="http://schemas.microsoft.com/office/drawing/2014/main" id="{06EEAED7-A256-7056-7186-22F03FC51A8C}"/>
              </a:ext>
            </a:extLst>
          </p:cNvPr>
          <p:cNvCxnSpPr>
            <a:cxnSpLocks/>
          </p:cNvCxnSpPr>
          <p:nvPr/>
        </p:nvCxnSpPr>
        <p:spPr bwMode="auto">
          <a:xfrm>
            <a:off x="1547664" y="5877272"/>
            <a:ext cx="158417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9" name="直線接點 8">
            <a:extLst>
              <a:ext uri="{FF2B5EF4-FFF2-40B4-BE49-F238E27FC236}">
                <a16:creationId xmlns:a16="http://schemas.microsoft.com/office/drawing/2014/main" id="{397984A8-5006-5BEB-EB7E-298CEFCD1E7F}"/>
              </a:ext>
            </a:extLst>
          </p:cNvPr>
          <p:cNvCxnSpPr>
            <a:cxnSpLocks/>
          </p:cNvCxnSpPr>
          <p:nvPr/>
        </p:nvCxnSpPr>
        <p:spPr bwMode="auto">
          <a:xfrm>
            <a:off x="3131840" y="4365104"/>
            <a:ext cx="0" cy="15121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2" name="直線接點 31">
            <a:extLst>
              <a:ext uri="{FF2B5EF4-FFF2-40B4-BE49-F238E27FC236}">
                <a16:creationId xmlns:a16="http://schemas.microsoft.com/office/drawing/2014/main" id="{2DD709DA-A88E-44D8-8EA1-0EFD00FB18C1}"/>
              </a:ext>
            </a:extLst>
          </p:cNvPr>
          <p:cNvCxnSpPr/>
          <p:nvPr/>
        </p:nvCxnSpPr>
        <p:spPr bwMode="auto">
          <a:xfrm>
            <a:off x="5937885" y="5301208"/>
            <a:ext cx="1152128" cy="57606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3" name="直線接點 32">
            <a:extLst>
              <a:ext uri="{FF2B5EF4-FFF2-40B4-BE49-F238E27FC236}">
                <a16:creationId xmlns:a16="http://schemas.microsoft.com/office/drawing/2014/main" id="{C5C57DD0-77AF-D3C6-93FB-B304DBB116A3}"/>
              </a:ext>
            </a:extLst>
          </p:cNvPr>
          <p:cNvCxnSpPr/>
          <p:nvPr/>
        </p:nvCxnSpPr>
        <p:spPr bwMode="auto">
          <a:xfrm>
            <a:off x="5361821" y="4149080"/>
            <a:ext cx="576064" cy="115212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4" name="直線接點 33">
            <a:extLst>
              <a:ext uri="{FF2B5EF4-FFF2-40B4-BE49-F238E27FC236}">
                <a16:creationId xmlns:a16="http://schemas.microsoft.com/office/drawing/2014/main" id="{29785AD0-EF0C-2DC3-54DB-4B2D7F5E12E7}"/>
              </a:ext>
            </a:extLst>
          </p:cNvPr>
          <p:cNvCxnSpPr/>
          <p:nvPr/>
        </p:nvCxnSpPr>
        <p:spPr bwMode="auto">
          <a:xfrm>
            <a:off x="5361821" y="4149080"/>
            <a:ext cx="0" cy="17281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5" name="直線接點 34">
            <a:extLst>
              <a:ext uri="{FF2B5EF4-FFF2-40B4-BE49-F238E27FC236}">
                <a16:creationId xmlns:a16="http://schemas.microsoft.com/office/drawing/2014/main" id="{6637B500-DE57-673A-9ABB-E3F8EB167F3D}"/>
              </a:ext>
            </a:extLst>
          </p:cNvPr>
          <p:cNvCxnSpPr/>
          <p:nvPr/>
        </p:nvCxnSpPr>
        <p:spPr bwMode="auto">
          <a:xfrm>
            <a:off x="5361821" y="5877272"/>
            <a:ext cx="172819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42" name="箭號: 彎曲 41">
            <a:extLst>
              <a:ext uri="{FF2B5EF4-FFF2-40B4-BE49-F238E27FC236}">
                <a16:creationId xmlns:a16="http://schemas.microsoft.com/office/drawing/2014/main" id="{ACCF8EE0-0E19-408A-F06A-35A904C6B6DD}"/>
              </a:ext>
            </a:extLst>
          </p:cNvPr>
          <p:cNvSpPr/>
          <p:nvPr/>
        </p:nvSpPr>
        <p:spPr bwMode="auto">
          <a:xfrm rot="5400000" flipH="1">
            <a:off x="3024330" y="5767867"/>
            <a:ext cx="422666" cy="368415"/>
          </a:xfrm>
          <a:prstGeom prst="ben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43" name="箭號: 彎曲 42">
            <a:extLst>
              <a:ext uri="{FF2B5EF4-FFF2-40B4-BE49-F238E27FC236}">
                <a16:creationId xmlns:a16="http://schemas.microsoft.com/office/drawing/2014/main" id="{1965503F-4433-7735-41F9-C02C707B70BE}"/>
              </a:ext>
            </a:extLst>
          </p:cNvPr>
          <p:cNvSpPr/>
          <p:nvPr/>
        </p:nvSpPr>
        <p:spPr bwMode="auto">
          <a:xfrm flipH="1">
            <a:off x="3024329" y="3974378"/>
            <a:ext cx="422666" cy="368415"/>
          </a:xfrm>
          <a:prstGeom prst="ben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44" name="箭號: 彎曲 43">
            <a:extLst>
              <a:ext uri="{FF2B5EF4-FFF2-40B4-BE49-F238E27FC236}">
                <a16:creationId xmlns:a16="http://schemas.microsoft.com/office/drawing/2014/main" id="{CB056997-4AE0-A17C-B233-FAC4C71E7C70}"/>
              </a:ext>
            </a:extLst>
          </p:cNvPr>
          <p:cNvSpPr/>
          <p:nvPr/>
        </p:nvSpPr>
        <p:spPr bwMode="auto">
          <a:xfrm rot="16200000" flipH="1">
            <a:off x="1152123" y="4033942"/>
            <a:ext cx="422666" cy="368415"/>
          </a:xfrm>
          <a:prstGeom prst="ben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45" name="箭號: 彎曲 44">
            <a:extLst>
              <a:ext uri="{FF2B5EF4-FFF2-40B4-BE49-F238E27FC236}">
                <a16:creationId xmlns:a16="http://schemas.microsoft.com/office/drawing/2014/main" id="{0F656D2C-D4CC-A4BF-17D2-0A56F28D3DD5}"/>
              </a:ext>
            </a:extLst>
          </p:cNvPr>
          <p:cNvSpPr/>
          <p:nvPr/>
        </p:nvSpPr>
        <p:spPr bwMode="auto">
          <a:xfrm rot="10800000" flipH="1">
            <a:off x="1251227" y="5794993"/>
            <a:ext cx="422666" cy="368415"/>
          </a:xfrm>
          <a:prstGeom prst="ben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46" name="箭號: 彎曲 45">
            <a:extLst>
              <a:ext uri="{FF2B5EF4-FFF2-40B4-BE49-F238E27FC236}">
                <a16:creationId xmlns:a16="http://schemas.microsoft.com/office/drawing/2014/main" id="{BD5A1EF5-3A1E-0509-2A88-A331902410E9}"/>
              </a:ext>
            </a:extLst>
          </p:cNvPr>
          <p:cNvSpPr/>
          <p:nvPr/>
        </p:nvSpPr>
        <p:spPr bwMode="auto">
          <a:xfrm rot="3677419" flipH="1">
            <a:off x="7045128" y="5767866"/>
            <a:ext cx="422666" cy="368415"/>
          </a:xfrm>
          <a:prstGeom prst="ben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47" name="箭號: 彎曲 46">
            <a:extLst>
              <a:ext uri="{FF2B5EF4-FFF2-40B4-BE49-F238E27FC236}">
                <a16:creationId xmlns:a16="http://schemas.microsoft.com/office/drawing/2014/main" id="{7B4933DE-395D-BC38-7FBC-A1ADE6C68EBD}"/>
              </a:ext>
            </a:extLst>
          </p:cNvPr>
          <p:cNvSpPr/>
          <p:nvPr/>
        </p:nvSpPr>
        <p:spPr bwMode="auto">
          <a:xfrm rot="17466865" flipH="1">
            <a:off x="5114984" y="3855756"/>
            <a:ext cx="422666" cy="368415"/>
          </a:xfrm>
          <a:prstGeom prst="ben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48" name="箭號: 彎曲 47">
            <a:extLst>
              <a:ext uri="{FF2B5EF4-FFF2-40B4-BE49-F238E27FC236}">
                <a16:creationId xmlns:a16="http://schemas.microsoft.com/office/drawing/2014/main" id="{89398986-321A-7F25-5114-4187510D2153}"/>
              </a:ext>
            </a:extLst>
          </p:cNvPr>
          <p:cNvSpPr/>
          <p:nvPr/>
        </p:nvSpPr>
        <p:spPr bwMode="auto">
          <a:xfrm rot="5400000" flipH="1" flipV="1">
            <a:off x="5598798" y="5147365"/>
            <a:ext cx="430551" cy="460087"/>
          </a:xfrm>
          <a:prstGeom prst="ben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highlight>
                <a:srgbClr val="FF0000"/>
              </a:highlight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49" name="箭號: 彎曲 48">
            <a:extLst>
              <a:ext uri="{FF2B5EF4-FFF2-40B4-BE49-F238E27FC236}">
                <a16:creationId xmlns:a16="http://schemas.microsoft.com/office/drawing/2014/main" id="{BA659C04-9E03-BEB0-BB6C-9B74A07186D2}"/>
              </a:ext>
            </a:extLst>
          </p:cNvPr>
          <p:cNvSpPr/>
          <p:nvPr/>
        </p:nvSpPr>
        <p:spPr bwMode="auto">
          <a:xfrm rot="10800000" flipH="1">
            <a:off x="5078347" y="5805659"/>
            <a:ext cx="422666" cy="368415"/>
          </a:xfrm>
          <a:prstGeom prst="ben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06544066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2583</TotalTime>
  <Words>296</Words>
  <Application>Microsoft Office PowerPoint</Application>
  <PresentationFormat>如螢幕大小 (4:3)</PresentationFormat>
  <Paragraphs>41</Paragraphs>
  <Slides>3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7" baseType="lpstr">
      <vt:lpstr>Tahoma</vt:lpstr>
      <vt:lpstr>Times New Roman</vt:lpstr>
      <vt:lpstr>Wingdings</vt:lpstr>
      <vt:lpstr>Blends</vt:lpstr>
      <vt:lpstr>10078: The Art Gallery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B103040043</cp:lastModifiedBy>
  <cp:revision>122</cp:revision>
  <dcterms:created xsi:type="dcterms:W3CDTF">1601-01-01T00:00:00Z</dcterms:created>
  <dcterms:modified xsi:type="dcterms:W3CDTF">2023-04-20T03:31:27Z</dcterms:modified>
</cp:coreProperties>
</file>