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57" d="100"/>
          <a:sy n="57" d="100"/>
        </p:scale>
        <p:origin x="72" y="4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10078: The Art Gallery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  <a:endParaRPr lang="zh-TW" altLang="en-US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10078: The Art Gallery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solidFill>
                  <a:schemeClr val="accent4"/>
                </a:solidFill>
                <a:latin typeface="Times New Roman" panose="02020603050405020304" pitchFamily="18" charset="0"/>
              </a:rPr>
              <a:t>陳彥璋</a:t>
            </a:r>
            <a:endParaRPr lang="zh-TW" altLang="en-US" sz="2400" dirty="0">
              <a:solidFill>
                <a:schemeClr val="accent4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第一行給</a:t>
            </a:r>
            <a:r>
              <a:rPr lang="en-US" altLang="zh-TW" sz="2400" dirty="0">
                <a:latin typeface="Times New Roman" panose="02020603050405020304" pitchFamily="18" charset="0"/>
              </a:rPr>
              <a:t>N(3&lt;=N&lt;=50)</a:t>
            </a:r>
            <a:r>
              <a:rPr lang="zh-TW" altLang="en-US" sz="2400" dirty="0">
                <a:latin typeface="Times New Roman" panose="02020603050405020304" pitchFamily="18" charset="0"/>
              </a:rPr>
              <a:t>表示多邊形頂點個數，之後照順序給多邊形的頂點座標</a:t>
            </a:r>
            <a:r>
              <a:rPr lang="en-US" altLang="zh-TW" sz="2400" dirty="0" err="1">
                <a:latin typeface="Times New Roman" panose="02020603050405020304" pitchFamily="18" charset="0"/>
              </a:rPr>
              <a:t>x,y</a:t>
            </a:r>
            <a:r>
              <a:rPr lang="en-US" altLang="zh-TW" sz="2400" dirty="0">
                <a:latin typeface="Times New Roman" panose="02020603050405020304" pitchFamily="18" charset="0"/>
              </a:rPr>
              <a:t>(0&lt;=</a:t>
            </a:r>
            <a:r>
              <a:rPr lang="en-US" altLang="zh-TW" sz="2400" dirty="0" err="1">
                <a:latin typeface="Times New Roman" panose="02020603050405020304" pitchFamily="18" charset="0"/>
              </a:rPr>
              <a:t>x,y</a:t>
            </a:r>
            <a:r>
              <a:rPr lang="en-US" altLang="zh-TW" sz="2400" dirty="0">
                <a:latin typeface="Times New Roman" panose="02020603050405020304" pitchFamily="18" charset="0"/>
              </a:rPr>
              <a:t>&lt;=1000)</a:t>
            </a:r>
            <a:r>
              <a:rPr lang="zh-TW" altLang="en-US" sz="2400" dirty="0">
                <a:latin typeface="Times New Roman" panose="02020603050405020304" pitchFamily="18" charset="0"/>
              </a:rPr>
              <a:t>。而要判斷此多邊形是否有</a:t>
            </a:r>
            <a:r>
              <a:rPr lang="en-US" altLang="zh-TW" sz="2400" dirty="0">
                <a:latin typeface="Times New Roman" panose="02020603050405020304" pitchFamily="18" charset="0"/>
              </a:rPr>
              <a:t>critical point(</a:t>
            </a:r>
            <a:r>
              <a:rPr lang="zh-TW" altLang="en-US" sz="2400" dirty="0">
                <a:latin typeface="Times New Roman" panose="02020603050405020304" pitchFamily="18" charset="0"/>
              </a:rPr>
              <a:t>圖中某一點無法看到整個圖形 </a:t>
            </a:r>
            <a:r>
              <a:rPr lang="en-US" altLang="zh-TW" sz="2400" dirty="0">
                <a:latin typeface="Times New Roman" panose="02020603050405020304" pitchFamily="18" charset="0"/>
              </a:rPr>
              <a:t>; </a:t>
            </a:r>
            <a:r>
              <a:rPr lang="zh-TW" altLang="en-US" sz="2400" dirty="0">
                <a:latin typeface="Times New Roman" panose="02020603050405020304" pitchFamily="18" charset="0"/>
              </a:rPr>
              <a:t>圖形中任兩點連線不通過圖形外 </a:t>
            </a:r>
            <a:r>
              <a:rPr lang="en-US" altLang="zh-TW" sz="2400" dirty="0">
                <a:latin typeface="Times New Roman" panose="02020603050405020304" pitchFamily="18" charset="0"/>
              </a:rPr>
              <a:t>; </a:t>
            </a:r>
            <a:r>
              <a:rPr lang="zh-TW" altLang="en-US" sz="2400" dirty="0">
                <a:latin typeface="Times New Roman" panose="02020603050405020304" pitchFamily="18" charset="0"/>
              </a:rPr>
              <a:t>凸多邊形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，若有則輸出</a:t>
            </a:r>
            <a:r>
              <a:rPr lang="en-US" altLang="zh-TW" sz="2400" dirty="0">
                <a:latin typeface="Times New Roman" panose="02020603050405020304" pitchFamily="18" charset="0"/>
              </a:rPr>
              <a:t>”Yes”</a:t>
            </a:r>
            <a:r>
              <a:rPr lang="zh-TW" altLang="en-US" sz="2400" dirty="0">
                <a:latin typeface="Times New Roman" panose="02020603050405020304" pitchFamily="18" charset="0"/>
              </a:rPr>
              <a:t>，反之輸出</a:t>
            </a:r>
            <a:r>
              <a:rPr lang="en-US" altLang="zh-TW" sz="2400" dirty="0">
                <a:latin typeface="Times New Roman" panose="02020603050405020304" pitchFamily="18" charset="0"/>
              </a:rPr>
              <a:t>”No”</a:t>
            </a:r>
            <a:r>
              <a:rPr lang="zh-TW" altLang="en-US" sz="2400" dirty="0">
                <a:latin typeface="Times New Roman" panose="02020603050405020304" pitchFamily="18" charset="0"/>
              </a:rPr>
              <a:t>。題目包含多筆測資，當</a:t>
            </a:r>
            <a:r>
              <a:rPr lang="en-US" altLang="zh-TW" sz="2400" dirty="0">
                <a:latin typeface="Times New Roman" panose="02020603050405020304" pitchFamily="18" charset="0"/>
              </a:rPr>
              <a:t>N=0</a:t>
            </a:r>
            <a:r>
              <a:rPr lang="zh-TW" altLang="en-US" sz="2400" dirty="0">
                <a:latin typeface="Times New Roman" panose="02020603050405020304" pitchFamily="18" charset="0"/>
              </a:rPr>
              <a:t>時資料結束。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138" y="370952"/>
            <a:ext cx="80772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output: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No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Yes</a:t>
            </a:r>
            <a:endParaRPr lang="en-US" altLang="zh-TW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圖片 2" descr="一張含有 圖表 的圖片&#10;&#10;自動產生的描述">
            <a:extLst>
              <a:ext uri="{FF2B5EF4-FFF2-40B4-BE49-F238E27FC236}">
                <a16:creationId xmlns:a16="http://schemas.microsoft.com/office/drawing/2014/main" id="{2D094DC7-0741-6F32-906A-D4421C735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168" y="370953"/>
            <a:ext cx="2878053" cy="2232564"/>
          </a:xfrm>
          <a:prstGeom prst="rect">
            <a:avLst/>
          </a:prstGeom>
        </p:spPr>
      </p:pic>
      <p:pic>
        <p:nvPicPr>
          <p:cNvPr id="5" name="圖片 4" descr="一張含有 圖表 的圖片&#10;&#10;自動產生的描述">
            <a:extLst>
              <a:ext uri="{FF2B5EF4-FFF2-40B4-BE49-F238E27FC236}">
                <a16:creationId xmlns:a16="http://schemas.microsoft.com/office/drawing/2014/main" id="{60798991-D70C-7F14-B6C4-0741B4B596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168" y="3138202"/>
            <a:ext cx="3143126" cy="2232563"/>
          </a:xfrm>
          <a:prstGeom prst="rect">
            <a:avLst/>
          </a:prstGeom>
        </p:spPr>
      </p:pic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F15EDD18-BA2E-806F-8076-C36AFEF1EC3C}"/>
              </a:ext>
            </a:extLst>
          </p:cNvPr>
          <p:cNvCxnSpPr>
            <a:cxnSpLocks/>
          </p:cNvCxnSpPr>
          <p:nvPr/>
        </p:nvCxnSpPr>
        <p:spPr bwMode="auto">
          <a:xfrm>
            <a:off x="5148064" y="764704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AAC18A59-809B-D0E5-C6F4-9E37B8CBCA2E}"/>
              </a:ext>
            </a:extLst>
          </p:cNvPr>
          <p:cNvCxnSpPr/>
          <p:nvPr/>
        </p:nvCxnSpPr>
        <p:spPr bwMode="auto">
          <a:xfrm>
            <a:off x="5148064" y="764704"/>
            <a:ext cx="0" cy="1584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C815F0D1-3A4A-4993-7D6F-44109AA1BC93}"/>
              </a:ext>
            </a:extLst>
          </p:cNvPr>
          <p:cNvCxnSpPr/>
          <p:nvPr/>
        </p:nvCxnSpPr>
        <p:spPr bwMode="auto">
          <a:xfrm>
            <a:off x="5148064" y="2348880"/>
            <a:ext cx="158417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99C106B0-1970-96F9-B50B-5A8961963D64}"/>
              </a:ext>
            </a:extLst>
          </p:cNvPr>
          <p:cNvCxnSpPr/>
          <p:nvPr/>
        </p:nvCxnSpPr>
        <p:spPr bwMode="auto">
          <a:xfrm>
            <a:off x="6660232" y="764704"/>
            <a:ext cx="0" cy="1584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DB8E2989-A7AF-1996-1C9F-71489E62C5FB}"/>
              </a:ext>
            </a:extLst>
          </p:cNvPr>
          <p:cNvCxnSpPr/>
          <p:nvPr/>
        </p:nvCxnSpPr>
        <p:spPr bwMode="auto">
          <a:xfrm>
            <a:off x="5796136" y="4509120"/>
            <a:ext cx="1152128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BD1948E6-6716-955A-4244-3B21A91DA2A7}"/>
              </a:ext>
            </a:extLst>
          </p:cNvPr>
          <p:cNvCxnSpPr/>
          <p:nvPr/>
        </p:nvCxnSpPr>
        <p:spPr bwMode="auto">
          <a:xfrm>
            <a:off x="5220072" y="3356992"/>
            <a:ext cx="576064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DB412E3A-16BF-4C93-C310-8799AAE0E010}"/>
              </a:ext>
            </a:extLst>
          </p:cNvPr>
          <p:cNvCxnSpPr/>
          <p:nvPr/>
        </p:nvCxnSpPr>
        <p:spPr bwMode="auto">
          <a:xfrm>
            <a:off x="5220072" y="3356992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EADBAAE-DEB3-1A1E-78C1-83C3C2D64F54}"/>
              </a:ext>
            </a:extLst>
          </p:cNvPr>
          <p:cNvCxnSpPr/>
          <p:nvPr/>
        </p:nvCxnSpPr>
        <p:spPr bwMode="auto">
          <a:xfrm>
            <a:off x="5220072" y="5085184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428E3818-AB5B-697A-4FC6-3C1C49CEA809}"/>
              </a:ext>
            </a:extLst>
          </p:cNvPr>
          <p:cNvCxnSpPr>
            <a:cxnSpLocks/>
          </p:cNvCxnSpPr>
          <p:nvPr/>
        </p:nvCxnSpPr>
        <p:spPr bwMode="auto">
          <a:xfrm>
            <a:off x="5292080" y="3645024"/>
            <a:ext cx="1296144" cy="1365701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333C533-68C3-4B20-C62D-CEDB3ED2F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20688"/>
            <a:ext cx="7772400" cy="5551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從任意頂點開始順或逆時針繞圖形一圈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每次取兩相鄰邊外積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再取下兩個相鄰邊外積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 :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向量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向量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 ;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向量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向量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兩個外積相乘若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旋轉方向不同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凹多邊形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(“Yes”)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兩個外積相乘若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0 =&gt;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旋轉方向相同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凸多邊形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(“No”)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依序檢查所有邊，都符合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0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即沒有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point =&gt; “No”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97E09F6-5C99-E6EE-FCC9-3B27E25E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pic>
        <p:nvPicPr>
          <p:cNvPr id="2" name="圖片 1" descr="一張含有 圖表 的圖片&#10;&#10;自動產生的描述">
            <a:extLst>
              <a:ext uri="{FF2B5EF4-FFF2-40B4-BE49-F238E27FC236}">
                <a16:creationId xmlns:a16="http://schemas.microsoft.com/office/drawing/2014/main" id="{E7F3A118-EB6F-8868-976E-B3B5CDD89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939636"/>
            <a:ext cx="2878053" cy="2232564"/>
          </a:xfrm>
          <a:prstGeom prst="rect">
            <a:avLst/>
          </a:prstGeom>
        </p:spPr>
      </p:pic>
      <p:pic>
        <p:nvPicPr>
          <p:cNvPr id="5" name="圖片 4" descr="一張含有 圖表 的圖片&#10;&#10;自動產生的描述">
            <a:extLst>
              <a:ext uri="{FF2B5EF4-FFF2-40B4-BE49-F238E27FC236}">
                <a16:creationId xmlns:a16="http://schemas.microsoft.com/office/drawing/2014/main" id="{35CC6094-3826-4965-0D49-0A137EEA70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930845"/>
            <a:ext cx="3143126" cy="2232563"/>
          </a:xfrm>
          <a:prstGeom prst="rect">
            <a:avLst/>
          </a:prstGeom>
        </p:spPr>
      </p:pic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E1AE603D-CDBE-EC24-4AE4-5D946E3BA060}"/>
              </a:ext>
            </a:extLst>
          </p:cNvPr>
          <p:cNvCxnSpPr>
            <a:cxnSpLocks/>
          </p:cNvCxnSpPr>
          <p:nvPr/>
        </p:nvCxnSpPr>
        <p:spPr bwMode="auto">
          <a:xfrm>
            <a:off x="1619672" y="4365104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E5EF1190-0437-1EFB-7583-6136F5DF1633}"/>
              </a:ext>
            </a:extLst>
          </p:cNvPr>
          <p:cNvCxnSpPr>
            <a:cxnSpLocks/>
          </p:cNvCxnSpPr>
          <p:nvPr/>
        </p:nvCxnSpPr>
        <p:spPr bwMode="auto">
          <a:xfrm>
            <a:off x="1547664" y="4365104"/>
            <a:ext cx="0" cy="15121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6EEAED7-A256-7056-7186-22F03FC51A8C}"/>
              </a:ext>
            </a:extLst>
          </p:cNvPr>
          <p:cNvCxnSpPr>
            <a:cxnSpLocks/>
          </p:cNvCxnSpPr>
          <p:nvPr/>
        </p:nvCxnSpPr>
        <p:spPr bwMode="auto">
          <a:xfrm>
            <a:off x="1547664" y="5877272"/>
            <a:ext cx="158417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397984A8-5006-5BEB-EB7E-298CEFCD1E7F}"/>
              </a:ext>
            </a:extLst>
          </p:cNvPr>
          <p:cNvCxnSpPr>
            <a:cxnSpLocks/>
          </p:cNvCxnSpPr>
          <p:nvPr/>
        </p:nvCxnSpPr>
        <p:spPr bwMode="auto">
          <a:xfrm>
            <a:off x="3131840" y="4365104"/>
            <a:ext cx="0" cy="15121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2DD709DA-A88E-44D8-8EA1-0EFD00FB18C1}"/>
              </a:ext>
            </a:extLst>
          </p:cNvPr>
          <p:cNvCxnSpPr/>
          <p:nvPr/>
        </p:nvCxnSpPr>
        <p:spPr bwMode="auto">
          <a:xfrm>
            <a:off x="5937885" y="5301208"/>
            <a:ext cx="1152128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C5C57DD0-77AF-D3C6-93FB-B304DBB116A3}"/>
              </a:ext>
            </a:extLst>
          </p:cNvPr>
          <p:cNvCxnSpPr/>
          <p:nvPr/>
        </p:nvCxnSpPr>
        <p:spPr bwMode="auto">
          <a:xfrm>
            <a:off x="5361821" y="4149080"/>
            <a:ext cx="576064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29785AD0-EF0C-2DC3-54DB-4B2D7F5E12E7}"/>
              </a:ext>
            </a:extLst>
          </p:cNvPr>
          <p:cNvCxnSpPr/>
          <p:nvPr/>
        </p:nvCxnSpPr>
        <p:spPr bwMode="auto">
          <a:xfrm>
            <a:off x="5361821" y="4149080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6637B500-DE57-673A-9ABB-E3F8EB167F3D}"/>
              </a:ext>
            </a:extLst>
          </p:cNvPr>
          <p:cNvCxnSpPr/>
          <p:nvPr/>
        </p:nvCxnSpPr>
        <p:spPr bwMode="auto">
          <a:xfrm>
            <a:off x="5361821" y="5877272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箭號: 彎曲 41">
            <a:extLst>
              <a:ext uri="{FF2B5EF4-FFF2-40B4-BE49-F238E27FC236}">
                <a16:creationId xmlns:a16="http://schemas.microsoft.com/office/drawing/2014/main" id="{ACCF8EE0-0E19-408A-F06A-35A904C6B6DD}"/>
              </a:ext>
            </a:extLst>
          </p:cNvPr>
          <p:cNvSpPr/>
          <p:nvPr/>
        </p:nvSpPr>
        <p:spPr bwMode="auto">
          <a:xfrm rot="5400000" flipH="1">
            <a:off x="3024330" y="5767867"/>
            <a:ext cx="422666" cy="368415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3" name="箭號: 彎曲 42">
            <a:extLst>
              <a:ext uri="{FF2B5EF4-FFF2-40B4-BE49-F238E27FC236}">
                <a16:creationId xmlns:a16="http://schemas.microsoft.com/office/drawing/2014/main" id="{1965503F-4433-7735-41F9-C02C707B70BE}"/>
              </a:ext>
            </a:extLst>
          </p:cNvPr>
          <p:cNvSpPr/>
          <p:nvPr/>
        </p:nvSpPr>
        <p:spPr bwMode="auto">
          <a:xfrm flipH="1">
            <a:off x="3024329" y="3974378"/>
            <a:ext cx="422666" cy="368415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4" name="箭號: 彎曲 43">
            <a:extLst>
              <a:ext uri="{FF2B5EF4-FFF2-40B4-BE49-F238E27FC236}">
                <a16:creationId xmlns:a16="http://schemas.microsoft.com/office/drawing/2014/main" id="{CB056997-4AE0-A17C-B233-FAC4C71E7C70}"/>
              </a:ext>
            </a:extLst>
          </p:cNvPr>
          <p:cNvSpPr/>
          <p:nvPr/>
        </p:nvSpPr>
        <p:spPr bwMode="auto">
          <a:xfrm rot="16200000" flipH="1">
            <a:off x="1152123" y="4033942"/>
            <a:ext cx="422666" cy="368415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5" name="箭號: 彎曲 44">
            <a:extLst>
              <a:ext uri="{FF2B5EF4-FFF2-40B4-BE49-F238E27FC236}">
                <a16:creationId xmlns:a16="http://schemas.microsoft.com/office/drawing/2014/main" id="{0F656D2C-D4CC-A4BF-17D2-0A56F28D3DD5}"/>
              </a:ext>
            </a:extLst>
          </p:cNvPr>
          <p:cNvSpPr/>
          <p:nvPr/>
        </p:nvSpPr>
        <p:spPr bwMode="auto">
          <a:xfrm rot="10800000" flipH="1">
            <a:off x="1251227" y="5794993"/>
            <a:ext cx="422666" cy="368415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6" name="箭號: 彎曲 45">
            <a:extLst>
              <a:ext uri="{FF2B5EF4-FFF2-40B4-BE49-F238E27FC236}">
                <a16:creationId xmlns:a16="http://schemas.microsoft.com/office/drawing/2014/main" id="{BD5A1EF5-3A1E-0509-2A88-A331902410E9}"/>
              </a:ext>
            </a:extLst>
          </p:cNvPr>
          <p:cNvSpPr/>
          <p:nvPr/>
        </p:nvSpPr>
        <p:spPr bwMode="auto">
          <a:xfrm rot="3677419" flipH="1">
            <a:off x="7045128" y="5767866"/>
            <a:ext cx="422666" cy="368415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7" name="箭號: 彎曲 46">
            <a:extLst>
              <a:ext uri="{FF2B5EF4-FFF2-40B4-BE49-F238E27FC236}">
                <a16:creationId xmlns:a16="http://schemas.microsoft.com/office/drawing/2014/main" id="{7B4933DE-395D-BC38-7FBC-A1ADE6C68EBD}"/>
              </a:ext>
            </a:extLst>
          </p:cNvPr>
          <p:cNvSpPr/>
          <p:nvPr/>
        </p:nvSpPr>
        <p:spPr bwMode="auto">
          <a:xfrm rot="17466865" flipH="1">
            <a:off x="5114984" y="3855756"/>
            <a:ext cx="422666" cy="368415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8" name="箭號: 彎曲 47">
            <a:extLst>
              <a:ext uri="{FF2B5EF4-FFF2-40B4-BE49-F238E27FC236}">
                <a16:creationId xmlns:a16="http://schemas.microsoft.com/office/drawing/2014/main" id="{89398986-321A-7F25-5114-4187510D2153}"/>
              </a:ext>
            </a:extLst>
          </p:cNvPr>
          <p:cNvSpPr/>
          <p:nvPr/>
        </p:nvSpPr>
        <p:spPr bwMode="auto">
          <a:xfrm rot="5400000" flipH="1" flipV="1">
            <a:off x="5598798" y="5147365"/>
            <a:ext cx="430551" cy="460087"/>
          </a:xfrm>
          <a:prstGeom prst="ben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FF0000"/>
              </a:highligh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9" name="箭號: 彎曲 48">
            <a:extLst>
              <a:ext uri="{FF2B5EF4-FFF2-40B4-BE49-F238E27FC236}">
                <a16:creationId xmlns:a16="http://schemas.microsoft.com/office/drawing/2014/main" id="{BA659C04-9E03-BEB0-BB6C-9B74A07186D2}"/>
              </a:ext>
            </a:extLst>
          </p:cNvPr>
          <p:cNvSpPr/>
          <p:nvPr/>
        </p:nvSpPr>
        <p:spPr bwMode="auto">
          <a:xfrm rot="10800000" flipH="1">
            <a:off x="5078347" y="5805659"/>
            <a:ext cx="422666" cy="368415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654406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2583</TotalTime>
  <Words>296</Words>
  <Application>Microsoft Office PowerPoint</Application>
  <PresentationFormat>如螢幕大小 (4:3)</PresentationFormat>
  <Paragraphs>41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10078: The Art Gallery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B103040043</cp:lastModifiedBy>
  <cp:revision>122</cp:revision>
  <dcterms:created xsi:type="dcterms:W3CDTF">1601-01-01T00:00:00Z</dcterms:created>
  <dcterms:modified xsi:type="dcterms:W3CDTF">2023-04-20T03:31:27Z</dcterms:modified>
</cp:coreProperties>
</file>