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sldIdLst>
    <p:sldId id="307" r:id="rId2"/>
    <p:sldId id="309" r:id="rId3"/>
    <p:sldId id="320" r:id="rId4"/>
    <p:sldId id="319" r:id="rId5"/>
    <p:sldId id="321" r:id="rId6"/>
    <p:sldId id="322" r:id="rId7"/>
    <p:sldId id="323" r:id="rId8"/>
  </p:sldIdLst>
  <p:sldSz cx="9144000" cy="6858000" type="screen4x3"/>
  <p:notesSz cx="6832600" cy="99631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A943"/>
    <a:srgbClr val="20C428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29" autoAdjust="0"/>
    <p:restoredTop sz="92138" autoAdjust="0"/>
  </p:normalViewPr>
  <p:slideViewPr>
    <p:cSldViewPr>
      <p:cViewPr varScale="1">
        <p:scale>
          <a:sx n="107" d="100"/>
          <a:sy n="107" d="100"/>
        </p:scale>
        <p:origin x="13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="" xmlns:a16="http://schemas.microsoft.com/office/drawing/2014/main" id="{D7366EB4-F41B-474A-A07A-378076858A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1" name="Rectangle 3">
            <a:extLst>
              <a:ext uri="{FF2B5EF4-FFF2-40B4-BE49-F238E27FC236}">
                <a16:creationId xmlns="" xmlns:a16="http://schemas.microsoft.com/office/drawing/2014/main" id="{C543C499-38B7-4E14-9035-0447816D38A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4" name="Rectangle 4">
            <a:extLst>
              <a:ext uri="{FF2B5EF4-FFF2-40B4-BE49-F238E27FC236}">
                <a16:creationId xmlns="" xmlns:a16="http://schemas.microsoft.com/office/drawing/2014/main" id="{DDB6B1AE-1259-4CF1-9F08-F34F9A98177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47713"/>
            <a:ext cx="4981575" cy="3735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>
            <a:extLst>
              <a:ext uri="{FF2B5EF4-FFF2-40B4-BE49-F238E27FC236}">
                <a16:creationId xmlns="" xmlns:a16="http://schemas.microsoft.com/office/drawing/2014/main" id="{E5F2DEB1-8EA9-45A3-B1BB-04AD49A4CD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732338"/>
            <a:ext cx="501015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="" xmlns:a16="http://schemas.microsoft.com/office/drawing/2014/main" id="{4A236D72-B470-475C-9B54-F994C4E3B2D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4675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5" name="Rectangle 7">
            <a:extLst>
              <a:ext uri="{FF2B5EF4-FFF2-40B4-BE49-F238E27FC236}">
                <a16:creationId xmlns="" xmlns:a16="http://schemas.microsoft.com/office/drawing/2014/main" id="{FFC4446D-739F-48A5-ACDC-1B36E0F426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64675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4149C6-61AE-46AB-BFD7-114B7B0084C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4131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="" xmlns:a16="http://schemas.microsoft.com/office/drawing/2014/main" id="{B7B4AEFA-580E-4E4D-BC3D-0E21CB1402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2E0800C-8DD3-47D5-BD70-598360374E1D}" type="slidenum">
              <a:rPr lang="zh-TW" altLang="en-US" sz="1200"/>
              <a:pPr eaLnBrk="1" hangingPunct="1"/>
              <a:t>1</a:t>
            </a:fld>
            <a:endParaRPr lang="en-US" altLang="zh-TW" sz="1200"/>
          </a:p>
        </p:txBody>
      </p:sp>
      <p:sp>
        <p:nvSpPr>
          <p:cNvPr id="6147" name="Rectangle 2">
            <a:extLst>
              <a:ext uri="{FF2B5EF4-FFF2-40B4-BE49-F238E27FC236}">
                <a16:creationId xmlns="" xmlns:a16="http://schemas.microsoft.com/office/drawing/2014/main" id="{67D18EDA-303C-4A48-A9B9-B435432E28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="" xmlns:a16="http://schemas.microsoft.com/office/drawing/2014/main" id="{26A90279-B2C6-4EA3-AB8F-55C29FB58A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283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EBD9C21F-1CE7-40BF-8AB5-1873B0D5C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A0BA5F6-5E83-4FD5-ADD4-6CE77E988EFC}" type="slidenum">
              <a:rPr lang="zh-TW" altLang="en-US" sz="1200"/>
              <a:pPr eaLnBrk="1" hangingPunct="1"/>
              <a:t>2</a:t>
            </a:fld>
            <a:endParaRPr lang="en-US" altLang="zh-TW" sz="1200"/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C3A7741F-E48C-474A-9B5C-1A577794D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15F54E0A-1369-4424-9959-E3AF8D780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861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EBD9C21F-1CE7-40BF-8AB5-1873B0D5C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A0BA5F6-5E83-4FD5-ADD4-6CE77E988EFC}" type="slidenum">
              <a:rPr lang="zh-TW" altLang="en-US" sz="1200"/>
              <a:pPr eaLnBrk="1" hangingPunct="1"/>
              <a:t>3</a:t>
            </a:fld>
            <a:endParaRPr lang="en-US" altLang="zh-TW" sz="1200"/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C3A7741F-E48C-474A-9B5C-1A577794D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15F54E0A-1369-4424-9959-E3AF8D780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3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EBD9C21F-1CE7-40BF-8AB5-1873B0D5C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A0BA5F6-5E83-4FD5-ADD4-6CE77E988EFC}" type="slidenum">
              <a:rPr lang="zh-TW" altLang="en-US" sz="1200"/>
              <a:pPr eaLnBrk="1" hangingPunct="1"/>
              <a:t>4</a:t>
            </a:fld>
            <a:endParaRPr lang="en-US" altLang="zh-TW" sz="1200"/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C3A7741F-E48C-474A-9B5C-1A577794D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15F54E0A-1369-4424-9959-E3AF8D780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8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EBD9C21F-1CE7-40BF-8AB5-1873B0D5C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A0BA5F6-5E83-4FD5-ADD4-6CE77E988EFC}" type="slidenum">
              <a:rPr lang="zh-TW" altLang="en-US" sz="1200"/>
              <a:pPr eaLnBrk="1" hangingPunct="1"/>
              <a:t>5</a:t>
            </a:fld>
            <a:endParaRPr lang="en-US" altLang="zh-TW" sz="1200"/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C3A7741F-E48C-474A-9B5C-1A577794D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15F54E0A-1369-4424-9959-E3AF8D780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90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EBD9C21F-1CE7-40BF-8AB5-1873B0D5C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A0BA5F6-5E83-4FD5-ADD4-6CE77E988EFC}" type="slidenum">
              <a:rPr lang="zh-TW" altLang="en-US" sz="1200"/>
              <a:pPr eaLnBrk="1" hangingPunct="1"/>
              <a:t>6</a:t>
            </a:fld>
            <a:endParaRPr lang="en-US" altLang="zh-TW" sz="1200"/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C3A7741F-E48C-474A-9B5C-1A577794D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15F54E0A-1369-4424-9959-E3AF8D780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24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EBD9C21F-1CE7-40BF-8AB5-1873B0D5C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A0BA5F6-5E83-4FD5-ADD4-6CE77E988EFC}" type="slidenum">
              <a:rPr lang="zh-TW" altLang="en-US" sz="1200"/>
              <a:pPr eaLnBrk="1" hangingPunct="1"/>
              <a:t>7</a:t>
            </a:fld>
            <a:endParaRPr lang="en-US" altLang="zh-TW" sz="1200"/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C3A7741F-E48C-474A-9B5C-1A577794D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15F54E0A-1369-4424-9959-E3AF8D780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5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FB035E93-D2D7-4D3C-97AE-4987F6211854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="" xmlns:a16="http://schemas.microsoft.com/office/drawing/2014/main" id="{576E5940-CD2F-44F1-BC0A-E16C1391E7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="" xmlns:a16="http://schemas.microsoft.com/office/drawing/2014/main" id="{5DC2C47D-419E-428C-9DE3-9F133D825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="" xmlns:a16="http://schemas.microsoft.com/office/drawing/2014/main" id="{A8EB8803-AFF1-44D0-A058-A1976894F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="" xmlns:a16="http://schemas.microsoft.com/office/drawing/2014/main" id="{25945846-3132-4FDE-A8B8-7ACD580D48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="" xmlns:a16="http://schemas.microsoft.com/office/drawing/2014/main" id="{38AC28C7-D593-42CA-BDCE-81E7C8D2F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="" xmlns:a16="http://schemas.microsoft.com/office/drawing/2014/main" id="{E60D9523-7A69-4FB0-9A6A-19E6D0630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="" xmlns:a16="http://schemas.microsoft.com/office/drawing/2014/main" id="{D9C02889-CD57-4E63-A485-A64B72C92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="" xmlns:a16="http://schemas.microsoft.com/office/drawing/2014/main" id="{4E39031C-AD5D-4E47-B011-ED226110F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="" xmlns:a16="http://schemas.microsoft.com/office/drawing/2014/main" id="{466C94DA-2653-4A28-B670-00A2330F32D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="" xmlns:a16="http://schemas.microsoft.com/office/drawing/2014/main" id="{70AC0211-3C42-44CA-A25C-6150EBFBCD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3B69B6-6A7F-44C8-987D-AC2ED335ECD5}" type="datetime1">
              <a:rPr lang="zh-TW" altLang="en-US"/>
              <a:pPr>
                <a:defRPr/>
              </a:pPr>
              <a:t>2023/5/4</a:t>
            </a:fld>
            <a:endParaRPr lang="en-US" altLang="zh-TW"/>
          </a:p>
        </p:txBody>
      </p:sp>
      <p:sp>
        <p:nvSpPr>
          <p:cNvPr id="15" name="Rectangle 15">
            <a:extLst>
              <a:ext uri="{FF2B5EF4-FFF2-40B4-BE49-F238E27FC236}">
                <a16:creationId xmlns="" xmlns:a16="http://schemas.microsoft.com/office/drawing/2014/main" id="{366F4F86-70E7-418D-8064-15D680F4B5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953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16" name="Rectangle 16">
            <a:extLst>
              <a:ext uri="{FF2B5EF4-FFF2-40B4-BE49-F238E27FC236}">
                <a16:creationId xmlns="" xmlns:a16="http://schemas.microsoft.com/office/drawing/2014/main" id="{264D577A-B904-4B8B-A26E-7AACB812A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ABC43EB-01A7-4EA3-991F-58ADF908A24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786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90DBC775-BA4C-456E-8EF8-F38C2F1505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7AC0D-9BE2-41C9-A056-17B6A0BA1478}" type="datetime1">
              <a:rPr lang="zh-TW" altLang="en-US"/>
              <a:pPr>
                <a:defRPr/>
              </a:pPr>
              <a:t>2023/5/4</a:t>
            </a:fld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8FFA2A14-36A9-40A4-AF04-2FDAD09C62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EFBB8050-744F-482F-99F1-4C9105C0DB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37D37-3BE5-4531-BE4C-A54B34D47B9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790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07175" y="381000"/>
            <a:ext cx="1947863" cy="5791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692775" cy="5791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B95E4B58-ED38-477B-AD50-448DE5847B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4018C-FAF8-48CA-9277-4111E36ABFDF}" type="datetime1">
              <a:rPr lang="zh-TW" altLang="en-US"/>
              <a:pPr>
                <a:defRPr/>
              </a:pPr>
              <a:t>2023/5/4</a:t>
            </a:fld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5D3A827D-B5A4-45BE-BE6C-AD66503134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811E3E8D-1280-4150-9966-D704CEC50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466DC6-0172-44A6-948B-2CCA302BE18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730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21DA4FF0-82A5-4152-B108-887FF642F8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4E7C6-3C86-4F82-B236-B235DBF8F9F4}" type="datetime1">
              <a:rPr lang="zh-TW" altLang="en-US"/>
              <a:pPr>
                <a:defRPr/>
              </a:pPr>
              <a:t>2023/5/4</a:t>
            </a:fld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9AA4E02B-D27B-452A-B50B-6EE5FA00BA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394EB919-4E96-443F-ABD0-B34A93B9AC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B5471-C1FF-4B8B-A461-8AF6123C81A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447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67A1057E-D213-45AF-B204-73C21C7E8C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FFE13-429C-44FD-94AB-0283300FCEDC}" type="datetime1">
              <a:rPr lang="zh-TW" altLang="en-US"/>
              <a:pPr>
                <a:defRPr/>
              </a:pPr>
              <a:t>2023/5/4</a:t>
            </a:fld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99511D82-900A-4433-A272-A8B6E3DB5B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452A882E-509C-4A06-847D-310C8B6110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EE9A9-7C75-474A-96D2-83B54F6F2F4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685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3998234D-5E2C-43F0-BDEF-9A3A1CD35A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8D109-BD8E-4218-877E-FACB9A88959E}" type="datetime1">
              <a:rPr lang="zh-TW" altLang="en-US"/>
              <a:pPr>
                <a:defRPr/>
              </a:pPr>
              <a:t>2023/5/4</a:t>
            </a:fld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CDC70D31-BBD0-445D-926D-C2EB80E2F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BC35788B-116B-4A99-90E3-DF9F02DC41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AE7E4-04A7-4E8D-8DCC-7D73BD1A5E1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006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AA033B61-C948-4955-967F-2362B9D27B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2EFB0-EA9D-42EF-A85D-A43A05DFAFF4}" type="datetime1">
              <a:rPr lang="zh-TW" altLang="en-US"/>
              <a:pPr>
                <a:defRPr/>
              </a:pPr>
              <a:t>2023/5/4</a:t>
            </a:fld>
            <a:endParaRPr lang="en-US" altLang="zh-TW"/>
          </a:p>
        </p:txBody>
      </p:sp>
      <p:sp>
        <p:nvSpPr>
          <p:cNvPr id="8" name="Rectangle 12">
            <a:extLst>
              <a:ext uri="{FF2B5EF4-FFF2-40B4-BE49-F238E27FC236}">
                <a16:creationId xmlns="" xmlns:a16="http://schemas.microsoft.com/office/drawing/2014/main" id="{F1E7D2AC-A1E0-48EB-9754-52BE9EA960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13">
            <a:extLst>
              <a:ext uri="{FF2B5EF4-FFF2-40B4-BE49-F238E27FC236}">
                <a16:creationId xmlns="" xmlns:a16="http://schemas.microsoft.com/office/drawing/2014/main" id="{5663F081-94F4-40A0-988E-E7128E7B78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41554-0D9B-4821-A2D8-85F421DBF2D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44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="" xmlns:a16="http://schemas.microsoft.com/office/drawing/2014/main" id="{0FC178D7-8A2C-4C43-AECC-23932E80AC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7029D-76BA-4F03-A039-A4516D1FFCFB}" type="datetime1">
              <a:rPr lang="zh-TW" altLang="en-US"/>
              <a:pPr>
                <a:defRPr/>
              </a:pPr>
              <a:t>2023/5/4</a:t>
            </a:fld>
            <a:endParaRPr lang="en-US" altLang="zh-TW"/>
          </a:p>
        </p:txBody>
      </p:sp>
      <p:sp>
        <p:nvSpPr>
          <p:cNvPr id="4" name="Rectangle 12">
            <a:extLst>
              <a:ext uri="{FF2B5EF4-FFF2-40B4-BE49-F238E27FC236}">
                <a16:creationId xmlns="" xmlns:a16="http://schemas.microsoft.com/office/drawing/2014/main" id="{88C166F4-7F35-4C99-BA1C-0C013AD253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13">
            <a:extLst>
              <a:ext uri="{FF2B5EF4-FFF2-40B4-BE49-F238E27FC236}">
                <a16:creationId xmlns="" xmlns:a16="http://schemas.microsoft.com/office/drawing/2014/main" id="{C4B7FCC9-C9EF-4C04-BAC4-11566C4C69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43104-B157-4666-9AFC-E0BCC7B136C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694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="" xmlns:a16="http://schemas.microsoft.com/office/drawing/2014/main" id="{B4CCB766-6919-4699-9390-7916DADEB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4BE4A-50E2-44EE-8B45-441E502F2206}" type="datetime1">
              <a:rPr lang="zh-TW" altLang="en-US"/>
              <a:pPr>
                <a:defRPr/>
              </a:pPr>
              <a:t>2023/5/4</a:t>
            </a:fld>
            <a:endParaRPr lang="en-US" altLang="zh-TW"/>
          </a:p>
        </p:txBody>
      </p:sp>
      <p:sp>
        <p:nvSpPr>
          <p:cNvPr id="3" name="Rectangle 12">
            <a:extLst>
              <a:ext uri="{FF2B5EF4-FFF2-40B4-BE49-F238E27FC236}">
                <a16:creationId xmlns="" xmlns:a16="http://schemas.microsoft.com/office/drawing/2014/main" id="{55ADB4D2-0BC9-4831-9926-05F9A4B19C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13">
            <a:extLst>
              <a:ext uri="{FF2B5EF4-FFF2-40B4-BE49-F238E27FC236}">
                <a16:creationId xmlns="" xmlns:a16="http://schemas.microsoft.com/office/drawing/2014/main" id="{47F30AC5-8673-451B-81D4-D1414ADFEB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96857-00BC-40BA-B495-4E883453E12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688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9523274B-F5B6-45A5-979E-B19D92503C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70BD7-FFED-4AFB-85B2-03658A5F4AF4}" type="datetime1">
              <a:rPr lang="zh-TW" altLang="en-US"/>
              <a:pPr>
                <a:defRPr/>
              </a:pPr>
              <a:t>2023/5/4</a:t>
            </a:fld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DD4DFC51-1B19-430F-8665-AD82EF39B6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D9BAE61E-4150-4AC3-AF8E-893C0A30D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0930D-EB19-4B70-8CD8-DEA66D03839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596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332EE945-636C-46ED-8385-2E0DD9FB1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1F76B-E033-434A-A357-C49AB5C40254}" type="datetime1">
              <a:rPr lang="zh-TW" altLang="en-US"/>
              <a:pPr>
                <a:defRPr/>
              </a:pPr>
              <a:t>2023/5/4</a:t>
            </a:fld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41C329D3-D167-46EA-8D96-5B597C3E00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A33D005C-2C0D-4B30-A042-54720756D3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BD6327-91B7-4672-A3BF-6A19883112E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437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="" xmlns:a16="http://schemas.microsoft.com/office/drawing/2014/main" id="{163A0A1D-6781-49F1-817C-EB9C5DC2D9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77930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10">
            <a:extLst>
              <a:ext uri="{FF2B5EF4-FFF2-40B4-BE49-F238E27FC236}">
                <a16:creationId xmlns="" xmlns:a16="http://schemas.microsoft.com/office/drawing/2014/main" id="{7DA0B45B-6A89-4476-9A7F-A24A702E7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155" name="Rectangle 11">
            <a:extLst>
              <a:ext uri="{FF2B5EF4-FFF2-40B4-BE49-F238E27FC236}">
                <a16:creationId xmlns="" xmlns:a16="http://schemas.microsoft.com/office/drawing/2014/main" id="{3779CCB2-071C-4694-B235-7D041EFDB9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6F07F4B-4B61-40A0-8F9D-5A536BE70FB6}" type="datetime1">
              <a:rPr lang="zh-TW" altLang="en-US"/>
              <a:pPr>
                <a:defRPr/>
              </a:pPr>
              <a:t>2023/5/4</a:t>
            </a:fld>
            <a:endParaRPr lang="en-US" altLang="zh-TW"/>
          </a:p>
        </p:txBody>
      </p:sp>
      <p:sp>
        <p:nvSpPr>
          <p:cNvPr id="6156" name="Rectangle 12">
            <a:extLst>
              <a:ext uri="{FF2B5EF4-FFF2-40B4-BE49-F238E27FC236}">
                <a16:creationId xmlns="" xmlns:a16="http://schemas.microsoft.com/office/drawing/2014/main" id="{3B248EA0-7F56-4F35-81A4-4B77DCF4D5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3246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157" name="Rectangle 13">
            <a:extLst>
              <a:ext uri="{FF2B5EF4-FFF2-40B4-BE49-F238E27FC236}">
                <a16:creationId xmlns="" xmlns:a16="http://schemas.microsoft.com/office/drawing/2014/main" id="{CE05FFB4-FD8D-43FD-817B-C98CAE79CA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accent1"/>
                </a:solidFill>
              </a:defRPr>
            </a:lvl1pPr>
          </a:lstStyle>
          <a:p>
            <a:fld id="{627E0D55-5753-43DC-BEB0-ED783FC5A32C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投影片編號版面配置區 5">
            <a:extLst>
              <a:ext uri="{FF2B5EF4-FFF2-40B4-BE49-F238E27FC236}">
                <a16:creationId xmlns="" xmlns:a16="http://schemas.microsoft.com/office/drawing/2014/main" id="{B118347F-090B-4B24-B69F-5A5C34AD2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1E3123EA-FF01-4897-ABE0-3A2B8E32A241}" type="slidenum">
              <a:rPr kumimoji="0" lang="zh-TW" altLang="en-US" sz="1400">
                <a:solidFill>
                  <a:schemeClr val="accent1"/>
                </a:solidFill>
              </a:rPr>
              <a:pPr eaLnBrk="1" hangingPunct="1"/>
              <a:t>1</a:t>
            </a:fld>
            <a:endParaRPr kumimoji="0" lang="en-US" altLang="zh-TW" sz="1400" dirty="0">
              <a:solidFill>
                <a:schemeClr val="accent1"/>
              </a:solidFill>
            </a:endParaRPr>
          </a:p>
        </p:txBody>
      </p:sp>
      <p:sp>
        <p:nvSpPr>
          <p:cNvPr id="3075" name="Rectangle 2">
            <a:extLst>
              <a:ext uri="{FF2B5EF4-FFF2-40B4-BE49-F238E27FC236}">
                <a16:creationId xmlns="" xmlns:a16="http://schemas.microsoft.com/office/drawing/2014/main" id="{3952E695-8FAA-469F-9DBA-5EAB8B997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latin typeface="Times New Roman" panose="02020603050405020304" pitchFamily="18" charset="0"/>
              </a:rPr>
              <a:t>10120:Gift?!</a:t>
            </a:r>
            <a:endParaRPr lang="en-US" altLang="zh-TW" dirty="0"/>
          </a:p>
        </p:txBody>
      </p:sp>
      <p:sp>
        <p:nvSpPr>
          <p:cNvPr id="3076" name="Rectangle 3">
            <a:extLst>
              <a:ext uri="{FF2B5EF4-FFF2-40B4-BE49-F238E27FC236}">
                <a16:creationId xmlns="" xmlns:a16="http://schemas.microsoft.com/office/drawing/2014/main" id="{A7AE805D-078A-44B1-9791-EFD2EC57A9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77200" cy="4789488"/>
          </a:xfrm>
        </p:spPr>
        <p:txBody>
          <a:bodyPr/>
          <a:lstStyle/>
          <a:p>
            <a:pPr eaLnBrk="1" hangingPunct="1"/>
            <a:r>
              <a:rPr lang="zh-TW" altLang="en-US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★★★☆☆</a:t>
            </a:r>
          </a:p>
          <a:p>
            <a:pPr eaLnBrk="1" hangingPunct="1"/>
            <a:r>
              <a:rPr lang="zh-TW" altLang="en-US" sz="2400" b="1" dirty="0">
                <a:solidFill>
                  <a:srgbClr val="3BA943"/>
                </a:solidFill>
                <a:latin typeface="Times New Roman" panose="02020603050405020304" pitchFamily="18" charset="0"/>
              </a:rPr>
              <a:t>題組：</a:t>
            </a: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Problem Set Archive with Online Judge</a:t>
            </a:r>
          </a:p>
          <a:p>
            <a:pPr eaLnBrk="1" hangingPunct="1"/>
            <a:r>
              <a:rPr lang="zh-TW" altLang="en-US" sz="2400" b="1" dirty="0">
                <a:solidFill>
                  <a:srgbClr val="3BA943"/>
                </a:solidFill>
                <a:latin typeface="Times New Roman" panose="02020603050405020304" pitchFamily="18" charset="0"/>
              </a:rPr>
              <a:t>題號</a:t>
            </a:r>
            <a:r>
              <a:rPr lang="zh-TW" altLang="en-US" sz="2400" b="1" dirty="0" smtClean="0">
                <a:solidFill>
                  <a:srgbClr val="3BA943"/>
                </a:solidFill>
                <a:latin typeface="Times New Roman" panose="02020603050405020304" pitchFamily="18" charset="0"/>
              </a:rPr>
              <a:t>：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Gift?!</a:t>
            </a:r>
          </a:p>
          <a:p>
            <a:pPr eaLnBrk="1" hangingPunct="1"/>
            <a:r>
              <a:rPr lang="zh-TW" altLang="en-US" sz="2400" b="1" dirty="0" smtClean="0">
                <a:solidFill>
                  <a:srgbClr val="3BA943"/>
                </a:solidFill>
                <a:latin typeface="Times New Roman" panose="02020603050405020304" pitchFamily="18" charset="0"/>
              </a:rPr>
              <a:t>解題者：</a:t>
            </a:r>
            <a:r>
              <a:rPr lang="zh-TW" altLang="en-US" sz="2400" dirty="0" smtClean="0">
                <a:latin typeface="Times New Roman" panose="02020603050405020304" pitchFamily="18" charset="0"/>
              </a:rPr>
              <a:t>張碩文</a:t>
            </a:r>
            <a:endParaRPr lang="zh-TW" altLang="en-US" sz="2400" dirty="0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400" b="1" dirty="0" smtClean="0">
                <a:solidFill>
                  <a:srgbClr val="3BA943"/>
                </a:solidFill>
                <a:latin typeface="Times New Roman" panose="02020603050405020304" pitchFamily="18" charset="0"/>
              </a:rPr>
              <a:t>解題日期：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zh-TW" altLang="en-US" sz="2400" dirty="0" smtClean="0">
                <a:latin typeface="Times New Roman" panose="02020603050405020304" pitchFamily="18" charset="0"/>
              </a:rPr>
              <a:t>年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TW" altLang="en-US" sz="2400" dirty="0" smtClean="0">
                <a:latin typeface="Times New Roman" panose="02020603050405020304" pitchFamily="18" charset="0"/>
              </a:rPr>
              <a:t>月</a:t>
            </a:r>
            <a:r>
              <a:rPr lang="en-US" altLang="zh-TW" sz="2400" dirty="0">
                <a:latin typeface="Times New Roman" panose="02020603050405020304" pitchFamily="18" charset="0"/>
              </a:rPr>
              <a:t>4</a:t>
            </a:r>
            <a:r>
              <a:rPr lang="zh-TW" altLang="en-US" sz="2400" dirty="0" smtClean="0">
                <a:latin typeface="Times New Roman" panose="02020603050405020304" pitchFamily="18" charset="0"/>
              </a:rPr>
              <a:t>日</a:t>
            </a:r>
            <a:endParaRPr lang="zh-TW" altLang="en-US" sz="2400" dirty="0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algn="just" eaLnBrk="1" hangingPunct="1"/>
            <a:r>
              <a:rPr lang="zh-TW" altLang="en-US" sz="2400" b="1" dirty="0" smtClean="0">
                <a:solidFill>
                  <a:srgbClr val="3BA943"/>
                </a:solidFill>
                <a:latin typeface="Times New Roman" panose="02020603050405020304" pitchFamily="18" charset="0"/>
              </a:rPr>
              <a:t>題意：</a:t>
            </a:r>
            <a:r>
              <a:rPr lang="zh-TW" altLang="en-US" sz="2400" dirty="0"/>
              <a:t>有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zh-TW" altLang="en-US" sz="2400" dirty="0"/>
              <a:t>個石頭在小溪上，石頭編號依序由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1....n</a:t>
            </a:r>
            <a:r>
              <a:rPr lang="zh-TW" altLang="en-US" sz="2400" dirty="0"/>
              <a:t>，而編號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TW" altLang="en-US" sz="2400" dirty="0"/>
              <a:t>的石頭左邊有岸，編號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zh-TW" altLang="en-US" sz="2400" dirty="0"/>
              <a:t>的石頭右邊也有岸，石頭間皆相距一公尺，而左岸與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TW" altLang="en-US" sz="2400" dirty="0" smtClean="0"/>
              <a:t>號</a:t>
            </a:r>
            <a:r>
              <a:rPr lang="zh-TW" altLang="en-US" sz="2400" dirty="0"/>
              <a:t>石頭、右岸與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zh-TW" altLang="en-US" sz="2400" dirty="0"/>
              <a:t>號石頭也都相距一公尺，有隻青蛙從左岸</a:t>
            </a:r>
            <a:r>
              <a:rPr lang="zh-TW" altLang="en-US" sz="2400" dirty="0" smtClean="0"/>
              <a:t>起步，第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/>
              <a:t>次跳躍只能往左或右跳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*2-1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TW" altLang="en-US" sz="2400" dirty="0" smtClean="0"/>
              <a:t>公尺，若</a:t>
            </a:r>
            <a:r>
              <a:rPr lang="zh-TW" altLang="en-US" sz="2400" dirty="0"/>
              <a:t>青蛙能夠到達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zh-TW" altLang="en-US" sz="2400" dirty="0"/>
              <a:t>號</a:t>
            </a:r>
            <a:r>
              <a:rPr lang="zh-TW" altLang="en-US" sz="2400" dirty="0" smtClean="0"/>
              <a:t>石頭則</a:t>
            </a:r>
            <a:r>
              <a:rPr lang="zh-TW" altLang="en-US" sz="2400" dirty="0"/>
              <a:t>輸出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me try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zh-TW" altLang="en-US" sz="2400" dirty="0" smtClean="0"/>
              <a:t>，</a:t>
            </a:r>
            <a:r>
              <a:rPr lang="zh-TW" altLang="en-US" sz="2400" dirty="0"/>
              <a:t>無法則</a:t>
            </a:r>
            <a:r>
              <a:rPr lang="zh-TW" altLang="en-US" sz="2400" dirty="0" smtClean="0"/>
              <a:t>輸出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Don't make fun of me!</a:t>
            </a:r>
            <a:r>
              <a:rPr lang="zh-TW" altLang="en-US" sz="2400" dirty="0" smtClean="0"/>
              <a:t>，</a:t>
            </a:r>
            <a:r>
              <a:rPr lang="zh-TW" altLang="en-US" sz="2400" dirty="0"/>
              <a:t>若青蛙跳到左岸或右岸則停止</a:t>
            </a:r>
            <a:r>
              <a:rPr lang="zh-TW" altLang="en-US" sz="2400" dirty="0" smtClean="0"/>
              <a:t>。</a:t>
            </a:r>
            <a:endParaRPr lang="zh-TW" altLang="zh-TW" sz="24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06B62727-E809-4814-B806-EADB711CA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077200" cy="5622925"/>
          </a:xfrm>
        </p:spPr>
        <p:txBody>
          <a:bodyPr/>
          <a:lstStyle/>
          <a:p>
            <a:r>
              <a:rPr lang="zh-TW" altLang="en-US" sz="2400" b="1" dirty="0" smtClean="0">
                <a:solidFill>
                  <a:srgbClr val="3BA943"/>
                </a:solidFill>
                <a:latin typeface="Times New Roman" panose="02020603050405020304" pitchFamily="18" charset="0"/>
              </a:rPr>
              <a:t>題意</a:t>
            </a:r>
            <a:r>
              <a:rPr lang="zh-TW" altLang="en-US" sz="2400" b="1" dirty="0">
                <a:solidFill>
                  <a:srgbClr val="3BA943"/>
                </a:solidFill>
                <a:latin typeface="Times New Roman" panose="02020603050405020304" pitchFamily="18" charset="0"/>
              </a:rPr>
              <a:t>範例</a:t>
            </a:r>
            <a:r>
              <a:rPr lang="zh-TW" altLang="en-US" sz="2400" b="1" dirty="0" smtClean="0">
                <a:solidFill>
                  <a:srgbClr val="3BA943"/>
                </a:solidFill>
                <a:latin typeface="Times New Roman" panose="02020603050405020304" pitchFamily="18" charset="0"/>
              </a:rPr>
              <a:t>：</a:t>
            </a:r>
            <a:endParaRPr lang="en-US" altLang="zh-TW" sz="2400" b="1" dirty="0" smtClean="0">
              <a:solidFill>
                <a:srgbClr val="3BA943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Times New Roman" panose="02020603050405020304" pitchFamily="18" charset="0"/>
              </a:rPr>
              <a:t>Case 1:</a:t>
            </a:r>
            <a:endParaRPr lang="en-US" altLang="zh-TW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400" dirty="0">
              <a:solidFill>
                <a:srgbClr val="3BA943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Output: Let me try!</a:t>
            </a:r>
          </a:p>
          <a:p>
            <a:pPr marL="0" indent="0">
              <a:buNone/>
            </a:pPr>
            <a:endParaRPr lang="en-US" altLang="zh-TW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 dirty="0">
                <a:latin typeface="Times New Roman" panose="02020603050405020304" pitchFamily="18" charset="0"/>
              </a:rPr>
              <a:t>	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191622"/>
              </p:ext>
            </p:extLst>
          </p:nvPr>
        </p:nvGraphicFramePr>
        <p:xfrm>
          <a:off x="467544" y="1628800"/>
          <a:ext cx="6096000" cy="736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石頭數量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禮物所在位置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92" y="2564904"/>
            <a:ext cx="6397402" cy="3280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06B62727-E809-4814-B806-EADB711CA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077200" cy="5622925"/>
          </a:xfrm>
        </p:spPr>
        <p:txBody>
          <a:bodyPr/>
          <a:lstStyle/>
          <a:p>
            <a:r>
              <a:rPr lang="zh-TW" altLang="en-US" sz="2400" b="1" dirty="0" smtClean="0">
                <a:solidFill>
                  <a:srgbClr val="3BA943"/>
                </a:solidFill>
                <a:latin typeface="Times New Roman" panose="02020603050405020304" pitchFamily="18" charset="0"/>
              </a:rPr>
              <a:t>題意</a:t>
            </a:r>
            <a:r>
              <a:rPr lang="zh-TW" altLang="en-US" sz="2400" b="1" dirty="0">
                <a:solidFill>
                  <a:srgbClr val="3BA943"/>
                </a:solidFill>
                <a:latin typeface="Times New Roman" panose="02020603050405020304" pitchFamily="18" charset="0"/>
              </a:rPr>
              <a:t>範例</a:t>
            </a:r>
            <a:r>
              <a:rPr lang="zh-TW" altLang="en-US" sz="2400" b="1" dirty="0" smtClean="0">
                <a:solidFill>
                  <a:srgbClr val="3BA943"/>
                </a:solidFill>
                <a:latin typeface="Times New Roman" panose="02020603050405020304" pitchFamily="18" charset="0"/>
              </a:rPr>
              <a:t>：</a:t>
            </a:r>
            <a:endParaRPr lang="en-US" altLang="zh-TW" sz="2400" b="1" dirty="0" smtClean="0">
              <a:solidFill>
                <a:srgbClr val="3BA943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Times New Roman" panose="02020603050405020304" pitchFamily="18" charset="0"/>
              </a:rPr>
              <a:t>Case 2:</a:t>
            </a:r>
            <a:endParaRPr lang="en-US" altLang="zh-TW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400" dirty="0">
              <a:solidFill>
                <a:srgbClr val="3BA943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Output: Don't make fun of me!</a:t>
            </a:r>
          </a:p>
          <a:p>
            <a:pPr marL="0" indent="0">
              <a:buNone/>
            </a:pPr>
            <a:endParaRPr lang="en-US" altLang="zh-TW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 dirty="0">
                <a:latin typeface="Times New Roman" panose="02020603050405020304" pitchFamily="18" charset="0"/>
              </a:rPr>
              <a:t>	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41299"/>
              </p:ext>
            </p:extLst>
          </p:nvPr>
        </p:nvGraphicFramePr>
        <p:xfrm>
          <a:off x="467544" y="1628800"/>
          <a:ext cx="6096000" cy="736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石頭數量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禮物所在位置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73" y="2420889"/>
            <a:ext cx="5636296" cy="357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2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>
                <a:extLst>
                  <a:ext uri="{FF2B5EF4-FFF2-40B4-BE49-F238E27FC236}">
                    <a16:creationId xmlns="" xmlns:a16="http://schemas.microsoft.com/office/drawing/2014/main" id="{06B62727-E809-4814-B806-EADB711CAFF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685800"/>
                <a:ext cx="8077200" cy="5622925"/>
              </a:xfrm>
            </p:spPr>
            <p:txBody>
              <a:bodyPr/>
              <a:lstStyle/>
              <a:p>
                <a:r>
                  <a:rPr lang="zh-TW" altLang="en-US" sz="2400" b="1" dirty="0" smtClean="0">
                    <a:solidFill>
                      <a:srgbClr val="3BA943"/>
                    </a:solidFill>
                    <a:latin typeface="Times New Roman" panose="02020603050405020304" pitchFamily="18" charset="0"/>
                  </a:rPr>
                  <a:t>解法 </a:t>
                </a:r>
                <a:r>
                  <a:rPr lang="en-US" altLang="zh-TW" sz="2400" b="1" dirty="0" smtClean="0">
                    <a:solidFill>
                      <a:srgbClr val="3BA943"/>
                    </a:solidFill>
                    <a:latin typeface="Times New Roman" panose="02020603050405020304" pitchFamily="18" charset="0"/>
                  </a:rPr>
                  <a:t>:</a:t>
                </a:r>
                <a:r>
                  <a:rPr lang="en-US" altLang="zh-TW" sz="2400" b="1" dirty="0">
                    <a:solidFill>
                      <a:srgbClr val="3BA943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zh-TW" altLang="en-US" sz="2400" dirty="0" smtClean="0">
                    <a:latin typeface="Times New Roman" panose="02020603050405020304" pitchFamily="18" charset="0"/>
                  </a:rPr>
                  <a:t>當</a:t>
                </a:r>
                <a:r>
                  <a:rPr lang="en-US" altLang="zh-TW" sz="2400" dirty="0" smtClean="0">
                    <a:latin typeface="Times New Roman" panose="02020603050405020304" pitchFamily="18" charset="0"/>
                  </a:rPr>
                  <a:t>N</a:t>
                </a:r>
                <a:r>
                  <a:rPr lang="zh-TW" altLang="en-US" sz="2400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zh-TW" sz="2400" dirty="0" smtClean="0">
                    <a:latin typeface="Times New Roman" panose="02020603050405020304" pitchFamily="18" charset="0"/>
                  </a:rPr>
                  <a:t>&lt;</a:t>
                </a:r>
                <a:r>
                  <a:rPr lang="zh-TW" altLang="en-US" sz="2400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zh-TW" sz="2400" dirty="0" smtClean="0">
                    <a:latin typeface="Times New Roman" panose="02020603050405020304" pitchFamily="18" charset="0"/>
                  </a:rPr>
                  <a:t>49</a:t>
                </a:r>
                <a:r>
                  <a:rPr lang="zh-TW" altLang="en-US" sz="2400" dirty="0" smtClean="0">
                    <a:latin typeface="Times New Roman" panose="02020603050405020304" pitchFamily="18" charset="0"/>
                  </a:rPr>
                  <a:t>的時候，使用</a:t>
                </a:r>
                <a:r>
                  <a:rPr lang="en-US" altLang="zh-TW" sz="2400" dirty="0" smtClean="0">
                    <a:latin typeface="Times New Roman" panose="02020603050405020304" pitchFamily="18" charset="0"/>
                  </a:rPr>
                  <a:t>DFS</a:t>
                </a:r>
                <a:r>
                  <a:rPr lang="zh-TW" altLang="en-US" sz="2400" dirty="0" smtClean="0">
                    <a:latin typeface="Times New Roman" panose="02020603050405020304" pitchFamily="18" charset="0"/>
                  </a:rPr>
                  <a:t>直接暴力搜尋，當</a:t>
                </a:r>
                <a:r>
                  <a:rPr lang="en-US" altLang="zh-TW" sz="2400" dirty="0" smtClean="0">
                    <a:latin typeface="Times New Roman" panose="02020603050405020304" pitchFamily="18" charset="0"/>
                  </a:rPr>
                  <a:t>N&gt;=49</a:t>
                </a:r>
                <a:r>
                  <a:rPr lang="zh-TW" altLang="en-US" sz="2400" dirty="0" smtClean="0">
                    <a:latin typeface="Times New Roman" panose="02020603050405020304" pitchFamily="18" charset="0"/>
                  </a:rPr>
                  <a:t>時必定會有解，直接輸出</a:t>
                </a:r>
                <a:r>
                  <a:rPr lang="en-US" altLang="zh-TW" sz="2400" dirty="0" smtClean="0">
                    <a:latin typeface="Times New Roman" panose="02020603050405020304" pitchFamily="18" charset="0"/>
                  </a:rPr>
                  <a:t>Let me try!</a:t>
                </a:r>
              </a:p>
              <a:p>
                <a:pPr marL="0" indent="0">
                  <a:buNone/>
                </a:pPr>
                <a:endParaRPr lang="en-US" altLang="zh-TW" sz="2400" dirty="0" smtClean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sz="2400" dirty="0" smtClean="0">
                    <a:latin typeface="Times New Roman" panose="02020603050405020304" pitchFamily="18" charset="0"/>
                  </a:rPr>
                  <a:t>證明大致流程如下</a:t>
                </a:r>
                <a:r>
                  <a:rPr lang="en-US" altLang="zh-TW" sz="2400" dirty="0" smtClean="0">
                    <a:latin typeface="Times New Roman" panose="02020603050405020304" pitchFamily="18" charset="0"/>
                  </a:rPr>
                  <a:t>:</a:t>
                </a:r>
              </a:p>
              <a:p>
                <a:pPr marL="0" indent="0" algn="just">
                  <a:buNone/>
                </a:pPr>
                <a:r>
                  <a:rPr lang="en-US" altLang="zh-TW" sz="2400" dirty="0" smtClean="0">
                    <a:latin typeface="Times New Roman" panose="02020603050405020304" pitchFamily="18" charset="0"/>
                  </a:rPr>
                  <a:t>1.</a:t>
                </a:r>
                <a:r>
                  <a:rPr lang="zh-TW" altLang="en-US" sz="2400" dirty="0" smtClean="0">
                    <a:latin typeface="Times New Roman" panose="02020603050405020304" pitchFamily="18" charset="0"/>
                  </a:rPr>
                  <a:t>由於每次走的步伐是</a:t>
                </a:r>
                <a:r>
                  <a:rPr lang="en-US" altLang="zh-TW" sz="2400" dirty="0" smtClean="0">
                    <a:latin typeface="Times New Roman" panose="02020603050405020304" pitchFamily="18" charset="0"/>
                  </a:rPr>
                  <a:t>2k-1</a:t>
                </a:r>
                <a:r>
                  <a:rPr lang="zh-TW" altLang="en-US" sz="2400" dirty="0" smtClean="0">
                    <a:latin typeface="Times New Roman" panose="02020603050405020304" pitchFamily="18" charset="0"/>
                  </a:rPr>
                  <a:t>，假設一直往前走的話則總距離為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zh-TW" alt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TW" sz="2400" i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nary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zh-TW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假設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TW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為禮物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位置，當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zh-TW" alt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時</m:t>
                    </m:r>
                  </m:oMath>
                </a14:m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則必定有辦法走到此位置</a:t>
                </a:r>
                <a:endParaRPr lang="en-US" altLang="zh-TW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假設青蛙目前的所在位置是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，下一步要跳的距離為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(2k+1)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，如果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x-(2k+1)&gt;=1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，則青蛙一定有辦法到位置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x+2</a:t>
                </a:r>
              </a:p>
              <a:p>
                <a:pPr marL="0" indent="0" algn="just">
                  <a:buNone/>
                </a:pP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Proof:</a:t>
                </a:r>
              </a:p>
              <a:p>
                <a:pPr marL="0" indent="0">
                  <a:buNone/>
                </a:pPr>
                <a:r>
                  <a:rPr lang="zh-TW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假設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青蛙的位置在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，且先往後跳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2k+1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，再往前跳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2k+3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，則青蛙後來的位置會在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x-(2k+1)+(2k+3)=x+2  =&gt;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得證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endParaRPr lang="en-US" altLang="zh-TW" sz="2400" b="1" dirty="0" smtClean="0">
                  <a:solidFill>
                    <a:srgbClr val="3BA943"/>
                  </a:solidFill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2400" b="1" dirty="0" smtClean="0">
                  <a:solidFill>
                    <a:srgbClr val="3BA943"/>
                  </a:solidFill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2400" b="1" dirty="0" smtClean="0">
                  <a:solidFill>
                    <a:srgbClr val="3BA943"/>
                  </a:solidFill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2400" b="1" dirty="0">
                  <a:solidFill>
                    <a:srgbClr val="3BA943"/>
                  </a:solidFill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2400" b="1" dirty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dirty="0" smtClean="0"/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zh-TW" altLang="en-US" sz="2400" dirty="0">
                    <a:latin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4099" name="Rectangle 3">
                <a:extLst>
                  <a:ext uri="{FF2B5EF4-FFF2-40B4-BE49-F238E27FC236}">
                    <a16:creationId xmlns="" xmlns:a16="http://schemas.microsoft.com/office/drawing/2014/main" id="{06B62727-E809-4814-B806-EADB711CAF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685800"/>
                <a:ext cx="8077200" cy="5622925"/>
              </a:xfrm>
              <a:blipFill rotWithShape="0">
                <a:blip r:embed="rId3"/>
                <a:stretch>
                  <a:fillRect l="-1208" t="-868" r="-11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80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06B62727-E809-4814-B806-EADB711CA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077200" cy="5622925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假設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青蛙目前的所在位置是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下一步要跳的距離為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(2k+1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，如果</a:t>
            </a:r>
            <a:r>
              <a:rPr lang="es-E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x-((2k+1)+(</a:t>
            </a:r>
            <a:r>
              <a:rPr lang="es-E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y-1)*2)&gt;=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，則青蛙一定有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辦法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走到位置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x+2y</a:t>
            </a:r>
          </a:p>
          <a:p>
            <a:pPr marL="0" indent="0">
              <a:buNone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Proof:</a:t>
            </a:r>
          </a:p>
          <a:p>
            <a:pPr marL="0" indent="0">
              <a:buNone/>
            </a:pP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rgbClr val="3BA943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400" b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 dirty="0"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232" y="1916832"/>
            <a:ext cx="5472736" cy="390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1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>
                <a:extLst>
                  <a:ext uri="{FF2B5EF4-FFF2-40B4-BE49-F238E27FC236}">
                    <a16:creationId xmlns="" xmlns:a16="http://schemas.microsoft.com/office/drawing/2014/main" id="{06B62727-E809-4814-B806-EADB711CAFF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685800"/>
                <a:ext cx="8295456" cy="59835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假設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為禮物位置，由數論的某個定理可以得知必定能存在一個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&lt;= M &lt;=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+2)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，且 </a:t>
                </a:r>
                <a:r>
                  <a:rPr lang="en-US" altLang="zh-TW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必定是偶數</a:t>
                </a:r>
                <a:endParaRPr lang="en-US" altLang="zh-TW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24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由上述的定理推得 </a:t>
                </a:r>
                <a:r>
                  <a:rPr lang="en-US" altLang="zh-TW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altLang="zh-TW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2r 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，整理後可得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+ 2r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，此時令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= (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/ 2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，整理後可得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= x + 2y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，由第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點可得知 </a:t>
                </a:r>
                <a:r>
                  <a:rPr lang="es-E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x-</a:t>
                </a:r>
                <a:r>
                  <a:rPr lang="es-E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((2k+1)+(y-1)*2)&gt;=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必成立，現在將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分別以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2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代入，可得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</a:rPr>
                  <a:t>-((2k+1)+2(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</a:rPr>
                  <a:t>-1))</a:t>
                </a:r>
                <a:r>
                  <a:rPr lang="zh-TW" altLang="en-US" sz="2400" dirty="0" smtClean="0">
                    <a:latin typeface="Times New Roman" panose="02020603050405020304" pitchFamily="18" charset="0"/>
                  </a:rPr>
                  <a:t>，再繼續簡化會得出</a:t>
                </a:r>
                <a:r>
                  <a:rPr lang="en-US" altLang="zh-TW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TW" sz="24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-2k</a:t>
                </a:r>
                <a:r>
                  <a:rPr lang="zh-TW" alt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zh-TW" alt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TW" alt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zh-TW" alt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zh-TW" alt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&gt;= 1</a:t>
                </a:r>
                <a:r>
                  <a:rPr lang="zh-TW" alt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altLang="zh-TW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…(1)</a:t>
                </a:r>
              </a:p>
              <a:p>
                <a:pPr marL="0" indent="0" algn="just">
                  <a:buNone/>
                </a:pP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</a:t>
                </a:r>
              </a:p>
              <a:p>
                <a:pPr marL="0" indent="0" algn="just">
                  <a:buNone/>
                </a:pP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由於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TW" sz="24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+2)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</a:rPr>
                  <a:t>&gt;=M</a:t>
                </a:r>
                <a:r>
                  <a:rPr lang="zh-TW" altLang="en-US" sz="2400" dirty="0" smtClean="0">
                    <a:latin typeface="Times New Roman" panose="02020603050405020304" pitchFamily="18" charset="0"/>
                  </a:rPr>
                  <a:t>必成立，因此將</a:t>
                </a:r>
                <a:r>
                  <a:rPr lang="en-US" altLang="zh-TW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(1)</a:t>
                </a:r>
                <a:r>
                  <a:rPr lang="zh-TW" altLang="en-US" sz="2400" dirty="0" smtClean="0">
                    <a:latin typeface="Times New Roman" panose="02020603050405020304" pitchFamily="18" charset="0"/>
                  </a:rPr>
                  <a:t>的</a:t>
                </a:r>
                <a:r>
                  <a:rPr lang="en-US" altLang="zh-TW" sz="2400" dirty="0" smtClean="0">
                    <a:latin typeface="Times New Roman" panose="02020603050405020304" pitchFamily="18" charset="0"/>
                  </a:rPr>
                  <a:t>M</a:t>
                </a:r>
                <a:r>
                  <a:rPr lang="zh-TW" altLang="en-US" sz="2400" dirty="0" smtClean="0">
                    <a:latin typeface="Times New Roman" panose="02020603050405020304" pitchFamily="18" charset="0"/>
                  </a:rPr>
                  <a:t>改成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TW" sz="24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+2)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400" dirty="0" smtClean="0">
                    <a:latin typeface="Times New Roman" panose="02020603050405020304" pitchFamily="18" charset="0"/>
                  </a:rPr>
                  <a:t>，相當於是減去了更大的數字，如果要證明仍會</a:t>
                </a:r>
                <a:r>
                  <a:rPr lang="en-US" altLang="zh-TW" sz="2400" dirty="0" smtClean="0">
                    <a:latin typeface="Times New Roman" panose="02020603050405020304" pitchFamily="18" charset="0"/>
                  </a:rPr>
                  <a:t>&gt;=1</a:t>
                </a:r>
                <a:r>
                  <a:rPr lang="zh-TW" altLang="en-US" sz="2400" dirty="0" smtClean="0">
                    <a:latin typeface="Times New Roman" panose="02020603050405020304" pitchFamily="18" charset="0"/>
                  </a:rPr>
                  <a:t>的話，就要去解</a:t>
                </a:r>
                <a:r>
                  <a:rPr lang="en-US" altLang="zh-TW" sz="2400" dirty="0" smtClean="0">
                    <a:latin typeface="Times New Roman" panose="02020603050405020304" pitchFamily="18" charset="0"/>
                  </a:rPr>
                  <a:t>k</a:t>
                </a:r>
                <a:r>
                  <a:rPr lang="zh-TW" altLang="en-US" sz="2400" dirty="0" smtClean="0">
                    <a:latin typeface="Times New Roman" panose="02020603050405020304" pitchFamily="18" charset="0"/>
                  </a:rPr>
                  <a:t>的</a:t>
                </a:r>
                <a:r>
                  <a:rPr lang="en-US" altLang="zh-TW" sz="2400" dirty="0" smtClean="0">
                    <a:latin typeface="Times New Roman" panose="02020603050405020304" pitchFamily="18" charset="0"/>
                  </a:rPr>
                  <a:t>2</a:t>
                </a:r>
                <a:r>
                  <a:rPr lang="zh-TW" altLang="en-US" sz="2400" dirty="0" smtClean="0">
                    <a:latin typeface="Times New Roman" panose="02020603050405020304" pitchFamily="18" charset="0"/>
                  </a:rPr>
                  <a:t>次不等式，將</a:t>
                </a:r>
                <a:r>
                  <a:rPr lang="en-US" altLang="zh-TW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(1)</a:t>
                </a:r>
                <a:r>
                  <a:rPr lang="zh-TW" altLang="en-US" sz="2400" dirty="0" smtClean="0">
                    <a:latin typeface="Times New Roman" panose="02020603050405020304" pitchFamily="18" charset="0"/>
                  </a:rPr>
                  <a:t>的</a:t>
                </a:r>
                <a:r>
                  <a:rPr lang="en-US" altLang="zh-TW" sz="2400" dirty="0" smtClean="0">
                    <a:latin typeface="Times New Roman" panose="02020603050405020304" pitchFamily="18" charset="0"/>
                  </a:rPr>
                  <a:t>M</a:t>
                </a:r>
                <a:r>
                  <a:rPr lang="zh-TW" altLang="en-US" sz="2400" dirty="0" smtClean="0">
                    <a:latin typeface="Times New Roman" panose="02020603050405020304" pitchFamily="18" charset="0"/>
                  </a:rPr>
                  <a:t>改成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TW" sz="24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+2)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400" dirty="0" smtClean="0">
                    <a:latin typeface="Times New Roman" panose="02020603050405020304" pitchFamily="18" charset="0"/>
                  </a:rPr>
                  <a:t>之後可得到  </a:t>
                </a:r>
                <a:r>
                  <a:rPr lang="en-US" altLang="zh-TW" sz="2400" dirty="0" smtClean="0">
                    <a:latin typeface="Times New Roman" panose="02020603050405020304" pitchFamily="18" charset="0"/>
                  </a:rPr>
                  <a:t>=&gt;</a:t>
                </a:r>
                <a:endParaRPr lang="en-US" altLang="zh-TW" sz="2400" dirty="0">
                  <a:latin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zh-TW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- 6k – 4 &gt;= 0</a:t>
                </a:r>
                <a:r>
                  <a:rPr lang="zh-TW" altLang="en-US" sz="2400" dirty="0" smtClean="0">
                    <a:latin typeface="Times New Roman" panose="02020603050405020304" pitchFamily="18" charset="0"/>
                  </a:rPr>
                  <a:t>，要滿足上述不等式，經由公式解的計算後會得到 </a:t>
                </a:r>
                <a:r>
                  <a:rPr lang="en-US" altLang="zh-TW" sz="2400" dirty="0" smtClean="0">
                    <a:latin typeface="Times New Roman" panose="02020603050405020304" pitchFamily="18" charset="0"/>
                  </a:rPr>
                  <a:t>k</a:t>
                </a:r>
                <a:r>
                  <a:rPr lang="zh-TW" altLang="en-US" sz="2400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zh-TW" sz="2400" dirty="0" smtClean="0">
                    <a:latin typeface="Times New Roman" panose="02020603050405020304" pitchFamily="18" charset="0"/>
                  </a:rPr>
                  <a:t>&gt;= 6.7</a:t>
                </a:r>
                <a:r>
                  <a:rPr lang="zh-TW" altLang="en-US" sz="2400" dirty="0" smtClean="0">
                    <a:latin typeface="Times New Roman" panose="02020603050405020304" pitchFamily="18" charset="0"/>
                  </a:rPr>
                  <a:t>時才會滿足，由於</a:t>
                </a:r>
                <a:r>
                  <a:rPr lang="en-US" altLang="zh-TW" sz="2400" dirty="0" smtClean="0">
                    <a:latin typeface="Times New Roman" panose="02020603050405020304" pitchFamily="18" charset="0"/>
                  </a:rPr>
                  <a:t>k</a:t>
                </a:r>
                <a:r>
                  <a:rPr lang="zh-TW" altLang="en-US" sz="2400" dirty="0" smtClean="0">
                    <a:latin typeface="Times New Roman" panose="02020603050405020304" pitchFamily="18" charset="0"/>
                  </a:rPr>
                  <a:t>必定是正整數，因此範圍會變成</a:t>
                </a:r>
                <a:r>
                  <a:rPr lang="en-US" altLang="zh-TW" sz="2400" dirty="0" smtClean="0">
                    <a:latin typeface="Times New Roman" panose="02020603050405020304" pitchFamily="18" charset="0"/>
                  </a:rPr>
                  <a:t>k &gt;= 7</a:t>
                </a:r>
                <a:endParaRPr lang="en-US" altLang="zh-TW" sz="2400" dirty="0">
                  <a:solidFill>
                    <a:srgbClr val="0070C0"/>
                  </a:solidFill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endParaRPr lang="en-US" altLang="zh-TW" sz="2400" dirty="0" smtClean="0"/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zh-TW" altLang="en-US" sz="2400" dirty="0">
                    <a:latin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4099" name="Rectangle 3">
                <a:extLst>
                  <a:ext uri="{FF2B5EF4-FFF2-40B4-BE49-F238E27FC236}">
                    <a16:creationId xmlns="" xmlns:a16="http://schemas.microsoft.com/office/drawing/2014/main" id="{06B62727-E809-4814-B806-EADB711CAF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685800"/>
                <a:ext cx="8295456" cy="5983560"/>
              </a:xfrm>
              <a:blipFill rotWithShape="0">
                <a:blip r:embed="rId3"/>
                <a:stretch>
                  <a:fillRect l="-1176" t="-815" r="-1176" b="-16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07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>
                <a:extLst>
                  <a:ext uri="{FF2B5EF4-FFF2-40B4-BE49-F238E27FC236}">
                    <a16:creationId xmlns="" xmlns:a16="http://schemas.microsoft.com/office/drawing/2014/main" id="{06B62727-E809-4814-B806-EADB711CAFF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685800"/>
                <a:ext cx="8295456" cy="59835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:endParaRPr lang="en-US" altLang="zh-TW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知道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&gt;= 7</a:t>
                </a:r>
                <a:r>
                  <a:rPr lang="zh-TW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，會滿足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之後，再用第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點的性質知道當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&gt;= 49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時必定有解</a:t>
                </a:r>
                <a:endParaRPr lang="en-US" altLang="zh-TW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</a:t>
                </a:r>
              </a:p>
              <a:p>
                <a:pPr marL="0" indent="0">
                  <a:buNone/>
                </a:pP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M &lt; 49</a:t>
                </a:r>
              </a:p>
              <a:p>
                <a:pPr marL="400050" lvl="1" indent="0">
                  <a:buNone/>
                </a:pP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&gt;= 49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必定有解，因為當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= 49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的時候，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1-49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都有辦法透過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DFS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找出來</a:t>
                </a:r>
                <a:endPara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lvl="1" indent="0">
                  <a:buNone/>
                </a:pP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 N &lt; 49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的情況則是用上述提到的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DFS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搜尋解即可</a:t>
                </a:r>
                <a:endParaRPr lang="en-US" altLang="zh-TW" sz="2400" b="1" dirty="0" smtClean="0">
                  <a:solidFill>
                    <a:srgbClr val="3BA943"/>
                  </a:solidFill>
                  <a:latin typeface="Times New Roman" panose="02020603050405020304" pitchFamily="18" charset="0"/>
                </a:endParaRPr>
              </a:p>
              <a:p>
                <a:r>
                  <a:rPr lang="zh-TW" altLang="en-US" sz="2400" b="1" dirty="0" smtClean="0">
                    <a:solidFill>
                      <a:srgbClr val="3BA943"/>
                    </a:solidFill>
                    <a:latin typeface="Times New Roman" panose="02020603050405020304" pitchFamily="18" charset="0"/>
                  </a:rPr>
                  <a:t>解法</a:t>
                </a:r>
                <a:r>
                  <a:rPr lang="zh-TW" altLang="en-US" sz="2400" b="1" dirty="0">
                    <a:solidFill>
                      <a:srgbClr val="3BA943"/>
                    </a:solidFill>
                    <a:latin typeface="Times New Roman" panose="02020603050405020304" pitchFamily="18" charset="0"/>
                  </a:rPr>
                  <a:t>範例</a:t>
                </a:r>
                <a:r>
                  <a:rPr lang="zh-TW" altLang="en-US" sz="2400" b="1" dirty="0" smtClean="0">
                    <a:solidFill>
                      <a:srgbClr val="3BA943"/>
                    </a:solidFill>
                    <a:latin typeface="Times New Roman" panose="02020603050405020304" pitchFamily="18" charset="0"/>
                  </a:rPr>
                  <a:t>：</a:t>
                </a:r>
                <a:r>
                  <a:rPr lang="zh-TW" altLang="zh-TW" sz="2400" dirty="0"/>
                  <a:t>已於解法的解釋過程中合併</a:t>
                </a:r>
                <a:r>
                  <a:rPr lang="zh-TW" altLang="zh-TW" sz="2400" dirty="0" smtClean="0"/>
                  <a:t>說明</a:t>
                </a:r>
                <a:endParaRPr lang="en-US" altLang="zh-TW" sz="2400" dirty="0" smtClean="0">
                  <a:latin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altLang="zh-TW" sz="2400" b="1" dirty="0" smtClean="0">
                    <a:solidFill>
                      <a:srgbClr val="3BA943"/>
                    </a:solidFill>
                    <a:latin typeface="Times New Roman" panose="02020603050405020304" pitchFamily="18" charset="0"/>
                  </a:rPr>
                  <a:t>	</a:t>
                </a:r>
                <a:endParaRPr lang="zh-TW" altLang="en-US" sz="2400" b="1" dirty="0" smtClean="0">
                  <a:solidFill>
                    <a:srgbClr val="3BA943"/>
                  </a:solidFill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zh-TW" altLang="en-US" sz="2400" b="1" dirty="0" smtClean="0">
                    <a:solidFill>
                      <a:srgbClr val="3BA943"/>
                    </a:solidFill>
                    <a:latin typeface="Times New Roman" panose="02020603050405020304" pitchFamily="18" charset="0"/>
                  </a:rPr>
                  <a:t>討論：</a:t>
                </a:r>
                <a:endParaRPr lang="en-US" altLang="zh-TW" sz="2400" b="1" dirty="0">
                  <a:latin typeface="Times New Roman" panose="02020603050405020304" pitchFamily="18" charset="0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zh-TW" altLang="en-US" sz="2000" dirty="0" smtClean="0">
                    <a:latin typeface="Times New Roman" panose="02020603050405020304" pitchFamily="18" charset="0"/>
                  </a:rPr>
                  <a:t>由於本題的</a:t>
                </a:r>
                <a:r>
                  <a:rPr lang="en-US" altLang="zh-TW" sz="2000" dirty="0" smtClean="0">
                    <a:latin typeface="Times New Roman" panose="02020603050405020304" pitchFamily="18" charset="0"/>
                  </a:rPr>
                  <a:t>N</a:t>
                </a:r>
                <a:r>
                  <a:rPr lang="zh-TW" altLang="en-US" sz="2000" dirty="0" smtClean="0">
                    <a:latin typeface="Times New Roman" panose="02020603050405020304" pitchFamily="18" charset="0"/>
                  </a:rPr>
                  <a:t>最大可以到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zh-TW" altLang="en-US" sz="2000" dirty="0" smtClean="0">
                    <a:latin typeface="Times New Roman" panose="02020603050405020304" pitchFamily="18" charset="0"/>
                  </a:rPr>
                  <a:t>因此單純用</a:t>
                </a:r>
                <a:r>
                  <a:rPr lang="en-US" altLang="zh-TW" sz="2000" dirty="0" smtClean="0">
                    <a:latin typeface="Times New Roman" panose="02020603050405020304" pitchFamily="18" charset="0"/>
                  </a:rPr>
                  <a:t>DFS</a:t>
                </a:r>
                <a:r>
                  <a:rPr lang="zh-TW" altLang="en-US" sz="2000" dirty="0" smtClean="0">
                    <a:latin typeface="Times New Roman" panose="02020603050405020304" pitchFamily="18" charset="0"/>
                  </a:rPr>
                  <a:t>去解會有</a:t>
                </a:r>
                <a:r>
                  <a:rPr lang="en-US" altLang="zh-TW" sz="2000" dirty="0" smtClean="0">
                    <a:latin typeface="Times New Roman" panose="02020603050405020304" pitchFamily="18" charset="0"/>
                  </a:rPr>
                  <a:t>TLE</a:t>
                </a:r>
                <a:r>
                  <a:rPr lang="zh-TW" altLang="en-US" sz="2000" dirty="0" smtClean="0">
                    <a:latin typeface="Times New Roman" panose="02020603050405020304" pitchFamily="18" charset="0"/>
                  </a:rPr>
                  <a:t>的問題</a:t>
                </a:r>
                <a:endParaRPr lang="en-US" altLang="zh-TW" sz="2000" dirty="0" smtClean="0">
                  <a:latin typeface="Times New Roman" panose="02020603050405020304" pitchFamily="18" charset="0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zh-TW" altLang="en-US" sz="2000" dirty="0" smtClean="0">
                    <a:latin typeface="Times New Roman" panose="02020603050405020304" pitchFamily="18" charset="0"/>
                  </a:rPr>
                  <a:t>但是本題當</a:t>
                </a:r>
                <a:r>
                  <a:rPr lang="en-US" altLang="zh-TW" sz="2000" dirty="0" smtClean="0">
                    <a:latin typeface="Times New Roman" panose="02020603050405020304" pitchFamily="18" charset="0"/>
                  </a:rPr>
                  <a:t>N</a:t>
                </a:r>
                <a:r>
                  <a:rPr lang="zh-TW" altLang="en-US" sz="2000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</a:rPr>
                  <a:t>&gt;=</a:t>
                </a:r>
                <a:r>
                  <a:rPr lang="zh-TW" altLang="en-US" sz="2000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</a:rPr>
                  <a:t>49</a:t>
                </a:r>
                <a:r>
                  <a:rPr lang="zh-TW" altLang="en-US" sz="2000" dirty="0" smtClean="0">
                    <a:latin typeface="Times New Roman" panose="02020603050405020304" pitchFamily="18" charset="0"/>
                  </a:rPr>
                  <a:t>時必定有解的數學推導非常的複雜，因此認為本題的難度可能不只</a:t>
                </a:r>
                <a:r>
                  <a:rPr lang="en-US" altLang="zh-TW" sz="2000" dirty="0" smtClean="0">
                    <a:latin typeface="Times New Roman" panose="02020603050405020304" pitchFamily="18" charset="0"/>
                  </a:rPr>
                  <a:t>3</a:t>
                </a:r>
                <a:r>
                  <a:rPr lang="zh-TW" altLang="en-US" sz="2000" dirty="0" smtClean="0">
                    <a:latin typeface="Times New Roman" panose="02020603050405020304" pitchFamily="18" charset="0"/>
                  </a:rPr>
                  <a:t>顆星</a:t>
                </a:r>
                <a:endParaRPr lang="en-US" altLang="zh-TW" sz="2000" dirty="0" smtClean="0">
                  <a:latin typeface="Times New Roman" panose="02020603050405020304" pitchFamily="18" charset="0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zh-TW" altLang="en-US" sz="2000" dirty="0">
                    <a:latin typeface="Times New Roman" panose="02020603050405020304" pitchFamily="18" charset="0"/>
                  </a:rPr>
                  <a:t>詳細的證明過程是以下</a:t>
                </a:r>
                <a:r>
                  <a:rPr lang="zh-TW" altLang="en-US" sz="2000" dirty="0" smtClean="0">
                    <a:latin typeface="Times New Roman" panose="02020603050405020304" pitchFamily="18" charset="0"/>
                  </a:rPr>
                  <a:t>網址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https://algorithmist.com/wiki/UVa_10120_-_Gift%3F!</a:t>
                </a:r>
                <a:endParaRPr lang="zh-TW" alt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zh-TW" altLang="en-US" sz="2400" dirty="0" smtClean="0">
                    <a:latin typeface="Times New Roman" panose="02020603050405020304" pitchFamily="18" charset="0"/>
                  </a:rPr>
                  <a:t>	</a:t>
                </a:r>
                <a:endParaRPr lang="zh-TW" altLang="en-US" sz="24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99" name="Rectangle 3">
                <a:extLst>
                  <a:ext uri="{FF2B5EF4-FFF2-40B4-BE49-F238E27FC236}">
                    <a16:creationId xmlns="" xmlns:a16="http://schemas.microsoft.com/office/drawing/2014/main" id="{06B62727-E809-4814-B806-EADB711CAF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685800"/>
                <a:ext cx="8295456" cy="5983560"/>
              </a:xfrm>
              <a:blipFill rotWithShape="0">
                <a:blip r:embed="rId3"/>
                <a:stretch>
                  <a:fillRect l="-1176" t="-815" r="-588" b="-22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8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標楷體"/>
        <a:cs typeface=""/>
      </a:majorFont>
      <a:minorFont>
        <a:latin typeface="Tahom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2960</TotalTime>
  <Words>412</Words>
  <Application>Microsoft Office PowerPoint</Application>
  <PresentationFormat>如螢幕大小 (4:3)</PresentationFormat>
  <Paragraphs>118</Paragraphs>
  <Slides>7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新細明體</vt:lpstr>
      <vt:lpstr>標楷體</vt:lpstr>
      <vt:lpstr>Cambria Math</vt:lpstr>
      <vt:lpstr>Tahoma</vt:lpstr>
      <vt:lpstr>Times New Roman</vt:lpstr>
      <vt:lpstr>Wingdings</vt:lpstr>
      <vt:lpstr>Blends</vt:lpstr>
      <vt:lpstr>10120:Gift?!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nsysu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 3 Greedy methods</dc:title>
  <dc:creator>cby</dc:creator>
  <cp:lastModifiedBy>Admin</cp:lastModifiedBy>
  <cp:revision>162</cp:revision>
  <dcterms:created xsi:type="dcterms:W3CDTF">1601-01-01T00:00:00Z</dcterms:created>
  <dcterms:modified xsi:type="dcterms:W3CDTF">2023-05-03T17:34:23Z</dcterms:modified>
</cp:coreProperties>
</file>