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90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6" autoAdjust="0"/>
    <p:restoredTop sz="92154" autoAdjust="0"/>
  </p:normalViewPr>
  <p:slideViewPr>
    <p:cSldViewPr>
      <p:cViewPr varScale="1">
        <p:scale>
          <a:sx n="103" d="100"/>
          <a:sy n="103" d="100"/>
        </p:scale>
        <p:origin x="17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726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8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2023/5/18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zh-TW" altLang="en-US" sz="4400" b="1" dirty="0">
                <a:latin typeface="Times New Roman" panose="02020603050405020304" pitchFamily="18" charset="0"/>
              </a:rPr>
              <a:t>10</a:t>
            </a:r>
            <a:r>
              <a:rPr lang="en-US" altLang="zh-TW" sz="4400" b="1" dirty="0">
                <a:latin typeface="Times New Roman" panose="02020603050405020304" pitchFamily="18" charset="0"/>
              </a:rPr>
              <a:t>148</a:t>
            </a:r>
            <a:r>
              <a:rPr lang="zh-TW" altLang="en-US" sz="4400" b="1" dirty="0">
                <a:latin typeface="Times New Roman" panose="02020603050405020304" pitchFamily="18" charset="0"/>
              </a:rPr>
              <a:t>:</a:t>
            </a:r>
            <a:r>
              <a:rPr lang="en-US" altLang="zh-TW" sz="4400" b="1" dirty="0">
                <a:latin typeface="Times New Roman" panose="02020603050405020304" pitchFamily="18" charset="0"/>
              </a:rPr>
              <a:t> Advertisement</a:t>
            </a:r>
            <a:endParaRPr lang="en-US" altLang="zh-TW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A7AE805D-078A-44B1-9791-EFD2EC57A9D6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★★★☆☆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Problem Set Archive with Online Judge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10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148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: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Advertisement</a:t>
                </a:r>
                <a:endPara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吳至恩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解題日期：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20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5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18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日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有客戶想在某一公園跑道上放置廣告，每一位跑者在該跑道上有各自的跑步路徑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[A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, B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]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sz="2400" dirty="0">
                            <a:latin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zh-TW" sz="2400" baseline="-25000" dirty="0">
                            <a:latin typeface="Times New Roman" panose="02020603050405020304" pitchFamily="18" charset="0"/>
                          </a:rPr>
                          <m:t>i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zh-TW" sz="2400" dirty="0">
                            <a:latin typeface="Times New Roman" panose="02020603050405020304" pitchFamily="18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altLang="zh-TW" sz="2400" baseline="-25000" dirty="0">
                            <a:latin typeface="Times New Roman" panose="02020603050405020304" pitchFamily="18" charset="0"/>
                          </a:rPr>
                          <m:t>i</m:t>
                        </m:r>
                      </m:e>
                    </m:d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 ≤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10000)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。每一路徑的整數點上都可以架設一個廣告牌，而客戶希望每個跑者至少都要看到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K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則廣告。若跑者跑步的路徑小於可以架設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K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則廣告的路徑，則該跑者的每一路徑點上都必須架設廣告牌。求若有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位跑者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(N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≤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1000)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，客戶所需在跑道上架設廣告牌的最小數量及位置為何？</a:t>
                </a:r>
                <a:endParaRPr lang="zh-TW" altLang="en-US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A7AE805D-078A-44B1-9791-EFD2EC57A9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  <a:blipFill>
                <a:blip r:embed="rId3"/>
                <a:stretch>
                  <a:fillRect l="-314" t="-1323" r="-4867" b="-42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Input: 				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Output: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     1      </a:t>
            </a:r>
            <a:r>
              <a:rPr lang="zh-TW" altLang="en-US" sz="2400" dirty="0">
                <a:latin typeface="Times New Roman" panose="02020603050405020304" pitchFamily="18" charset="0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</a:rPr>
              <a:t>test case</a:t>
            </a:r>
            <a:r>
              <a:rPr lang="zh-TW" altLang="en-US" sz="2400" dirty="0">
                <a:latin typeface="Times New Roman" panose="02020603050405020304" pitchFamily="18" charset="0"/>
              </a:rPr>
              <a:t>）</a:t>
            </a:r>
            <a:r>
              <a:rPr lang="en-US" altLang="zh-TW" sz="2400" dirty="0">
                <a:latin typeface="Times New Roman" panose="02020603050405020304" pitchFamily="18" charset="0"/>
              </a:rPr>
              <a:t>		        </a:t>
            </a:r>
            <a:r>
              <a:rPr lang="zh-TW" altLang="en-US" sz="2400" dirty="0">
                <a:latin typeface="Times New Roman" panose="02020603050405020304" pitchFamily="18" charset="0"/>
              </a:rPr>
              <a:t>        </a:t>
            </a:r>
            <a:r>
              <a:rPr lang="en-US" altLang="zh-TW" sz="2400" dirty="0">
                <a:latin typeface="Times New Roman" panose="02020603050405020304" pitchFamily="18" charset="0"/>
              </a:rPr>
              <a:t> 17</a:t>
            </a:r>
            <a:r>
              <a:rPr lang="zh-TW" altLang="en-US" sz="2400" dirty="0">
                <a:latin typeface="Times New Roman" panose="02020603050405020304" pitchFamily="18" charset="0"/>
              </a:rPr>
              <a:t>（最少架廣告數）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	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5 7  </a:t>
            </a:r>
            <a:r>
              <a:rPr lang="zh-TW" altLang="en-US" sz="2400" dirty="0">
                <a:latin typeface="Times New Roman" panose="02020603050405020304" pitchFamily="18" charset="0"/>
              </a:rPr>
              <a:t> （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個廣告</a:t>
            </a:r>
            <a:r>
              <a:rPr lang="en-US" altLang="zh-TW" sz="2400" dirty="0">
                <a:latin typeface="Times New Roman" panose="02020603050405020304" pitchFamily="18" charset="0"/>
              </a:rPr>
              <a:t>, N</a:t>
            </a:r>
            <a:r>
              <a:rPr lang="zh-TW" altLang="en-US" sz="2400" dirty="0">
                <a:latin typeface="Times New Roman" panose="02020603050405020304" pitchFamily="18" charset="0"/>
              </a:rPr>
              <a:t>位跑者）</a:t>
            </a:r>
            <a:r>
              <a:rPr lang="en-US" altLang="zh-TW" sz="2400" dirty="0">
                <a:latin typeface="Times New Roman" panose="02020603050405020304" pitchFamily="18" charset="0"/>
              </a:rPr>
              <a:t>               -5</a:t>
            </a:r>
            <a:r>
              <a:rPr lang="zh-TW" altLang="en-US" sz="2400" dirty="0">
                <a:latin typeface="Times New Roman" panose="02020603050405020304" pitchFamily="18" charset="0"/>
              </a:rPr>
              <a:t>（架廣告的位置）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1 10 </a:t>
            </a:r>
            <a:r>
              <a:rPr lang="zh-TW" altLang="en-US" sz="2400" dirty="0">
                <a:latin typeface="Times New Roman" panose="02020603050405020304" pitchFamily="18" charset="0"/>
              </a:rPr>
              <a:t>（路徑區間</a:t>
            </a:r>
            <a:r>
              <a:rPr lang="en-US" altLang="zh-TW" sz="2400" dirty="0">
                <a:latin typeface="Times New Roman" panose="02020603050405020304" pitchFamily="18" charset="0"/>
              </a:rPr>
              <a:t>[A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, B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 </a:t>
            </a:r>
            <a:r>
              <a:rPr lang="zh-TW" altLang="en-US" sz="2400" dirty="0">
                <a:latin typeface="Times New Roman" panose="02020603050405020304" pitchFamily="18" charset="0"/>
              </a:rPr>
              <a:t>）</a:t>
            </a:r>
            <a:r>
              <a:rPr lang="en-US" altLang="zh-TW" sz="2400" dirty="0">
                <a:latin typeface="Times New Roman" panose="02020603050405020304" pitchFamily="18" charset="0"/>
              </a:rPr>
              <a:t>		   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 -4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20 27				      -3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0 -3					      -2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   15 15				      -1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-1 -10				      0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           8 2					      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7 30					      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    					      6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					      …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使用貪心算法，將跑者路徑當作同一數線上的不同線段求解。想讓剩下的路徑區間上選擇架設廣告的點愈少，就要盡量讓已經選擇好的點在後面的線段中也被採取到。首先將每個跑者的路徑區間</a:t>
            </a:r>
            <a:r>
              <a:rPr lang="en-US" altLang="zh-TW" sz="2400" dirty="0">
                <a:latin typeface="Times New Roman" panose="02020603050405020304" pitchFamily="18" charset="0"/>
              </a:rPr>
              <a:t>[A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, B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</a:rPr>
              <a:t>按照區間尾端的大小升序排列，接著按照此排序逐一從路徑尾端開始架點。架點前要先掃描該路徑區間中已經存在的廣告點數量</a:t>
            </a:r>
            <a:r>
              <a:rPr lang="en-US" altLang="zh-TW" sz="2400" dirty="0">
                <a:latin typeface="Times New Roman" panose="02020603050405020304" pitchFamily="18" charset="0"/>
              </a:rPr>
              <a:t>num</a:t>
            </a:r>
            <a:r>
              <a:rPr lang="zh-TW" altLang="en-US" sz="2400" dirty="0">
                <a:latin typeface="Times New Roman" panose="02020603050405020304" pitchFamily="18" charset="0"/>
              </a:rPr>
              <a:t>為何。若</a:t>
            </a:r>
            <a:r>
              <a:rPr lang="en-US" altLang="zh-TW" sz="2400" dirty="0">
                <a:latin typeface="Times New Roman" panose="02020603050405020304" pitchFamily="18" charset="0"/>
              </a:rPr>
              <a:t>num</a:t>
            </a:r>
            <a:r>
              <a:rPr lang="zh-TW" altLang="en-US" sz="2400" dirty="0">
                <a:latin typeface="Times New Roman" panose="02020603050405020304" pitchFamily="18" charset="0"/>
              </a:rPr>
              <a:t>≥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，則可以直接跳過此區間；若</a:t>
            </a:r>
            <a:r>
              <a:rPr lang="en-US" altLang="zh-TW" sz="2400" dirty="0">
                <a:latin typeface="Times New Roman" panose="02020603050405020304" pitchFamily="18" charset="0"/>
              </a:rPr>
              <a:t>num&lt;K</a:t>
            </a:r>
            <a:r>
              <a:rPr lang="zh-TW" altLang="en-US" sz="2400" dirty="0">
                <a:latin typeface="Times New Roman" panose="02020603050405020304" pitchFamily="18" charset="0"/>
              </a:rPr>
              <a:t>，則需要在該區間尾端由後往前架設</a:t>
            </a:r>
            <a:r>
              <a:rPr lang="en-US" altLang="zh-TW" sz="2400" dirty="0">
                <a:latin typeface="Times New Roman" panose="02020603050405020304" pitchFamily="18" charset="0"/>
              </a:rPr>
              <a:t>num-K</a:t>
            </a:r>
            <a:r>
              <a:rPr lang="zh-TW" altLang="en-US" sz="2400" dirty="0">
                <a:latin typeface="Times New Roman" panose="02020603050405020304" pitchFamily="18" charset="0"/>
              </a:rPr>
              <a:t>個點。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7874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D562603A-7391-1A97-8D84-496A7DB9FFF0}"/>
              </a:ext>
            </a:extLst>
          </p:cNvPr>
          <p:cNvCxnSpPr>
            <a:cxnSpLocks/>
          </p:cNvCxnSpPr>
          <p:nvPr/>
        </p:nvCxnSpPr>
        <p:spPr bwMode="auto">
          <a:xfrm>
            <a:off x="539552" y="1484784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A349624C-A012-32FC-BCBF-5A4260CC8104}"/>
              </a:ext>
            </a:extLst>
          </p:cNvPr>
          <p:cNvCxnSpPr>
            <a:cxnSpLocks/>
          </p:cNvCxnSpPr>
          <p:nvPr/>
        </p:nvCxnSpPr>
        <p:spPr bwMode="auto">
          <a:xfrm>
            <a:off x="1835696" y="2132856"/>
            <a:ext cx="7231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7B3C30A3-653F-0B78-E5C7-03FDE2066D74}"/>
              </a:ext>
            </a:extLst>
          </p:cNvPr>
          <p:cNvCxnSpPr>
            <a:cxnSpLocks/>
          </p:cNvCxnSpPr>
          <p:nvPr/>
        </p:nvCxnSpPr>
        <p:spPr bwMode="auto">
          <a:xfrm>
            <a:off x="2771800" y="3356992"/>
            <a:ext cx="20882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16C1F7EF-E580-659A-D135-E86CC53C9C08}"/>
              </a:ext>
            </a:extLst>
          </p:cNvPr>
          <p:cNvCxnSpPr>
            <a:cxnSpLocks/>
          </p:cNvCxnSpPr>
          <p:nvPr/>
        </p:nvCxnSpPr>
        <p:spPr bwMode="auto">
          <a:xfrm>
            <a:off x="2987824" y="2636912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55991421-6796-1973-26CC-C6D11EC3678D}"/>
              </a:ext>
            </a:extLst>
          </p:cNvPr>
          <p:cNvCxnSpPr>
            <a:cxnSpLocks/>
          </p:cNvCxnSpPr>
          <p:nvPr/>
        </p:nvCxnSpPr>
        <p:spPr bwMode="auto">
          <a:xfrm>
            <a:off x="6781800" y="4653136"/>
            <a:ext cx="15346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70D9A936-2217-FB64-496D-9DC4C68CE586}"/>
              </a:ext>
            </a:extLst>
          </p:cNvPr>
          <p:cNvCxnSpPr>
            <a:cxnSpLocks/>
          </p:cNvCxnSpPr>
          <p:nvPr/>
        </p:nvCxnSpPr>
        <p:spPr bwMode="auto">
          <a:xfrm>
            <a:off x="4041083" y="5445224"/>
            <a:ext cx="48513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1" name="橢圓 20">
            <a:extLst>
              <a:ext uri="{FF2B5EF4-FFF2-40B4-BE49-F238E27FC236}">
                <a16:creationId xmlns:a16="http://schemas.microsoft.com/office/drawing/2014/main" id="{8329D329-1D93-B0E7-E579-52629118B5B8}"/>
              </a:ext>
            </a:extLst>
          </p:cNvPr>
          <p:cNvSpPr/>
          <p:nvPr/>
        </p:nvSpPr>
        <p:spPr bwMode="auto">
          <a:xfrm>
            <a:off x="5796151" y="4005082"/>
            <a:ext cx="144001" cy="14399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F15495D0-14FA-AFDE-94DB-4415C18D487B}"/>
              </a:ext>
            </a:extLst>
          </p:cNvPr>
          <p:cNvSpPr txBox="1"/>
          <p:nvPr/>
        </p:nvSpPr>
        <p:spPr>
          <a:xfrm>
            <a:off x="278903" y="1052736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-10</a:t>
            </a:r>
            <a:endParaRPr kumimoji="1" lang="zh-TW" altLang="en-US" sz="1800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BB37BB0A-3ED6-3661-7814-CA01C526CB43}"/>
              </a:ext>
            </a:extLst>
          </p:cNvPr>
          <p:cNvSpPr txBox="1"/>
          <p:nvPr/>
        </p:nvSpPr>
        <p:spPr>
          <a:xfrm>
            <a:off x="2164216" y="1052736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-1</a:t>
            </a:r>
            <a:endParaRPr kumimoji="1" lang="zh-TW" altLang="en-US" sz="1800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95415E49-E015-7552-BFD8-2BCB33E862D3}"/>
              </a:ext>
            </a:extLst>
          </p:cNvPr>
          <p:cNvSpPr txBox="1"/>
          <p:nvPr/>
        </p:nvSpPr>
        <p:spPr>
          <a:xfrm>
            <a:off x="1638366" y="170080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-3</a:t>
            </a:r>
            <a:endParaRPr kumimoji="1" lang="zh-TW" altLang="en-US" sz="1800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DD983F6B-57B5-EDDA-C73F-BAA9BED44A3B}"/>
              </a:ext>
            </a:extLst>
          </p:cNvPr>
          <p:cNvSpPr txBox="1"/>
          <p:nvPr/>
        </p:nvSpPr>
        <p:spPr>
          <a:xfrm>
            <a:off x="2403224" y="170080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/>
              <a:t>0</a:t>
            </a:r>
            <a:endParaRPr kumimoji="1" lang="zh-TW" altLang="en-US" sz="18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6C883B9-0E14-59FF-EB0F-664796F71077}"/>
              </a:ext>
            </a:extLst>
          </p:cNvPr>
          <p:cNvSpPr txBox="1"/>
          <p:nvPr/>
        </p:nvSpPr>
        <p:spPr>
          <a:xfrm>
            <a:off x="2832172" y="22048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2</a:t>
            </a:r>
            <a:endParaRPr kumimoji="1" lang="zh-TW" altLang="en-US" sz="1800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6C2D06B5-51A2-AF8F-AA1A-355BAE52FAC6}"/>
              </a:ext>
            </a:extLst>
          </p:cNvPr>
          <p:cNvSpPr txBox="1"/>
          <p:nvPr/>
        </p:nvSpPr>
        <p:spPr>
          <a:xfrm>
            <a:off x="4066253" y="22048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8</a:t>
            </a:r>
            <a:endParaRPr kumimoji="1" lang="zh-TW" altLang="en-US" sz="18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9D306455-8CF3-E3DD-4AC8-5F7930F463FE}"/>
              </a:ext>
            </a:extLst>
          </p:cNvPr>
          <p:cNvSpPr txBox="1"/>
          <p:nvPr/>
        </p:nvSpPr>
        <p:spPr>
          <a:xfrm>
            <a:off x="2616148" y="292494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/>
              <a:t>1</a:t>
            </a:r>
            <a:endParaRPr kumimoji="1" lang="zh-TW" altLang="en-US" sz="1800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272F3D87-731A-3A8C-7B71-5F1B9A84EFC3}"/>
              </a:ext>
            </a:extLst>
          </p:cNvPr>
          <p:cNvSpPr txBox="1"/>
          <p:nvPr/>
        </p:nvSpPr>
        <p:spPr>
          <a:xfrm>
            <a:off x="4704380" y="292494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/>
              <a:t>10</a:t>
            </a:r>
            <a:endParaRPr kumimoji="1" lang="zh-TW" altLang="en-US" sz="18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D8FD8555-1961-26CA-4DBC-2B74351CE8DA}"/>
              </a:ext>
            </a:extLst>
          </p:cNvPr>
          <p:cNvSpPr txBox="1"/>
          <p:nvPr/>
        </p:nvSpPr>
        <p:spPr>
          <a:xfrm>
            <a:off x="5649181" y="3619857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/>
              <a:t>15</a:t>
            </a:r>
            <a:endParaRPr kumimoji="1" lang="zh-TW" altLang="en-US" sz="180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9C620387-FB50-82D5-175C-AAFCFFB8E3DA}"/>
              </a:ext>
            </a:extLst>
          </p:cNvPr>
          <p:cNvSpPr txBox="1"/>
          <p:nvPr/>
        </p:nvSpPr>
        <p:spPr>
          <a:xfrm>
            <a:off x="6562830" y="422108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20</a:t>
            </a:r>
            <a:endParaRPr kumimoji="1" lang="zh-TW" altLang="en-US" sz="1800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0A847FE-053D-325F-85C3-AAC526B21C4E}"/>
              </a:ext>
            </a:extLst>
          </p:cNvPr>
          <p:cNvSpPr txBox="1"/>
          <p:nvPr/>
        </p:nvSpPr>
        <p:spPr>
          <a:xfrm>
            <a:off x="8122357" y="422108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2</a:t>
            </a:r>
            <a:r>
              <a:rPr lang="en-US" altLang="zh-TW" sz="1800" dirty="0"/>
              <a:t>7</a:t>
            </a:r>
            <a:endParaRPr kumimoji="1" lang="zh-TW" altLang="en-US" sz="1800" dirty="0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B67144B5-9AD0-0346-169B-D5A0CC35DB08}"/>
              </a:ext>
            </a:extLst>
          </p:cNvPr>
          <p:cNvSpPr txBox="1"/>
          <p:nvPr/>
        </p:nvSpPr>
        <p:spPr>
          <a:xfrm>
            <a:off x="3851920" y="501317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dirty="0"/>
              <a:t>7</a:t>
            </a:r>
            <a:endParaRPr kumimoji="1" lang="zh-TW" altLang="en-US" sz="1800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D777B6A9-1BEB-D2E8-05BB-37240C2E1557}"/>
              </a:ext>
            </a:extLst>
          </p:cNvPr>
          <p:cNvSpPr txBox="1"/>
          <p:nvPr/>
        </p:nvSpPr>
        <p:spPr>
          <a:xfrm>
            <a:off x="8673510" y="501317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/>
              <a:t>30</a:t>
            </a:r>
            <a:endParaRPr kumimoji="1" lang="zh-TW" altLang="en-US" sz="1800" dirty="0"/>
          </a:p>
        </p:txBody>
      </p: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67BE5FFE-71EC-59F1-D0BA-FC80B411CD7D}"/>
              </a:ext>
            </a:extLst>
          </p:cNvPr>
          <p:cNvCxnSpPr>
            <a:cxnSpLocks/>
          </p:cNvCxnSpPr>
          <p:nvPr/>
        </p:nvCxnSpPr>
        <p:spPr bwMode="auto">
          <a:xfrm>
            <a:off x="2339098" y="1359194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B157E688-559F-F7B5-E4AA-254D12A16917}"/>
              </a:ext>
            </a:extLst>
          </p:cNvPr>
          <p:cNvCxnSpPr>
            <a:cxnSpLocks/>
          </p:cNvCxnSpPr>
          <p:nvPr/>
        </p:nvCxnSpPr>
        <p:spPr bwMode="auto">
          <a:xfrm>
            <a:off x="5868151" y="3938465"/>
            <a:ext cx="0" cy="2772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E6AFF9E7-9FD8-E5A2-2ADC-2DA2A67F6093}"/>
              </a:ext>
            </a:extLst>
          </p:cNvPr>
          <p:cNvCxnSpPr>
            <a:cxnSpLocks/>
          </p:cNvCxnSpPr>
          <p:nvPr/>
        </p:nvCxnSpPr>
        <p:spPr bwMode="auto">
          <a:xfrm>
            <a:off x="2078640" y="1348976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1054EA7E-1255-EE5F-2475-0AE9A615F7AD}"/>
              </a:ext>
            </a:extLst>
          </p:cNvPr>
          <p:cNvCxnSpPr>
            <a:cxnSpLocks/>
          </p:cNvCxnSpPr>
          <p:nvPr/>
        </p:nvCxnSpPr>
        <p:spPr bwMode="auto">
          <a:xfrm>
            <a:off x="1837994" y="1348976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D432DFEF-4EC5-AB1C-F8D9-84B0C9A694F8}"/>
              </a:ext>
            </a:extLst>
          </p:cNvPr>
          <p:cNvCxnSpPr>
            <a:cxnSpLocks/>
          </p:cNvCxnSpPr>
          <p:nvPr/>
        </p:nvCxnSpPr>
        <p:spPr bwMode="auto">
          <a:xfrm>
            <a:off x="1638366" y="1347860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63D6726A-93FC-0D88-7AA5-5A87AC76ADE0}"/>
              </a:ext>
            </a:extLst>
          </p:cNvPr>
          <p:cNvCxnSpPr>
            <a:cxnSpLocks/>
          </p:cNvCxnSpPr>
          <p:nvPr/>
        </p:nvCxnSpPr>
        <p:spPr bwMode="auto">
          <a:xfrm>
            <a:off x="1454650" y="1347860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08AA6806-8D0F-F111-7E2E-1329AF34E272}"/>
              </a:ext>
            </a:extLst>
          </p:cNvPr>
          <p:cNvCxnSpPr>
            <a:cxnSpLocks/>
          </p:cNvCxnSpPr>
          <p:nvPr/>
        </p:nvCxnSpPr>
        <p:spPr bwMode="auto">
          <a:xfrm>
            <a:off x="2558876" y="1999012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77403F99-4800-61C6-97DB-5295C134A970}"/>
              </a:ext>
            </a:extLst>
          </p:cNvPr>
          <p:cNvCxnSpPr>
            <a:cxnSpLocks/>
          </p:cNvCxnSpPr>
          <p:nvPr/>
        </p:nvCxnSpPr>
        <p:spPr bwMode="auto">
          <a:xfrm>
            <a:off x="4201558" y="2511322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CA9E8EF0-E97A-0B46-340A-05EFA0E37047}"/>
              </a:ext>
            </a:extLst>
          </p:cNvPr>
          <p:cNvCxnSpPr>
            <a:cxnSpLocks/>
          </p:cNvCxnSpPr>
          <p:nvPr/>
        </p:nvCxnSpPr>
        <p:spPr bwMode="auto">
          <a:xfrm>
            <a:off x="4033206" y="2497506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C0C2FFB5-52D5-7C20-2920-F6B767CE0C31}"/>
              </a:ext>
            </a:extLst>
          </p:cNvPr>
          <p:cNvCxnSpPr>
            <a:cxnSpLocks/>
          </p:cNvCxnSpPr>
          <p:nvPr/>
        </p:nvCxnSpPr>
        <p:spPr bwMode="auto">
          <a:xfrm>
            <a:off x="3815916" y="2492896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25DCA079-355F-38D0-007E-F5F264A3C640}"/>
              </a:ext>
            </a:extLst>
          </p:cNvPr>
          <p:cNvCxnSpPr>
            <a:cxnSpLocks/>
          </p:cNvCxnSpPr>
          <p:nvPr/>
        </p:nvCxnSpPr>
        <p:spPr bwMode="auto">
          <a:xfrm>
            <a:off x="3599892" y="2492896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id="{F4C0A8D8-0B6A-BA41-A170-9EC00AAC4B7D}"/>
              </a:ext>
            </a:extLst>
          </p:cNvPr>
          <p:cNvCxnSpPr>
            <a:cxnSpLocks/>
          </p:cNvCxnSpPr>
          <p:nvPr/>
        </p:nvCxnSpPr>
        <p:spPr bwMode="auto">
          <a:xfrm>
            <a:off x="3419872" y="2484806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101" name="直線接點 4100">
            <a:extLst>
              <a:ext uri="{FF2B5EF4-FFF2-40B4-BE49-F238E27FC236}">
                <a16:creationId xmlns:a16="http://schemas.microsoft.com/office/drawing/2014/main" id="{CBCCE9B9-353B-9C39-41B9-C239F240B159}"/>
              </a:ext>
            </a:extLst>
          </p:cNvPr>
          <p:cNvCxnSpPr>
            <a:cxnSpLocks/>
          </p:cNvCxnSpPr>
          <p:nvPr/>
        </p:nvCxnSpPr>
        <p:spPr bwMode="auto">
          <a:xfrm>
            <a:off x="8299648" y="4527546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102" name="直線接點 4101">
            <a:extLst>
              <a:ext uri="{FF2B5EF4-FFF2-40B4-BE49-F238E27FC236}">
                <a16:creationId xmlns:a16="http://schemas.microsoft.com/office/drawing/2014/main" id="{7B3670F6-093F-65B2-7D1E-D5CBFE478AF5}"/>
              </a:ext>
            </a:extLst>
          </p:cNvPr>
          <p:cNvCxnSpPr>
            <a:cxnSpLocks/>
          </p:cNvCxnSpPr>
          <p:nvPr/>
        </p:nvCxnSpPr>
        <p:spPr bwMode="auto">
          <a:xfrm>
            <a:off x="8129652" y="4523717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103" name="直線接點 4102">
            <a:extLst>
              <a:ext uri="{FF2B5EF4-FFF2-40B4-BE49-F238E27FC236}">
                <a16:creationId xmlns:a16="http://schemas.microsoft.com/office/drawing/2014/main" id="{FA70399E-EE13-A606-DA61-F91618A0DA97}"/>
              </a:ext>
            </a:extLst>
          </p:cNvPr>
          <p:cNvCxnSpPr>
            <a:cxnSpLocks/>
          </p:cNvCxnSpPr>
          <p:nvPr/>
        </p:nvCxnSpPr>
        <p:spPr bwMode="auto">
          <a:xfrm>
            <a:off x="7956376" y="4523717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104" name="直線接點 4103">
            <a:extLst>
              <a:ext uri="{FF2B5EF4-FFF2-40B4-BE49-F238E27FC236}">
                <a16:creationId xmlns:a16="http://schemas.microsoft.com/office/drawing/2014/main" id="{FAC4B599-11E7-64B5-0B94-A3348A0B103A}"/>
              </a:ext>
            </a:extLst>
          </p:cNvPr>
          <p:cNvCxnSpPr>
            <a:cxnSpLocks/>
          </p:cNvCxnSpPr>
          <p:nvPr/>
        </p:nvCxnSpPr>
        <p:spPr bwMode="auto">
          <a:xfrm>
            <a:off x="7812360" y="4523717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105" name="直線接點 4104">
            <a:extLst>
              <a:ext uri="{FF2B5EF4-FFF2-40B4-BE49-F238E27FC236}">
                <a16:creationId xmlns:a16="http://schemas.microsoft.com/office/drawing/2014/main" id="{5CA918D4-7A72-F00F-F5C9-B6DB1667B28C}"/>
              </a:ext>
            </a:extLst>
          </p:cNvPr>
          <p:cNvCxnSpPr>
            <a:cxnSpLocks/>
          </p:cNvCxnSpPr>
          <p:nvPr/>
        </p:nvCxnSpPr>
        <p:spPr bwMode="auto">
          <a:xfrm>
            <a:off x="7668344" y="4509120"/>
            <a:ext cx="0" cy="2511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110" name="直線箭頭接點 4109">
            <a:extLst>
              <a:ext uri="{FF2B5EF4-FFF2-40B4-BE49-F238E27FC236}">
                <a16:creationId xmlns:a16="http://schemas.microsoft.com/office/drawing/2014/main" id="{746661AF-B243-FAD6-8A57-F525400F0AA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835696" y="1695996"/>
            <a:ext cx="525850" cy="42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11" name="直線箭頭接點 4110">
            <a:extLst>
              <a:ext uri="{FF2B5EF4-FFF2-40B4-BE49-F238E27FC236}">
                <a16:creationId xmlns:a16="http://schemas.microsoft.com/office/drawing/2014/main" id="{75108B13-3DFD-140A-9876-1B28BBF0E93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073142" y="2353170"/>
            <a:ext cx="525850" cy="42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12" name="直線箭頭接點 4111">
            <a:extLst>
              <a:ext uri="{FF2B5EF4-FFF2-40B4-BE49-F238E27FC236}">
                <a16:creationId xmlns:a16="http://schemas.microsoft.com/office/drawing/2014/main" id="{602DCFF7-E86F-911B-744C-320A6E7FFF4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697996" y="2863828"/>
            <a:ext cx="525850" cy="42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14" name="直線箭頭接點 4113">
            <a:extLst>
              <a:ext uri="{FF2B5EF4-FFF2-40B4-BE49-F238E27FC236}">
                <a16:creationId xmlns:a16="http://schemas.microsoft.com/office/drawing/2014/main" id="{8D1FAB19-E8D3-E42D-CF95-B4923E7B262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810527" y="4893049"/>
            <a:ext cx="525850" cy="42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16" name="文字方塊 4115">
            <a:extLst>
              <a:ext uri="{FF2B5EF4-FFF2-40B4-BE49-F238E27FC236}">
                <a16:creationId xmlns:a16="http://schemas.microsoft.com/office/drawing/2014/main" id="{B78BCC74-06A7-65CB-BDBF-A85DC59EF9AA}"/>
              </a:ext>
            </a:extLst>
          </p:cNvPr>
          <p:cNvSpPr txBox="1"/>
          <p:nvPr/>
        </p:nvSpPr>
        <p:spPr>
          <a:xfrm>
            <a:off x="1898824" y="1054096"/>
            <a:ext cx="39466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solidFill>
                  <a:srgbClr val="FF0000"/>
                </a:solidFill>
              </a:rPr>
              <a:t>-2</a:t>
            </a:r>
            <a:endParaRPr kumimoji="1" lang="zh-TW" altLang="en-US" sz="1800" dirty="0">
              <a:solidFill>
                <a:srgbClr val="FF0000"/>
              </a:solidFill>
            </a:endParaRPr>
          </a:p>
        </p:txBody>
      </p:sp>
      <p:sp>
        <p:nvSpPr>
          <p:cNvPr id="4117" name="文字方塊 4116">
            <a:extLst>
              <a:ext uri="{FF2B5EF4-FFF2-40B4-BE49-F238E27FC236}">
                <a16:creationId xmlns:a16="http://schemas.microsoft.com/office/drawing/2014/main" id="{25EF2BA1-A543-0570-68EB-E21D0071E6C4}"/>
              </a:ext>
            </a:extLst>
          </p:cNvPr>
          <p:cNvSpPr txBox="1"/>
          <p:nvPr/>
        </p:nvSpPr>
        <p:spPr>
          <a:xfrm>
            <a:off x="1629533" y="1052215"/>
            <a:ext cx="39466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solidFill>
                  <a:srgbClr val="FF0000"/>
                </a:solidFill>
              </a:rPr>
              <a:t>-</a:t>
            </a:r>
            <a:r>
              <a:rPr lang="en-US" altLang="zh-TW" sz="1800" dirty="0">
                <a:solidFill>
                  <a:srgbClr val="FF0000"/>
                </a:solidFill>
              </a:rPr>
              <a:t>3</a:t>
            </a:r>
            <a:endParaRPr kumimoji="1" lang="zh-TW" altLang="en-US" sz="1800" dirty="0">
              <a:solidFill>
                <a:srgbClr val="FF0000"/>
              </a:solidFill>
            </a:endParaRPr>
          </a:p>
        </p:txBody>
      </p:sp>
      <p:cxnSp>
        <p:nvCxnSpPr>
          <p:cNvPr id="4120" name="直線箭頭接點 4119">
            <a:extLst>
              <a:ext uri="{FF2B5EF4-FFF2-40B4-BE49-F238E27FC236}">
                <a16:creationId xmlns:a16="http://schemas.microsoft.com/office/drawing/2014/main" id="{D186D4FD-D727-3BB2-BBD2-B1185BD1E6BD}"/>
              </a:ext>
            </a:extLst>
          </p:cNvPr>
          <p:cNvCxnSpPr/>
          <p:nvPr/>
        </p:nvCxnSpPr>
        <p:spPr bwMode="auto">
          <a:xfrm>
            <a:off x="2096154" y="1638808"/>
            <a:ext cx="0" cy="485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1" name="直線箭頭接點 4120">
            <a:extLst>
              <a:ext uri="{FF2B5EF4-FFF2-40B4-BE49-F238E27FC236}">
                <a16:creationId xmlns:a16="http://schemas.microsoft.com/office/drawing/2014/main" id="{D8A2B0C2-701B-C183-1E41-597E848B31C8}"/>
              </a:ext>
            </a:extLst>
          </p:cNvPr>
          <p:cNvCxnSpPr/>
          <p:nvPr/>
        </p:nvCxnSpPr>
        <p:spPr bwMode="auto">
          <a:xfrm>
            <a:off x="1858408" y="1647062"/>
            <a:ext cx="0" cy="485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2" name="直線箭頭接點 4121">
            <a:extLst>
              <a:ext uri="{FF2B5EF4-FFF2-40B4-BE49-F238E27FC236}">
                <a16:creationId xmlns:a16="http://schemas.microsoft.com/office/drawing/2014/main" id="{5D842DAB-02C3-9EA0-5B5A-EC3AC59AE84E}"/>
              </a:ext>
            </a:extLst>
          </p:cNvPr>
          <p:cNvCxnSpPr>
            <a:cxnSpLocks/>
          </p:cNvCxnSpPr>
          <p:nvPr/>
        </p:nvCxnSpPr>
        <p:spPr bwMode="auto">
          <a:xfrm>
            <a:off x="3419872" y="2762502"/>
            <a:ext cx="0" cy="594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4" name="直線箭頭接點 4123">
            <a:extLst>
              <a:ext uri="{FF2B5EF4-FFF2-40B4-BE49-F238E27FC236}">
                <a16:creationId xmlns:a16="http://schemas.microsoft.com/office/drawing/2014/main" id="{CDD8F8C5-947E-4A9F-C488-EC202BAFF673}"/>
              </a:ext>
            </a:extLst>
          </p:cNvPr>
          <p:cNvCxnSpPr>
            <a:cxnSpLocks/>
          </p:cNvCxnSpPr>
          <p:nvPr/>
        </p:nvCxnSpPr>
        <p:spPr bwMode="auto">
          <a:xfrm>
            <a:off x="3599892" y="2762502"/>
            <a:ext cx="0" cy="594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5" name="直線箭頭接點 4124">
            <a:extLst>
              <a:ext uri="{FF2B5EF4-FFF2-40B4-BE49-F238E27FC236}">
                <a16:creationId xmlns:a16="http://schemas.microsoft.com/office/drawing/2014/main" id="{70C81AE1-D653-FD90-F2B3-EC8550DF218E}"/>
              </a:ext>
            </a:extLst>
          </p:cNvPr>
          <p:cNvCxnSpPr>
            <a:cxnSpLocks/>
          </p:cNvCxnSpPr>
          <p:nvPr/>
        </p:nvCxnSpPr>
        <p:spPr bwMode="auto">
          <a:xfrm>
            <a:off x="3815916" y="2762502"/>
            <a:ext cx="0" cy="594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6" name="直線箭頭接點 4125">
            <a:extLst>
              <a:ext uri="{FF2B5EF4-FFF2-40B4-BE49-F238E27FC236}">
                <a16:creationId xmlns:a16="http://schemas.microsoft.com/office/drawing/2014/main" id="{7224A176-BE46-8DCE-7B69-485CE6FD0556}"/>
              </a:ext>
            </a:extLst>
          </p:cNvPr>
          <p:cNvCxnSpPr>
            <a:cxnSpLocks/>
          </p:cNvCxnSpPr>
          <p:nvPr/>
        </p:nvCxnSpPr>
        <p:spPr bwMode="auto">
          <a:xfrm>
            <a:off x="4041083" y="2762502"/>
            <a:ext cx="0" cy="594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7" name="直線箭頭接點 4126">
            <a:extLst>
              <a:ext uri="{FF2B5EF4-FFF2-40B4-BE49-F238E27FC236}">
                <a16:creationId xmlns:a16="http://schemas.microsoft.com/office/drawing/2014/main" id="{B335122F-7D5B-DA82-3A22-43BB628929DC}"/>
              </a:ext>
            </a:extLst>
          </p:cNvPr>
          <p:cNvCxnSpPr>
            <a:cxnSpLocks/>
          </p:cNvCxnSpPr>
          <p:nvPr/>
        </p:nvCxnSpPr>
        <p:spPr bwMode="auto">
          <a:xfrm>
            <a:off x="4211960" y="2762502"/>
            <a:ext cx="0" cy="594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8" name="直線箭頭接點 4127">
            <a:extLst>
              <a:ext uri="{FF2B5EF4-FFF2-40B4-BE49-F238E27FC236}">
                <a16:creationId xmlns:a16="http://schemas.microsoft.com/office/drawing/2014/main" id="{D7D8034F-F472-564F-6E2A-71AA32C229B5}"/>
              </a:ext>
            </a:extLst>
          </p:cNvPr>
          <p:cNvCxnSpPr>
            <a:cxnSpLocks/>
          </p:cNvCxnSpPr>
          <p:nvPr/>
        </p:nvCxnSpPr>
        <p:spPr bwMode="auto">
          <a:xfrm>
            <a:off x="4209941" y="2765417"/>
            <a:ext cx="0" cy="26618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9" name="直線箭頭接點 4138">
            <a:extLst>
              <a:ext uri="{FF2B5EF4-FFF2-40B4-BE49-F238E27FC236}">
                <a16:creationId xmlns:a16="http://schemas.microsoft.com/office/drawing/2014/main" id="{B65FA6DD-6938-D3B5-694F-818B8646ADF7}"/>
              </a:ext>
            </a:extLst>
          </p:cNvPr>
          <p:cNvCxnSpPr>
            <a:cxnSpLocks/>
          </p:cNvCxnSpPr>
          <p:nvPr/>
        </p:nvCxnSpPr>
        <p:spPr bwMode="auto">
          <a:xfrm>
            <a:off x="4041083" y="2765417"/>
            <a:ext cx="0" cy="26618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1" name="直線箭頭接點 4140">
            <a:extLst>
              <a:ext uri="{FF2B5EF4-FFF2-40B4-BE49-F238E27FC236}">
                <a16:creationId xmlns:a16="http://schemas.microsoft.com/office/drawing/2014/main" id="{9400CA3B-C066-63E1-E6FF-2943DBCD3C6D}"/>
              </a:ext>
            </a:extLst>
          </p:cNvPr>
          <p:cNvCxnSpPr>
            <a:cxnSpLocks/>
          </p:cNvCxnSpPr>
          <p:nvPr/>
        </p:nvCxnSpPr>
        <p:spPr bwMode="auto">
          <a:xfrm>
            <a:off x="7668344" y="4850734"/>
            <a:ext cx="0" cy="594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2" name="直線箭頭接點 4141">
            <a:extLst>
              <a:ext uri="{FF2B5EF4-FFF2-40B4-BE49-F238E27FC236}">
                <a16:creationId xmlns:a16="http://schemas.microsoft.com/office/drawing/2014/main" id="{FAC519E4-56A3-EBB6-4142-AF1A7DE5AAF2}"/>
              </a:ext>
            </a:extLst>
          </p:cNvPr>
          <p:cNvCxnSpPr>
            <a:cxnSpLocks/>
          </p:cNvCxnSpPr>
          <p:nvPr/>
        </p:nvCxnSpPr>
        <p:spPr bwMode="auto">
          <a:xfrm>
            <a:off x="7810527" y="4850734"/>
            <a:ext cx="0" cy="594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3" name="直線箭頭接點 4142">
            <a:extLst>
              <a:ext uri="{FF2B5EF4-FFF2-40B4-BE49-F238E27FC236}">
                <a16:creationId xmlns:a16="http://schemas.microsoft.com/office/drawing/2014/main" id="{32E1B1C1-D1A2-60C7-AAFF-CD9F81A202B1}"/>
              </a:ext>
            </a:extLst>
          </p:cNvPr>
          <p:cNvCxnSpPr>
            <a:cxnSpLocks/>
          </p:cNvCxnSpPr>
          <p:nvPr/>
        </p:nvCxnSpPr>
        <p:spPr bwMode="auto">
          <a:xfrm>
            <a:off x="7991364" y="4850734"/>
            <a:ext cx="0" cy="594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5" name="直線箭頭接點 4144">
            <a:extLst>
              <a:ext uri="{FF2B5EF4-FFF2-40B4-BE49-F238E27FC236}">
                <a16:creationId xmlns:a16="http://schemas.microsoft.com/office/drawing/2014/main" id="{60A08CE8-CC8A-3AF7-1A2F-FC32F7443D98}"/>
              </a:ext>
            </a:extLst>
          </p:cNvPr>
          <p:cNvCxnSpPr>
            <a:cxnSpLocks/>
          </p:cNvCxnSpPr>
          <p:nvPr/>
        </p:nvCxnSpPr>
        <p:spPr bwMode="auto">
          <a:xfrm>
            <a:off x="8164132" y="4832789"/>
            <a:ext cx="0" cy="594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6" name="直線箭頭接點 4145">
            <a:extLst>
              <a:ext uri="{FF2B5EF4-FFF2-40B4-BE49-F238E27FC236}">
                <a16:creationId xmlns:a16="http://schemas.microsoft.com/office/drawing/2014/main" id="{EFF6118D-6D7F-E52A-9BEF-C2A46DDDE180}"/>
              </a:ext>
            </a:extLst>
          </p:cNvPr>
          <p:cNvCxnSpPr>
            <a:cxnSpLocks/>
          </p:cNvCxnSpPr>
          <p:nvPr/>
        </p:nvCxnSpPr>
        <p:spPr bwMode="auto">
          <a:xfrm>
            <a:off x="8336377" y="4850734"/>
            <a:ext cx="0" cy="594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7" name="直線箭頭接點 4146">
            <a:extLst>
              <a:ext uri="{FF2B5EF4-FFF2-40B4-BE49-F238E27FC236}">
                <a16:creationId xmlns:a16="http://schemas.microsoft.com/office/drawing/2014/main" id="{48DF418D-F719-0A2B-B342-50C55C8CD030}"/>
              </a:ext>
            </a:extLst>
          </p:cNvPr>
          <p:cNvCxnSpPr/>
          <p:nvPr/>
        </p:nvCxnSpPr>
        <p:spPr bwMode="auto">
          <a:xfrm>
            <a:off x="2361546" y="1647062"/>
            <a:ext cx="0" cy="485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012879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2652</TotalTime>
  <Words>498</Words>
  <Application>Microsoft Macintosh PowerPoint</Application>
  <PresentationFormat>如螢幕大小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Cambria Math</vt:lpstr>
      <vt:lpstr>Tahoma</vt:lpstr>
      <vt:lpstr>Times New Roman</vt:lpstr>
      <vt:lpstr>Wingdings</vt:lpstr>
      <vt:lpstr>Blends</vt:lpstr>
      <vt:lpstr>10148: Advertisement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B082030035</cp:lastModifiedBy>
  <cp:revision>111</cp:revision>
  <dcterms:created xsi:type="dcterms:W3CDTF">1601-01-01T00:00:00Z</dcterms:created>
  <dcterms:modified xsi:type="dcterms:W3CDTF">2023-05-18T03:31:57Z</dcterms:modified>
</cp:coreProperties>
</file>