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13" r:id="rId3"/>
    <p:sldId id="309" r:id="rId4"/>
    <p:sldId id="311" r:id="rId5"/>
    <p:sldId id="312" r:id="rId6"/>
    <p:sldId id="310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5E1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58" d="100"/>
          <a:sy n="58" d="100"/>
        </p:scale>
        <p:origin x="12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1205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 dirty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5126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 dirty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 dirty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54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 dirty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52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551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10149 : Yahtzee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10149 : Yahtzee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黃嘉彥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一次擲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個骰子，共值</a:t>
            </a:r>
            <a:r>
              <a:rPr lang="en-US" altLang="zh-TW" sz="2400" dirty="0">
                <a:latin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</a:rPr>
              <a:t>次，每次依計分方法算分，計分方法也有</a:t>
            </a:r>
            <a:r>
              <a:rPr lang="en-US" altLang="zh-TW" sz="2400" dirty="0">
                <a:latin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</a:rPr>
              <a:t>種，每種方法只能使用一次，若前六種方法的分數總和超過</a:t>
            </a:r>
            <a:r>
              <a:rPr lang="en-US" altLang="zh-TW" sz="2400" dirty="0">
                <a:latin typeface="Times New Roman" panose="02020603050405020304" pitchFamily="18" charset="0"/>
              </a:rPr>
              <a:t>63</a:t>
            </a:r>
            <a:r>
              <a:rPr lang="zh-TW" altLang="en-US" sz="2400" dirty="0">
                <a:latin typeface="Times New Roman" panose="02020603050405020304" pitchFamily="18" charset="0"/>
              </a:rPr>
              <a:t>分，則可以獲得額外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  <a:r>
              <a:rPr lang="zh-TW" altLang="en-US" sz="2400" dirty="0">
                <a:latin typeface="Times New Roman" panose="02020603050405020304" pitchFamily="18" charset="0"/>
              </a:rPr>
              <a:t>的獎勵分數。輸入會給分別</a:t>
            </a:r>
            <a:r>
              <a:rPr lang="en-US" altLang="zh-TW" sz="2400" dirty="0">
                <a:latin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</a:rPr>
              <a:t>次的值骰點數，要輸出能取得的最高分，以及各個方法所獲得的分數。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7F86C02-47A8-DBC5-8B5D-8CAC60B6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2</a:t>
            </a:fld>
            <a:endParaRPr lang="en-US" altLang="zh-TW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91ABB54-39D2-C63E-BF86-C345BCD52A34}"/>
              </a:ext>
            </a:extLst>
          </p:cNvPr>
          <p:cNvSpPr txBox="1"/>
          <p:nvPr/>
        </p:nvSpPr>
        <p:spPr>
          <a:xfrm>
            <a:off x="457200" y="345959"/>
            <a:ext cx="851939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方法與計分方式：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一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–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數字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的點數的總和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二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–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數字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的點數的總和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…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>
                <a:latin typeface="Times New Roman" panose="02020603050405020304" pitchFamily="18" charset="0"/>
                <a:ea typeface="+mn-ea"/>
              </a:rPr>
              <a:t>六</a:t>
            </a:r>
            <a:r>
              <a:rPr lang="en-US" altLang="zh-TW">
                <a:latin typeface="Times New Roman" panose="02020603050405020304" pitchFamily="18" charset="0"/>
                <a:ea typeface="+mn-ea"/>
              </a:rPr>
              <a:t> –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數字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6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的點數的總和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機會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–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所有骰子點數的總和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三條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–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 所有骰子點數的總和，必須至少有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3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個骰子點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			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 數相同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鐵支 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–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 所有骰子點數的總和，必須至少有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4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個骰子點數相同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五條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- 50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分，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5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個骰子點數相同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短順子 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– 25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分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,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必須至少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4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個骰子排成一列</a:t>
            </a:r>
            <a:endParaRPr lang="en-US" altLang="zh-TW" dirty="0">
              <a:latin typeface="Times New Roman" panose="02020603050405020304" pitchFamily="18" charset="0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	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      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( 1,2,3,4  or  2,3,4,5  or  3,4,5,6 ) 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長順子 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– 35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分，必須所有骰子排成一列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(1,2,3,4,5 or 2,3,4,5,6) 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Times New Roman" panose="02020603050405020304" pitchFamily="18" charset="0"/>
                <a:ea typeface="+mn-ea"/>
              </a:rPr>
              <a:t>•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葫蘆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 – 40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分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, 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必須有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3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個骰子點數一樣 </a:t>
            </a:r>
            <a:r>
              <a:rPr lang="en-US" altLang="zh-TW" dirty="0">
                <a:latin typeface="Times New Roman" panose="02020603050405020304" pitchFamily="18" charset="0"/>
                <a:ea typeface="+mn-ea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+mn-ea"/>
              </a:rPr>
              <a:t> 另外兩個點數也一樣</a:t>
            </a:r>
          </a:p>
        </p:txBody>
      </p:sp>
    </p:spTree>
    <p:extLst>
      <p:ext uri="{BB962C8B-B14F-4D97-AF65-F5344CB8AC3E}">
        <p14:creationId xmlns:p14="http://schemas.microsoft.com/office/powerpoint/2010/main" val="242118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077200" cy="5695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1 2 3 4 5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1 2 3 4 5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5… *13    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➢  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1 2 3 4 5 0 15 0 0 0 25 35 0 0 90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此輸入中，方法不管套哪個骰子結果都相同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1600" dirty="0"/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1861C78F-95E7-8F67-65DF-FD0157713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71841"/>
              </p:ext>
            </p:extLst>
          </p:nvPr>
        </p:nvGraphicFramePr>
        <p:xfrm>
          <a:off x="1043609" y="2582116"/>
          <a:ext cx="7643191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367">
                  <a:extLst>
                    <a:ext uri="{9D8B030D-6E8A-4147-A177-3AD203B41FA5}">
                      <a16:colId xmlns:a16="http://schemas.microsoft.com/office/drawing/2014/main" val="1395880073"/>
                    </a:ext>
                  </a:extLst>
                </a:gridCol>
                <a:gridCol w="752367">
                  <a:extLst>
                    <a:ext uri="{9D8B030D-6E8A-4147-A177-3AD203B41FA5}">
                      <a16:colId xmlns:a16="http://schemas.microsoft.com/office/drawing/2014/main" val="189485502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1746661199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4089215380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1691174594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3325118927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1221659007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2892736625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3276490715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3174342915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3581305048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2825110387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917023941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2019076764"/>
                    </a:ext>
                  </a:extLst>
                </a:gridCol>
                <a:gridCol w="472189">
                  <a:extLst>
                    <a:ext uri="{9D8B030D-6E8A-4147-A177-3AD203B41FA5}">
                      <a16:colId xmlns:a16="http://schemas.microsoft.com/office/drawing/2014/main" val="17216293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第一方法獲得的分數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第二方法獲得的分數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獎勵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總分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11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8547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60648"/>
            <a:ext cx="8077200" cy="5695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1 1 1 1 1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6 6 6 6 6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6 6 6 1 1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1 1 1 2 2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1 1 1 2 3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1 2 3 4 5   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1 2 3 4 6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6 1 2 6 6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1 4 5 5 5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5 5 5 5 6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4 4 4 5 6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3 1 3 6 3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2 2 2 4 6</a:t>
            </a:r>
            <a:endParaRPr lang="en-US" altLang="zh-TW" sz="1600" dirty="0"/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52AE29EB-F607-2A9E-FD69-3EEC737E0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59150"/>
              </p:ext>
            </p:extLst>
          </p:nvPr>
        </p:nvGraphicFramePr>
        <p:xfrm>
          <a:off x="2339752" y="2132856"/>
          <a:ext cx="6600057" cy="304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569990025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1670652896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1525384595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1113080830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372664206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3896816675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791368504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1933074708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735478138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2560160957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4272416137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1564681083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2304144747"/>
                    </a:ext>
                  </a:extLst>
                </a:gridCol>
                <a:gridCol w="457845">
                  <a:extLst>
                    <a:ext uri="{9D8B030D-6E8A-4147-A177-3AD203B41FA5}">
                      <a16:colId xmlns:a16="http://schemas.microsoft.com/office/drawing/2014/main" val="3531212695"/>
                    </a:ext>
                  </a:extLst>
                </a:gridCol>
              </a:tblGrid>
              <a:tr h="560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方法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52296"/>
                  </a:ext>
                </a:extLst>
              </a:tr>
              <a:tr h="807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骰子組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59433"/>
                  </a:ext>
                </a:extLst>
              </a:tr>
              <a:tr h="560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分數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66226"/>
                  </a:ext>
                </a:extLst>
              </a:tr>
              <a:tr h="560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獎勵</a:t>
                      </a:r>
                    </a:p>
                  </a:txBody>
                  <a:tcPr>
                    <a:solidFill>
                      <a:srgbClr val="CBF5E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71580"/>
                  </a:ext>
                </a:extLst>
              </a:tr>
              <a:tr h="560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總分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7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99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077200" cy="5695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要計算所有可能性，就要計算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次，時間過長，這題要使用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動態規劃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。另外還要結合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位元壓縮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，因為每組骰子都只能使用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次，若未使用為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，不使用為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，可將其轉為用數字表示，一共有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種方法，若所有骰子完全未使用，其數字就為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1111111111111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，而全部方法用完的情況為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0000000000000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，只有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or 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，可用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進制表示，轉成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進制的後就是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0~8191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，此題解題方法就是宣告一個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種方法數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)* 8192(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種組合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，的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陣列，表示其在剩餘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種方法時，目前已消耗掉骰子組的最佳分配分數，可以表示成：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EF9A6B2-CFD4-EF9A-16BE-39B3010344D7}"/>
              </a:ext>
            </a:extLst>
          </p:cNvPr>
          <p:cNvSpPr txBox="1"/>
          <p:nvPr/>
        </p:nvSpPr>
        <p:spPr>
          <a:xfrm>
            <a:off x="827584" y="4221088"/>
            <a:ext cx="820891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dp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[n][8191] =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max(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 </a:t>
            </a:r>
            <a:r>
              <a:rPr lang="en-US" altLang="zh-TW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dp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[n-1][8191 – 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第</a:t>
            </a:r>
            <a:r>
              <a:rPr lang="en-US" altLang="zh-TW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i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個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bit] + 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計分函式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(n, 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骰子組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[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第</a:t>
            </a:r>
            <a:r>
              <a:rPr lang="en-US" altLang="zh-TW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i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個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bit])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 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</a:rPr>
              <a:t>)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F2A1FAF-5529-8976-51AF-F15A1E866D5F}"/>
              </a:ext>
            </a:extLst>
          </p:cNvPr>
          <p:cNvSpPr txBox="1"/>
          <p:nvPr/>
        </p:nvSpPr>
        <p:spPr>
          <a:xfrm>
            <a:off x="827584" y="4978218"/>
            <a:ext cx="7706816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TW" altLang="en-US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另外題目有規定額外</a:t>
            </a:r>
            <a:r>
              <a:rPr lang="en-US" altLang="zh-TW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bonus</a:t>
            </a:r>
            <a:r>
              <a:rPr lang="zh-TW" altLang="en-US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，使用這種方法，只需在</a:t>
            </a:r>
            <a:r>
              <a:rPr lang="en-US" altLang="zh-TW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n = 6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時計算分數是否</a:t>
            </a:r>
            <a:r>
              <a:rPr lang="en-US" altLang="zh-TW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&gt;=63</a:t>
            </a:r>
            <a:r>
              <a:rPr lang="zh-TW" altLang="en-US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即可。最後，題目有要求印出過程，只需在宣告一個額外的記憶陣列</a:t>
            </a:r>
            <a:r>
              <a:rPr lang="en-US" altLang="zh-TW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mem[13][8192][14]</a:t>
            </a:r>
            <a:r>
              <a:rPr lang="zh-TW" altLang="en-US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來記錄過程即可。</a:t>
            </a:r>
            <a:endParaRPr lang="en-US" altLang="zh-TW" dirty="0">
              <a:latin typeface="Times New Roman" panose="02020603050405020304" pitchFamily="18" charset="0"/>
              <a:ea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3918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09DF75D-A038-ECFF-0004-C4C94D49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6</a:t>
            </a:fld>
            <a:endParaRPr lang="en-US" altLang="zh-TW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DA38A4-5E88-6CF6-3C16-093302EC60B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685800"/>
            <a:ext cx="8077200" cy="5695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無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DP</a:t>
            </a:r>
            <a:r>
              <a:rPr lang="zh-TW" altLang="en-US" sz="2400" kern="0" dirty="0">
                <a:latin typeface="Times New Roman" panose="02020603050405020304" pitchFamily="18" charset="0"/>
              </a:rPr>
              <a:t>新手，寫到崩潰。</a:t>
            </a:r>
            <a:r>
              <a:rPr lang="en-US" altLang="zh-TW" sz="2400" kern="0" dirty="0">
                <a:latin typeface="Times New Roman" panose="02020603050405020304" pitchFamily="18" charset="0"/>
              </a:rPr>
              <a:t>memory</a:t>
            </a:r>
            <a:r>
              <a:rPr lang="zh-TW" altLang="en-US" sz="2400" kern="0" dirty="0">
                <a:latin typeface="Times New Roman" panose="02020603050405020304" pitchFamily="18" charset="0"/>
              </a:rPr>
              <a:t>和</a:t>
            </a:r>
            <a:r>
              <a:rPr lang="en-US" altLang="zh-TW" sz="2400" kern="0" dirty="0" err="1">
                <a:latin typeface="Times New Roman" panose="02020603050405020304" pitchFamily="18" charset="0"/>
              </a:rPr>
              <a:t>bouns</a:t>
            </a:r>
            <a:r>
              <a:rPr lang="zh-TW" altLang="en-US" sz="2400" kern="0" dirty="0">
                <a:latin typeface="Times New Roman" panose="02020603050405020304" pitchFamily="18" charset="0"/>
              </a:rPr>
              <a:t>最難</a:t>
            </a:r>
            <a:r>
              <a:rPr lang="en-US" altLang="zh-TW" sz="2400" kern="0" dirty="0">
                <a:latin typeface="Times New Roman" panose="02020603050405020304" pitchFamily="18" charset="0"/>
              </a:rPr>
              <a:t>!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88485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2725</TotalTime>
  <Words>746</Words>
  <Application>Microsoft Office PowerPoint</Application>
  <PresentationFormat>如螢幕大小 (4:3)</PresentationFormat>
  <Paragraphs>134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Tahoma</vt:lpstr>
      <vt:lpstr>Times New Roman</vt:lpstr>
      <vt:lpstr>Wingdings</vt:lpstr>
      <vt:lpstr>Blends</vt:lpstr>
      <vt:lpstr>10149 : Yahtzee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嘉彥 黃</cp:lastModifiedBy>
  <cp:revision>118</cp:revision>
  <dcterms:created xsi:type="dcterms:W3CDTF">1601-01-01T00:00:00Z</dcterms:created>
  <dcterms:modified xsi:type="dcterms:W3CDTF">2023-05-18T06:30:58Z</dcterms:modified>
</cp:coreProperties>
</file>