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sldIdLst>
    <p:sldId id="307" r:id="rId2"/>
    <p:sldId id="309" r:id="rId3"/>
    <p:sldId id="310" r:id="rId4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C428"/>
    <a:srgbClr val="FF7C80"/>
    <a:srgbClr val="3BA943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929F9F4-4A8F-4326-A1B4-22849713DDAB}" styleName="深色樣式 1 - 輔色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5758FB7-9AC5-4552-8A53-C91805E547FA}" styleName="佈景主題樣式 1 - 輔色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A111915-BE36-4E01-A7E5-04B1672EAD32}" styleName="淺色樣式 2 - 輔色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81" autoAdjust="0"/>
    <p:restoredTop sz="92138" autoAdjust="0"/>
  </p:normalViewPr>
  <p:slideViewPr>
    <p:cSldViewPr>
      <p:cViewPr varScale="1">
        <p:scale>
          <a:sx n="74" d="100"/>
          <a:sy n="74" d="100"/>
        </p:scale>
        <p:origin x="466" y="1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4149C6-61AE-46AB-BFD7-114B7B0084C2}" type="slidenum">
              <a:rPr lang="zh-TW" altLang="en-US" smtClean="0"/>
              <a:pPr/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82563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2023/5/25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2023/5/25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2023/5/25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2023/5/25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2023/5/25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2023/5/25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2023/5/25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2023/5/25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2023/5/25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2023/5/25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2023/5/25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2023/5/25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10318:Security Panel</a:t>
            </a: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6700" y="1518733"/>
            <a:ext cx="86106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★★★★☆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10318:Security Panel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魯喆元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</a:t>
            </a:r>
            <a:r>
              <a:rPr lang="en-US" altLang="zh-TW" sz="2400" dirty="0">
                <a:latin typeface="Times New Roman" panose="02020603050405020304" pitchFamily="18" charset="0"/>
              </a:rPr>
              <a:t>023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25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給兩個數字</a:t>
            </a:r>
            <a:r>
              <a:rPr lang="en-US" altLang="zh-TW" sz="2400" dirty="0">
                <a:latin typeface="Times New Roman" panose="02020603050405020304" pitchFamily="18" charset="0"/>
              </a:rPr>
              <a:t>(row</a:t>
            </a:r>
            <a:r>
              <a:rPr lang="zh-TW" altLang="en-US" sz="2400" dirty="0">
                <a:latin typeface="Times New Roman" panose="02020603050405020304" pitchFamily="18" charset="0"/>
              </a:rPr>
              <a:t>和</a:t>
            </a:r>
            <a:r>
              <a:rPr lang="en-US" altLang="zh-TW" sz="2400" dirty="0">
                <a:latin typeface="Times New Roman" panose="02020603050405020304" pitchFamily="18" charset="0"/>
              </a:rPr>
              <a:t>column)</a:t>
            </a:r>
            <a:r>
              <a:rPr lang="zh-TW" altLang="en-US" sz="2400" dirty="0">
                <a:latin typeface="Times New Roman" panose="02020603050405020304" pitchFamily="18" charset="0"/>
              </a:rPr>
              <a:t>代表所有燈組成的</a:t>
            </a:r>
            <a:r>
              <a:rPr lang="en-US" altLang="zh-TW" sz="2400" dirty="0">
                <a:latin typeface="Times New Roman" panose="02020603050405020304" pitchFamily="18" charset="0"/>
              </a:rPr>
              <a:t>2D</a:t>
            </a:r>
            <a:r>
              <a:rPr lang="zh-TW" altLang="en-US" sz="2400" dirty="0">
                <a:latin typeface="Times New Roman" panose="02020603050405020304" pitchFamily="18" charset="0"/>
              </a:rPr>
              <a:t>平面長寬，輸入</a:t>
            </a:r>
            <a:r>
              <a:rPr lang="en-US" altLang="zh-TW" sz="2400" dirty="0">
                <a:latin typeface="Times New Roman" panose="02020603050405020304" pitchFamily="18" charset="0"/>
              </a:rPr>
              <a:t>0 0</a:t>
            </a:r>
            <a:r>
              <a:rPr lang="zh-TW" altLang="en-US" sz="2400" dirty="0">
                <a:latin typeface="Times New Roman" panose="02020603050405020304" pitchFamily="18" charset="0"/>
              </a:rPr>
              <a:t>代表結束，再給定燈被</a:t>
            </a:r>
            <a:r>
              <a:rPr lang="en-US" altLang="zh-TW" sz="2400" dirty="0">
                <a:latin typeface="Times New Roman" panose="02020603050405020304" pitchFamily="18" charset="0"/>
              </a:rPr>
              <a:t>switch</a:t>
            </a:r>
            <a:r>
              <a:rPr lang="zh-TW" altLang="en-US" sz="2400" dirty="0">
                <a:latin typeface="Times New Roman" panose="02020603050405020304" pitchFamily="18" charset="0"/>
              </a:rPr>
              <a:t>的規則 </a:t>
            </a:r>
            <a:r>
              <a:rPr lang="en-US" altLang="zh-TW" sz="2400" dirty="0">
                <a:latin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</a:rPr>
              <a:t>按九宮格的中心時，有哪幾個燈會同時被</a:t>
            </a:r>
            <a:r>
              <a:rPr lang="en-US" altLang="zh-TW" sz="2400" dirty="0">
                <a:latin typeface="Times New Roman" panose="02020603050405020304" pitchFamily="18" charset="0"/>
              </a:rPr>
              <a:t>switch)</a:t>
            </a:r>
            <a:r>
              <a:rPr lang="zh-TW" altLang="en-US" sz="2400" dirty="0">
                <a:latin typeface="Times New Roman" panose="02020603050405020304" pitchFamily="18" charset="0"/>
              </a:rPr>
              <a:t>，求最後能將所有燈點亮的按法，如果找不到就輸出</a:t>
            </a:r>
            <a:r>
              <a:rPr lang="en-US" altLang="zh-TW" sz="2400" dirty="0">
                <a:latin typeface="Times New Roman" panose="02020603050405020304" pitchFamily="18" charset="0"/>
              </a:rPr>
              <a:t>”Impossible.”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F8F87484-39DC-255E-C1F8-BB147904B3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6256" y="1916832"/>
            <a:ext cx="1584176" cy="159541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1520" y="404664"/>
            <a:ext cx="8640960" cy="604867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D3F567F5-7D50-3FE8-6515-73C2ECCF4AB7}"/>
              </a:ext>
            </a:extLst>
          </p:cNvPr>
          <p:cNvSpPr txBox="1"/>
          <p:nvPr/>
        </p:nvSpPr>
        <p:spPr>
          <a:xfrm>
            <a:off x="683568" y="920889"/>
            <a:ext cx="6336704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Sample Input</a:t>
            </a:r>
          </a:p>
          <a:p>
            <a:endParaRPr lang="en-US" altLang="zh-TW" sz="20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r>
              <a:rPr lang="en-US" altLang="zh-TW" sz="2000" dirty="0">
                <a:latin typeface="Times New Roman" panose="02020603050405020304" pitchFamily="18" charset="0"/>
              </a:rPr>
              <a:t>2 3 </a:t>
            </a:r>
          </a:p>
          <a:p>
            <a:r>
              <a:rPr lang="en-US" altLang="zh-TW" sz="2000" dirty="0">
                <a:latin typeface="Times New Roman" panose="02020603050405020304" pitchFamily="18" charset="0"/>
              </a:rPr>
              <a:t>**.</a:t>
            </a:r>
          </a:p>
          <a:p>
            <a:r>
              <a:rPr lang="en-US" altLang="zh-TW" sz="2000" dirty="0">
                <a:latin typeface="Times New Roman" panose="02020603050405020304" pitchFamily="18" charset="0"/>
              </a:rPr>
              <a:t> .*. </a:t>
            </a:r>
          </a:p>
          <a:p>
            <a:r>
              <a:rPr lang="en-US" altLang="zh-TW" sz="2000" dirty="0">
                <a:latin typeface="Times New Roman" panose="02020603050405020304" pitchFamily="18" charset="0"/>
              </a:rPr>
              <a:t>*.. </a:t>
            </a:r>
          </a:p>
          <a:p>
            <a:r>
              <a:rPr lang="en-US" altLang="zh-TW" sz="2000" dirty="0">
                <a:latin typeface="Times New Roman" panose="02020603050405020304" pitchFamily="18" charset="0"/>
              </a:rPr>
              <a:t>0 0 </a:t>
            </a:r>
          </a:p>
          <a:p>
            <a:endParaRPr lang="en-US" altLang="zh-TW" sz="2000" dirty="0">
              <a:latin typeface="Times New Roman" panose="02020603050405020304" pitchFamily="18" charset="0"/>
            </a:endParaRPr>
          </a:p>
          <a:p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Sample Output </a:t>
            </a:r>
          </a:p>
          <a:p>
            <a:endParaRPr lang="en-US" altLang="zh-TW" sz="20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r>
              <a:rPr lang="en-US" altLang="zh-TW" sz="2000" dirty="0">
                <a:latin typeface="Times New Roman" panose="02020603050405020304" pitchFamily="18" charset="0"/>
              </a:rPr>
              <a:t>Case #1</a:t>
            </a:r>
          </a:p>
          <a:p>
            <a:r>
              <a:rPr lang="en-US" altLang="zh-TW" sz="2000" dirty="0">
                <a:latin typeface="Times New Roman" panose="02020603050405020304" pitchFamily="18" charset="0"/>
              </a:rPr>
              <a:t>2 5 6</a:t>
            </a:r>
            <a:endParaRPr lang="en-US" altLang="zh-CN" sz="2000" dirty="0">
              <a:highlight>
                <a:srgbClr val="00FFFF"/>
              </a:highlight>
              <a:latin typeface="Times New Roman" panose="02020603050405020304" pitchFamily="18" charset="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39F8580D-A05C-B074-3A11-FA058A5592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696" y="4345344"/>
            <a:ext cx="7011378" cy="173379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0AE64D2-3510-B8A6-0ABE-8E91EBD1F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76200"/>
            <a:ext cx="8784976" cy="632181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暴力解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(DFS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剪枝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zh-TW" altLang="en-US" sz="2000" dirty="0">
                <a:latin typeface="Times New Roman" panose="02020603050405020304" pitchFamily="18" charset="0"/>
              </a:rPr>
              <a:t>用 </a:t>
            </a:r>
            <a:r>
              <a:rPr lang="en-US" altLang="zh-TW" sz="2000" dirty="0">
                <a:latin typeface="Times New Roman" panose="02020603050405020304" pitchFamily="18" charset="0"/>
              </a:rPr>
              <a:t>DFS</a:t>
            </a:r>
            <a:r>
              <a:rPr lang="zh-TW" altLang="en-US" sz="2000" dirty="0">
                <a:latin typeface="Times New Roman" panose="02020603050405020304" pitchFamily="18" charset="0"/>
              </a:rPr>
              <a:t> 遍歷所有可能，遍歷的過程中，每個燈只能被按一次所以要避開已經 </a:t>
            </a:r>
            <a:r>
              <a:rPr lang="en-US" altLang="zh-TW" sz="2000" dirty="0">
                <a:latin typeface="Times New Roman" panose="02020603050405020304" pitchFamily="18" charset="0"/>
              </a:rPr>
              <a:t>switch</a:t>
            </a:r>
            <a:r>
              <a:rPr lang="zh-TW" altLang="en-US" sz="2000" dirty="0">
                <a:latin typeface="Times New Roman" panose="02020603050405020304" pitchFamily="18" charset="0"/>
              </a:rPr>
              <a:t> 過的燈</a:t>
            </a:r>
            <a:r>
              <a:rPr lang="en-US" altLang="zh-TW" sz="2000" dirty="0">
                <a:latin typeface="Times New Roman" panose="02020603050405020304" pitchFamily="18" charset="0"/>
              </a:rPr>
              <a:t>(</a:t>
            </a:r>
            <a:r>
              <a:rPr lang="zh-TW" altLang="en-US" sz="2000" dirty="0">
                <a:latin typeface="Times New Roman" panose="02020603050405020304" pitchFamily="18" charset="0"/>
              </a:rPr>
              <a:t>點亮的燈</a:t>
            </a:r>
            <a:r>
              <a:rPr lang="en-US" altLang="zh-TW" sz="2000" dirty="0">
                <a:latin typeface="Times New Roman" panose="02020603050405020304" pitchFamily="18" charset="0"/>
              </a:rPr>
              <a:t>)</a:t>
            </a:r>
            <a:r>
              <a:rPr lang="zh-TW" altLang="en-US" sz="2000" dirty="0">
                <a:latin typeface="Times New Roman" panose="02020603050405020304" pitchFamily="18" charset="0"/>
              </a:rPr>
              <a:t>，另外，如果現在遍歷到第 </a:t>
            </a:r>
            <a:r>
              <a:rPr lang="en-US" altLang="zh-TW" sz="2000" dirty="0">
                <a:latin typeface="Times New Roman" panose="02020603050405020304" pitchFamily="18" charset="0"/>
              </a:rPr>
              <a:t>n</a:t>
            </a:r>
            <a:r>
              <a:rPr lang="zh-TW" altLang="en-US" sz="2000" dirty="0">
                <a:latin typeface="Times New Roman" panose="02020603050405020304" pitchFamily="18" charset="0"/>
              </a:rPr>
              <a:t> 個 </a:t>
            </a:r>
            <a:r>
              <a:rPr lang="en-US" altLang="zh-TW" sz="2000" dirty="0">
                <a:latin typeface="Times New Roman" panose="02020603050405020304" pitchFamily="18" charset="0"/>
              </a:rPr>
              <a:t>row</a:t>
            </a:r>
            <a:r>
              <a:rPr lang="zh-TW" altLang="en-US" sz="2000" dirty="0">
                <a:latin typeface="Times New Roman" panose="02020603050405020304" pitchFamily="18" charset="0"/>
              </a:rPr>
              <a:t>，可以檢查第 </a:t>
            </a:r>
            <a:r>
              <a:rPr lang="en-US" altLang="zh-TW" sz="2000" dirty="0">
                <a:latin typeface="Times New Roman" panose="02020603050405020304" pitchFamily="18" charset="0"/>
              </a:rPr>
              <a:t>n-2</a:t>
            </a:r>
            <a:r>
              <a:rPr lang="zh-TW" altLang="en-US" sz="2000" dirty="0">
                <a:latin typeface="Times New Roman" panose="02020603050405020304" pitchFamily="18" charset="0"/>
              </a:rPr>
              <a:t> 個 </a:t>
            </a:r>
            <a:r>
              <a:rPr lang="en-US" altLang="zh-TW" sz="2000" dirty="0">
                <a:latin typeface="Times New Roman" panose="02020603050405020304" pitchFamily="18" charset="0"/>
              </a:rPr>
              <a:t>row</a:t>
            </a:r>
            <a:r>
              <a:rPr lang="zh-TW" altLang="en-US" sz="2000" dirty="0">
                <a:latin typeface="Times New Roman" panose="02020603050405020304" pitchFamily="18" charset="0"/>
              </a:rPr>
              <a:t> 的燈有沒有全亮，如果沒有則 </a:t>
            </a:r>
            <a:r>
              <a:rPr lang="en-US" altLang="zh-TW" sz="2000" dirty="0">
                <a:latin typeface="Times New Roman" panose="02020603050405020304" pitchFamily="18" charset="0"/>
              </a:rPr>
              <a:t>return false (</a:t>
            </a:r>
            <a:r>
              <a:rPr lang="zh-TW" altLang="en-US" sz="2000" dirty="0">
                <a:latin typeface="Times New Roman" panose="02020603050405020304" pitchFamily="18" charset="0"/>
              </a:rPr>
              <a:t>進行剪枝</a:t>
            </a:r>
            <a:r>
              <a:rPr lang="en-US" altLang="zh-TW" sz="2000" dirty="0">
                <a:latin typeface="Times New Roman" panose="02020603050405020304" pitchFamily="18" charset="0"/>
              </a:rPr>
              <a:t>)</a:t>
            </a:r>
            <a:r>
              <a:rPr lang="zh-TW" altLang="en-US" sz="2000" dirty="0">
                <a:latin typeface="Times New Roman" panose="02020603050405020304" pitchFamily="18" charset="0"/>
              </a:rPr>
              <a:t>，因為 </a:t>
            </a:r>
            <a:r>
              <a:rPr lang="en-US" altLang="zh-TW" sz="2000" dirty="0">
                <a:latin typeface="Times New Roman" panose="02020603050405020304" pitchFamily="18" charset="0"/>
              </a:rPr>
              <a:t>switch</a:t>
            </a:r>
            <a:r>
              <a:rPr lang="zh-TW" altLang="en-US" sz="2000" dirty="0">
                <a:latin typeface="Times New Roman" panose="02020603050405020304" pitchFamily="18" charset="0"/>
              </a:rPr>
              <a:t> 的規則限制在九宮格裡，所以遍歷到第 </a:t>
            </a:r>
            <a:r>
              <a:rPr lang="en-US" altLang="zh-TW" sz="2000" dirty="0">
                <a:latin typeface="Times New Roman" panose="02020603050405020304" pitchFamily="18" charset="0"/>
              </a:rPr>
              <a:t>n</a:t>
            </a:r>
            <a:r>
              <a:rPr lang="zh-TW" altLang="en-US" sz="2000" dirty="0">
                <a:latin typeface="Times New Roman" panose="02020603050405020304" pitchFamily="18" charset="0"/>
              </a:rPr>
              <a:t> 個 </a:t>
            </a:r>
            <a:r>
              <a:rPr lang="en-US" altLang="zh-TW" sz="2000" dirty="0">
                <a:latin typeface="Times New Roman" panose="02020603050405020304" pitchFamily="18" charset="0"/>
              </a:rPr>
              <a:t>row</a:t>
            </a:r>
            <a:r>
              <a:rPr lang="zh-TW" altLang="en-US" sz="2000" dirty="0">
                <a:latin typeface="Times New Roman" panose="02020603050405020304" pitchFamily="18" charset="0"/>
              </a:rPr>
              <a:t> 時已經無法影響到第 </a:t>
            </a:r>
            <a:r>
              <a:rPr lang="en-US" altLang="zh-TW" sz="2000" dirty="0">
                <a:latin typeface="Times New Roman" panose="02020603050405020304" pitchFamily="18" charset="0"/>
              </a:rPr>
              <a:t>n-2</a:t>
            </a:r>
            <a:r>
              <a:rPr lang="zh-TW" altLang="en-US" sz="2000" dirty="0">
                <a:latin typeface="Times New Roman" panose="02020603050405020304" pitchFamily="18" charset="0"/>
              </a:rPr>
              <a:t> 個 </a:t>
            </a:r>
            <a:r>
              <a:rPr lang="en-US" altLang="zh-TW" sz="2000" dirty="0">
                <a:latin typeface="Times New Roman" panose="02020603050405020304" pitchFamily="18" charset="0"/>
              </a:rPr>
              <a:t>row</a:t>
            </a:r>
            <a:r>
              <a:rPr lang="zh-TW" altLang="en-US" sz="2000" dirty="0">
                <a:latin typeface="Times New Roman" panose="02020603050405020304" pitchFamily="18" charset="0"/>
              </a:rPr>
              <a:t>。</a:t>
            </a:r>
            <a:endParaRPr lang="en-US" altLang="zh-TW" sz="20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zh-TW" altLang="en-US" sz="2400" dirty="0">
                <a:latin typeface="Times New Roman" panose="02020603050405020304" pitchFamily="18" charset="0"/>
              </a:rPr>
              <a:t>無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000" dirty="0">
                <a:latin typeface="Times New Roman" panose="02020603050405020304" pitchFamily="18" charset="0"/>
              </a:rPr>
              <a:t>     </a:t>
            </a:r>
            <a:r>
              <a:rPr lang="en-US" altLang="zh-TW" sz="2000" dirty="0">
                <a:latin typeface="Times New Roman" panose="02020603050405020304" pitchFamily="18" charset="0"/>
              </a:rPr>
              <a:t>1)</a:t>
            </a:r>
            <a:r>
              <a:rPr lang="zh-TW" altLang="en-US" sz="2000" dirty="0">
                <a:latin typeface="Times New Roman" panose="02020603050405020304" pitchFamily="18" charset="0"/>
              </a:rPr>
              <a:t>最關鍵的是要想出每個燈只能被按一次，之後的解法就有點像</a:t>
            </a:r>
            <a:r>
              <a:rPr lang="en-US" altLang="zh-TW" sz="2000" dirty="0">
                <a:latin typeface="Times New Roman" panose="02020603050405020304" pitchFamily="18" charset="0"/>
              </a:rPr>
              <a:t>N-Queens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000" dirty="0">
                <a:latin typeface="Times New Roman" panose="02020603050405020304" pitchFamily="18" charset="0"/>
              </a:rPr>
              <a:t>     </a:t>
            </a:r>
            <a:r>
              <a:rPr lang="en-US" altLang="zh-TW" sz="2000" dirty="0">
                <a:latin typeface="Times New Roman" panose="02020603050405020304" pitchFamily="18" charset="0"/>
              </a:rPr>
              <a:t>2) </a:t>
            </a:r>
            <a:r>
              <a:rPr lang="zh-TW" altLang="en-US" sz="2000" dirty="0">
                <a:latin typeface="Times New Roman" panose="02020603050405020304" pitchFamily="18" charset="0"/>
              </a:rPr>
              <a:t>除了暴力解以外有沒有其他解法</a:t>
            </a:r>
            <a:endParaRPr lang="en-US" altLang="zh-TW" sz="20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000" dirty="0">
                <a:latin typeface="Times New Roman" panose="02020603050405020304" pitchFamily="18" charset="0"/>
              </a:rPr>
              <a:t>     </a:t>
            </a:r>
            <a:r>
              <a:rPr lang="en-US" altLang="zh-TW" sz="2000" dirty="0">
                <a:latin typeface="Times New Roman" panose="02020603050405020304" pitchFamily="18" charset="0"/>
              </a:rPr>
              <a:t>3)</a:t>
            </a:r>
            <a:r>
              <a:rPr lang="zh-TW" altLang="en-US" sz="2000" dirty="0">
                <a:latin typeface="Times New Roman" panose="02020603050405020304" pitchFamily="18" charset="0"/>
              </a:rPr>
              <a:t> 用 </a:t>
            </a:r>
            <a:r>
              <a:rPr lang="en-US" altLang="zh-TW" sz="2000" dirty="0">
                <a:latin typeface="Times New Roman" panose="02020603050405020304" pitchFamily="18" charset="0"/>
              </a:rPr>
              <a:t>‘\n’</a:t>
            </a:r>
            <a:r>
              <a:rPr lang="zh-TW" altLang="en-US" sz="2000" dirty="0">
                <a:latin typeface="Times New Roman" panose="02020603050405020304" pitchFamily="18" charset="0"/>
              </a:rPr>
              <a:t> 比 </a:t>
            </a:r>
            <a:r>
              <a:rPr lang="en-US" altLang="zh-TW" sz="2000" dirty="0" err="1">
                <a:latin typeface="Times New Roman" panose="02020603050405020304" pitchFamily="18" charset="0"/>
              </a:rPr>
              <a:t>endl</a:t>
            </a:r>
            <a:r>
              <a:rPr lang="zh-TW" altLang="en-US" sz="2000" dirty="0">
                <a:latin typeface="Times New Roman" panose="02020603050405020304" pitchFamily="18" charset="0"/>
              </a:rPr>
              <a:t> 更快</a:t>
            </a:r>
            <a:endParaRPr lang="en-US" altLang="zh-TW" sz="2000" dirty="0">
              <a:latin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D66C0D3-8BF4-F4DB-05BC-177783D92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3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968867515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9777</TotalTime>
  <Words>294</Words>
  <Application>Microsoft Office PowerPoint</Application>
  <PresentationFormat>如螢幕大小 (4:3)</PresentationFormat>
  <Paragraphs>33</Paragraphs>
  <Slides>3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7" baseType="lpstr">
      <vt:lpstr>Tahoma</vt:lpstr>
      <vt:lpstr>Times New Roman</vt:lpstr>
      <vt:lpstr>Wingdings</vt:lpstr>
      <vt:lpstr>Blends</vt:lpstr>
      <vt:lpstr>10318:Security Panel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B103040003</cp:lastModifiedBy>
  <cp:revision>182</cp:revision>
  <dcterms:created xsi:type="dcterms:W3CDTF">1601-01-01T00:00:00Z</dcterms:created>
  <dcterms:modified xsi:type="dcterms:W3CDTF">2023-05-25T03:35:10Z</dcterms:modified>
</cp:coreProperties>
</file>