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2" r:id="rId4"/>
    <p:sldId id="313" r:id="rId5"/>
    <p:sldId id="311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80" autoAdjust="0"/>
    <p:restoredTop sz="92113" autoAdjust="0"/>
  </p:normalViewPr>
  <p:slideViewPr>
    <p:cSldViewPr>
      <p:cViewPr>
        <p:scale>
          <a:sx n="109" d="100"/>
          <a:sy n="109" d="100"/>
        </p:scale>
        <p:origin x="864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56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8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1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10404 : </a:t>
            </a:r>
            <a:r>
              <a:rPr lang="en-US" altLang="zh-TW" b="1" dirty="0" err="1">
                <a:latin typeface="Times New Roman" panose="02020603050405020304" pitchFamily="18" charset="0"/>
              </a:rPr>
              <a:t>Bachet’s</a:t>
            </a:r>
            <a:r>
              <a:rPr lang="en-US" altLang="zh-TW" b="1" dirty="0">
                <a:latin typeface="Times New Roman" panose="02020603050405020304" pitchFamily="18" charset="0"/>
              </a:rPr>
              <a:t> Game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10404 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Bachet’s</a:t>
            </a:r>
            <a:r>
              <a:rPr lang="en-US" altLang="zh-TW" sz="2400" dirty="0">
                <a:latin typeface="Times New Roman" panose="02020603050405020304" pitchFamily="18" charset="0"/>
              </a:rPr>
              <a:t> Game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黃鈺維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給定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個石頭，有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種一回合可拿的石頭數量，兩人輪流拿石頭，拿走最後一個石頭者勝，判斷誰勝出。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(n &lt;= 1,000,000, m &lt;= 10)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:	</a:t>
            </a:r>
            <a:r>
              <a:rPr lang="en-US" altLang="zh-TW" sz="2400" dirty="0">
                <a:latin typeface="Times New Roman" panose="02020603050405020304" pitchFamily="18" charset="0"/>
              </a:rPr>
              <a:t>21 3 1 3 8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Stan wins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22 3 1 3 8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Ollie wins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遞迴公式：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b="1" dirty="0">
                <a:latin typeface="Times New Roman" panose="02020603050405020304" pitchFamily="18" charset="0"/>
              </a:rPr>
              <a:t>stan_win[i] = true, if stan_win[i - stones[j]] = false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</a:t>
            </a:r>
            <a:r>
              <a:rPr lang="zh-TW" altLang="en-US" sz="2400" dirty="0">
                <a:latin typeface="Times New Roman" panose="02020603050405020304" pitchFamily="18" charset="0"/>
              </a:rPr>
              <a:t>如果</a:t>
            </a:r>
            <a:r>
              <a:rPr lang="en-US" altLang="zh-TW" sz="2400" dirty="0">
                <a:latin typeface="Times New Roman" panose="02020603050405020304" pitchFamily="18" charset="0"/>
              </a:rPr>
              <a:t>stan</a:t>
            </a:r>
            <a:r>
              <a:rPr lang="zh-TW" altLang="en-US" sz="2400" dirty="0">
                <a:latin typeface="Times New Roman" panose="02020603050405020304" pitchFamily="18" charset="0"/>
              </a:rPr>
              <a:t>在石頭數為</a:t>
            </a:r>
            <a:r>
              <a:rPr lang="en-US" altLang="zh-TW" sz="2400" dirty="0">
                <a:latin typeface="Times New Roman" panose="02020603050405020304" pitchFamily="18" charset="0"/>
              </a:rPr>
              <a:t>i-stones[j]</a:t>
            </a:r>
            <a:r>
              <a:rPr lang="zh-TW" altLang="en-US" sz="2400" dirty="0">
                <a:latin typeface="Times New Roman" panose="02020603050405020304" pitchFamily="18" charset="0"/>
              </a:rPr>
              <a:t>時會輸，則在為</a:t>
            </a:r>
            <a:r>
              <a:rPr lang="en-US" altLang="zh-TW" sz="2400" dirty="0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時可以贏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base condition: </a:t>
            </a:r>
            <a:r>
              <a:rPr lang="en-US" altLang="zh-TW" sz="2400" b="1" dirty="0">
                <a:latin typeface="Times New Roman" panose="02020603050405020304" pitchFamily="18" charset="0"/>
              </a:rPr>
              <a:t>stan_win[0] = false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stan_win[i]:Stan</a:t>
            </a:r>
            <a:r>
              <a:rPr lang="zh-TW" altLang="en-US" sz="2400" dirty="0">
                <a:latin typeface="Times New Roman" panose="02020603050405020304" pitchFamily="18" charset="0"/>
              </a:rPr>
              <a:t> 在石頭數剩下</a:t>
            </a:r>
            <a:r>
              <a:rPr lang="en-US" altLang="zh-TW" sz="2400" dirty="0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時，贏或輸，</a:t>
            </a:r>
            <a:r>
              <a:rPr lang="en-US" altLang="zh-TW" sz="2400" dirty="0">
                <a:latin typeface="Times New Roman" panose="02020603050405020304" pitchFamily="18" charset="0"/>
              </a:rPr>
              <a:t>stan_win[n]</a:t>
            </a:r>
            <a:r>
              <a:rPr lang="zh-TW" altLang="en-US" sz="2400" dirty="0">
                <a:latin typeface="Times New Roman" panose="02020603050405020304" pitchFamily="18" charset="0"/>
              </a:rPr>
              <a:t>為所求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Bottom-up by iteration: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b="1" dirty="0">
                <a:latin typeface="Times New Roman" panose="02020603050405020304" pitchFamily="18" charset="0"/>
              </a:rPr>
              <a:t>i from 1 to n  </a:t>
            </a:r>
            <a:r>
              <a:rPr lang="en-US" altLang="zh-TW" sz="2400" dirty="0">
                <a:latin typeface="Times New Roman" panose="02020603050405020304" pitchFamily="18" charset="0"/>
              </a:rPr>
              <a:t>(all possible number of stones)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 </a:t>
            </a:r>
            <a:r>
              <a:rPr lang="en-US" altLang="zh-TW" sz="2400" b="1" dirty="0">
                <a:latin typeface="Times New Roman" panose="02020603050405020304" pitchFamily="18" charset="0"/>
              </a:rPr>
              <a:t>j from 0 to m – 1 </a:t>
            </a:r>
            <a:r>
              <a:rPr lang="en-US" altLang="zh-TW" sz="2400" dirty="0">
                <a:latin typeface="Times New Roman" panose="02020603050405020304" pitchFamily="18" charset="0"/>
              </a:rPr>
              <a:t>(all possible movements)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0256" y="260648"/>
            <a:ext cx="8583488" cy="6521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</a:rPr>
              <a:t>10 3 1 5 9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Ollie wins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1 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2 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3 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4 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4108" name="表格 4108">
            <a:extLst>
              <a:ext uri="{FF2B5EF4-FFF2-40B4-BE49-F238E27FC236}">
                <a16:creationId xmlns:a16="http://schemas.microsoft.com/office/drawing/2014/main" id="{428E533F-1720-EDF1-2FE7-66A096513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05289"/>
              </p:ext>
            </p:extLst>
          </p:nvPr>
        </p:nvGraphicFramePr>
        <p:xfrm>
          <a:off x="1283802" y="2290017"/>
          <a:ext cx="657639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4110" name="表格 4108">
            <a:extLst>
              <a:ext uri="{FF2B5EF4-FFF2-40B4-BE49-F238E27FC236}">
                <a16:creationId xmlns:a16="http://schemas.microsoft.com/office/drawing/2014/main" id="{35BD8ECB-4465-0DF9-A7E0-337E9C7F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378185"/>
              </p:ext>
            </p:extLst>
          </p:nvPr>
        </p:nvGraphicFramePr>
        <p:xfrm>
          <a:off x="1283802" y="3523132"/>
          <a:ext cx="657639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3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4111" name="表格 4108">
            <a:extLst>
              <a:ext uri="{FF2B5EF4-FFF2-40B4-BE49-F238E27FC236}">
                <a16:creationId xmlns:a16="http://schemas.microsoft.com/office/drawing/2014/main" id="{93132FEE-371E-5D0B-EDBC-D2C59127F5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92757"/>
              </p:ext>
            </p:extLst>
          </p:nvPr>
        </p:nvGraphicFramePr>
        <p:xfrm>
          <a:off x="1281393" y="4756150"/>
          <a:ext cx="657639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1</a:t>
                      </a:r>
                      <a:endParaRPr lang="zh-TW" altLang="en-US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4112" name="表格 4108">
            <a:extLst>
              <a:ext uri="{FF2B5EF4-FFF2-40B4-BE49-F238E27FC236}">
                <a16:creationId xmlns:a16="http://schemas.microsoft.com/office/drawing/2014/main" id="{91C126DB-45D6-951C-1A1D-B20786D75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855820"/>
              </p:ext>
            </p:extLst>
          </p:nvPr>
        </p:nvGraphicFramePr>
        <p:xfrm>
          <a:off x="1281393" y="5943040"/>
          <a:ext cx="657639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4114" name="表格 4108">
            <a:extLst>
              <a:ext uri="{FF2B5EF4-FFF2-40B4-BE49-F238E27FC236}">
                <a16:creationId xmlns:a16="http://schemas.microsoft.com/office/drawing/2014/main" id="{F7B82CBA-A96C-E0FF-B960-A5434EDE3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1649"/>
              </p:ext>
            </p:extLst>
          </p:nvPr>
        </p:nvGraphicFramePr>
        <p:xfrm>
          <a:off x="1281393" y="1069433"/>
          <a:ext cx="657639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84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0256" y="260648"/>
            <a:ext cx="8583488" cy="6521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</a:rPr>
              <a:t>10 3 1 5 9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Ollie wins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6 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7 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8 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9: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 = 10: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4113" name="表格 4108">
            <a:extLst>
              <a:ext uri="{FF2B5EF4-FFF2-40B4-BE49-F238E27FC236}">
                <a16:creationId xmlns:a16="http://schemas.microsoft.com/office/drawing/2014/main" id="{7962E808-6AB0-6B47-07C4-C289CAF8E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8860"/>
              </p:ext>
            </p:extLst>
          </p:nvPr>
        </p:nvGraphicFramePr>
        <p:xfrm>
          <a:off x="1281806" y="5941393"/>
          <a:ext cx="6576396" cy="76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7037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</a:t>
                      </a:r>
                      <a:endParaRPr lang="zh-TW" altLang="en-US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2" name="表格 4108">
            <a:extLst>
              <a:ext uri="{FF2B5EF4-FFF2-40B4-BE49-F238E27FC236}">
                <a16:creationId xmlns:a16="http://schemas.microsoft.com/office/drawing/2014/main" id="{D0C189CC-B89E-902E-58C1-AB1982EBD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029714"/>
              </p:ext>
            </p:extLst>
          </p:nvPr>
        </p:nvGraphicFramePr>
        <p:xfrm>
          <a:off x="1283802" y="1027062"/>
          <a:ext cx="6576396" cy="76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7037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</a:t>
                      </a:r>
                      <a:endParaRPr lang="zh-TW" altLang="en-US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3" name="表格 4108">
            <a:extLst>
              <a:ext uri="{FF2B5EF4-FFF2-40B4-BE49-F238E27FC236}">
                <a16:creationId xmlns:a16="http://schemas.microsoft.com/office/drawing/2014/main" id="{FF2AA454-B237-8AF1-1515-9B49A2348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863234"/>
              </p:ext>
            </p:extLst>
          </p:nvPr>
        </p:nvGraphicFramePr>
        <p:xfrm>
          <a:off x="1281770" y="2197425"/>
          <a:ext cx="6576396" cy="76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7037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4" name="表格 4108">
            <a:extLst>
              <a:ext uri="{FF2B5EF4-FFF2-40B4-BE49-F238E27FC236}">
                <a16:creationId xmlns:a16="http://schemas.microsoft.com/office/drawing/2014/main" id="{777E99DB-7490-CE64-9BC4-FD4260539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269132"/>
              </p:ext>
            </p:extLst>
          </p:nvPr>
        </p:nvGraphicFramePr>
        <p:xfrm>
          <a:off x="1281770" y="3481523"/>
          <a:ext cx="6576396" cy="761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27151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  <p:graphicFrame>
        <p:nvGraphicFramePr>
          <p:cNvPr id="5" name="表格 4108">
            <a:extLst>
              <a:ext uri="{FF2B5EF4-FFF2-40B4-BE49-F238E27FC236}">
                <a16:creationId xmlns:a16="http://schemas.microsoft.com/office/drawing/2014/main" id="{9EB237AD-916C-6662-8A67-EB912DEF5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90328"/>
              </p:ext>
            </p:extLst>
          </p:nvPr>
        </p:nvGraphicFramePr>
        <p:xfrm>
          <a:off x="1281770" y="4711458"/>
          <a:ext cx="6576396" cy="76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033">
                  <a:extLst>
                    <a:ext uri="{9D8B030D-6E8A-4147-A177-3AD203B41FA5}">
                      <a16:colId xmlns:a16="http://schemas.microsoft.com/office/drawing/2014/main" val="3536506337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8878162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58879519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887035692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95097472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14057378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293175640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704409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284154461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952326374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1782943246"/>
                    </a:ext>
                  </a:extLst>
                </a:gridCol>
                <a:gridCol w="548033">
                  <a:extLst>
                    <a:ext uri="{9D8B030D-6E8A-4147-A177-3AD203B41FA5}">
                      <a16:colId xmlns:a16="http://schemas.microsoft.com/office/drawing/2014/main" val="3841723285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814918"/>
                  </a:ext>
                </a:extLst>
              </a:tr>
              <a:tr h="37037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w/l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u="none" dirty="0"/>
                        <a:t>0</a:t>
                      </a:r>
                      <a:endParaRPr lang="zh-TW" altLang="en-US" b="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2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37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0256" y="617537"/>
            <a:ext cx="8583488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1. </a:t>
            </a:r>
            <a:r>
              <a:rPr lang="zh-TW" altLang="en-US" sz="2400" dirty="0">
                <a:latin typeface="Times New Roman" panose="02020603050405020304" pitchFamily="18" charset="0"/>
              </a:rPr>
              <a:t>排序 </a:t>
            </a:r>
            <a:r>
              <a:rPr lang="en-US" altLang="zh-TW" sz="2400" dirty="0">
                <a:latin typeface="Times New Roman" panose="02020603050405020304" pitchFamily="18" charset="0"/>
              </a:rPr>
              <a:t>stones </a:t>
            </a:r>
            <a:r>
              <a:rPr lang="zh-TW" altLang="en-US" sz="2400" dirty="0">
                <a:latin typeface="Times New Roman" panose="02020603050405020304" pitchFamily="18" charset="0"/>
              </a:rPr>
              <a:t>陣列，可去除枚舉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時，超過</a:t>
            </a:r>
            <a:r>
              <a:rPr lang="en-US" altLang="zh-TW" sz="2400" dirty="0">
                <a:latin typeface="Times New Roman" panose="02020603050405020304" pitchFamily="18" charset="0"/>
              </a:rPr>
              <a:t>upper bound</a:t>
            </a:r>
            <a:r>
              <a:rPr lang="zh-TW" altLang="en-US" sz="2400" dirty="0">
                <a:latin typeface="Times New Roman" panose="02020603050405020304" pitchFamily="18" charset="0"/>
              </a:rPr>
              <a:t>的分支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AutoNum type="arabicPeriod"/>
            </a:pP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2. m</a:t>
            </a:r>
            <a:r>
              <a:rPr lang="zh-TW" altLang="en-US" sz="2400" dirty="0">
                <a:latin typeface="Times New Roman" panose="02020603050405020304" pitchFamily="18" charset="0"/>
              </a:rPr>
              <a:t>最大為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，可先宣告大小為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int</a:t>
            </a:r>
            <a:r>
              <a:rPr lang="zh-TW" altLang="en-US" sz="2400" dirty="0">
                <a:latin typeface="Times New Roman" panose="02020603050405020304" pitchFamily="18" charset="0"/>
              </a:rPr>
              <a:t>的陣列</a:t>
            </a:r>
            <a:r>
              <a:rPr lang="en-US" altLang="zh-TW" sz="2400" dirty="0">
                <a:latin typeface="Times New Roman" panose="02020603050405020304" pitchFamily="18" charset="0"/>
              </a:rPr>
              <a:t>(stones[])</a:t>
            </a:r>
            <a:r>
              <a:rPr lang="zh-TW" altLang="en-US" sz="2400" dirty="0">
                <a:latin typeface="Times New Roman" panose="02020603050405020304" pitchFamily="18" charset="0"/>
              </a:rPr>
              <a:t>，透過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限制每次排序、判斷可用的範圍，可免於每個測資都初始化。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58945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3282</TotalTime>
  <Words>645</Words>
  <Application>Microsoft Macintosh PowerPoint</Application>
  <PresentationFormat>如螢幕大小 (4:3)</PresentationFormat>
  <Paragraphs>304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10404 : Bachet’s Game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B103040025</cp:lastModifiedBy>
  <cp:revision>144</cp:revision>
  <dcterms:created xsi:type="dcterms:W3CDTF">1601-01-01T00:00:00Z</dcterms:created>
  <dcterms:modified xsi:type="dcterms:W3CDTF">2023-05-25T03:27:03Z</dcterms:modified>
</cp:coreProperties>
</file>