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80" d="100"/>
          <a:sy n="80" d="100"/>
        </p:scale>
        <p:origin x="116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2023/5/24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2023/5/24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2023/5/24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2023/5/24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2023/5/24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2023/5/24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2023/5/24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2023/5/24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2023/5/24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2023/5/24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2023/5/24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2023/5/24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10534: </a:t>
            </a:r>
            <a:r>
              <a:rPr lang="en-US" altLang="zh-TW" b="1" dirty="0" err="1">
                <a:latin typeface="Times New Roman" panose="02020603050405020304" pitchFamily="18" charset="0"/>
              </a:rPr>
              <a:t>Wavio</a:t>
            </a:r>
            <a:r>
              <a:rPr lang="en-US" altLang="zh-TW" b="1" dirty="0">
                <a:latin typeface="Times New Roman" panose="02020603050405020304" pitchFamily="18" charset="0"/>
              </a:rPr>
              <a:t> Sequence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10534: </a:t>
            </a:r>
            <a:r>
              <a:rPr lang="en-US" altLang="zh-TW" sz="2400" dirty="0" err="1">
                <a:latin typeface="Times New Roman" panose="02020603050405020304" pitchFamily="18" charset="0"/>
              </a:rPr>
              <a:t>Wavio</a:t>
            </a:r>
            <a:r>
              <a:rPr lang="en-US" altLang="zh-TW" sz="2400" dirty="0">
                <a:latin typeface="Times New Roman" panose="02020603050405020304" pitchFamily="18" charset="0"/>
              </a:rPr>
              <a:t> Sequence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楊宗諺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找到一串數字中最長的</a:t>
            </a:r>
            <a:r>
              <a:rPr lang="en-US" altLang="zh-TW" sz="2400" dirty="0" err="1">
                <a:latin typeface="Times New Roman" panose="02020603050405020304" pitchFamily="18" charset="0"/>
              </a:rPr>
              <a:t>Wavio</a:t>
            </a:r>
            <a:r>
              <a:rPr lang="en-US" altLang="zh-TW" sz="2400" dirty="0">
                <a:latin typeface="Times New Roman" panose="02020603050405020304" pitchFamily="18" charset="0"/>
              </a:rPr>
              <a:t> Sequence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r>
              <a:rPr lang="en-US" altLang="zh-TW" sz="2400" dirty="0" err="1">
                <a:latin typeface="Times New Roman" panose="02020603050405020304" pitchFamily="18" charset="0"/>
              </a:rPr>
              <a:t>Wavio</a:t>
            </a:r>
            <a:r>
              <a:rPr lang="en-US" altLang="zh-TW" sz="2400" dirty="0">
                <a:latin typeface="Times New Roman" panose="02020603050405020304" pitchFamily="18" charset="0"/>
              </a:rPr>
              <a:t> Sequence</a:t>
            </a:r>
            <a:r>
              <a:rPr lang="zh-TW" altLang="en-US" sz="2400" dirty="0">
                <a:latin typeface="Times New Roman" panose="02020603050405020304" pitchFamily="18" charset="0"/>
              </a:rPr>
              <a:t>是由一個嚴格遞增序列</a:t>
            </a:r>
            <a:r>
              <a:rPr lang="en-US" altLang="zh-TW" sz="2400" dirty="0">
                <a:latin typeface="Times New Roman" panose="02020603050405020304" pitchFamily="18" charset="0"/>
              </a:rPr>
              <a:t>(LIS)</a:t>
            </a:r>
            <a:r>
              <a:rPr lang="zh-TW" altLang="en-US" sz="2400" dirty="0">
                <a:latin typeface="Times New Roman" panose="02020603050405020304" pitchFamily="18" charset="0"/>
              </a:rPr>
              <a:t>與一個嚴格遞減序列</a:t>
            </a:r>
            <a:r>
              <a:rPr lang="en-US" altLang="zh-TW" sz="2400" dirty="0">
                <a:latin typeface="Times New Roman" panose="02020603050405020304" pitchFamily="18" charset="0"/>
              </a:rPr>
              <a:t>(LDS)</a:t>
            </a:r>
            <a:r>
              <a:rPr lang="zh-TW" altLang="en-US" sz="2400" dirty="0">
                <a:latin typeface="Times New Roman" panose="02020603050405020304" pitchFamily="18" charset="0"/>
              </a:rPr>
              <a:t>所組成，其長度永遠是奇數。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dirty="0">
                <a:latin typeface="Times New Roman" panose="02020603050405020304" pitchFamily="18" charset="0"/>
              </a:rPr>
              <a:t>例：</a:t>
            </a:r>
            <a:r>
              <a:rPr lang="en-US" altLang="zh-TW" sz="2400" dirty="0">
                <a:latin typeface="Times New Roman" panose="02020603050405020304" pitchFamily="18" charset="0"/>
              </a:rPr>
              <a:t>1 2 3 4 5 4 3 2 1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10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1 2 3 4 5 4 3 2 1 10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	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ANS:</a:t>
            </a:r>
            <a:endParaRPr lang="zh-TW" altLang="zh-TW" sz="2400" kern="100" dirty="0">
              <a:effectLst/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r>
              <a:rPr lang="en-US" altLang="zh-TW" sz="2400" kern="100" dirty="0">
                <a:effectLst/>
                <a:latin typeface="Times New Roman" panose="02020603050405020304" pitchFamily="18" charset="0"/>
                <a:ea typeface="細明體" panose="02020509000000000000" pitchFamily="49" charset="-120"/>
                <a:cs typeface="Times New Roman" panose="02020603050405020304" pitchFamily="18" charset="0"/>
              </a:rPr>
              <a:t>9 // 1 2 3 4 5 4 3 2 1</a:t>
            </a:r>
            <a:endParaRPr lang="en-US" altLang="zh-TW" sz="2400" kern="100" dirty="0"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indent="0">
              <a:lnSpc>
                <a:spcPts val="1800"/>
              </a:lnSpc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</a:rPr>
              <a:t>二側尋找嚴格遞增序列</a:t>
            </a:r>
            <a:r>
              <a:rPr lang="en-US" altLang="zh-TW" sz="2400" dirty="0">
                <a:latin typeface="Times New Roman" panose="02020603050405020304" pitchFamily="18" charset="0"/>
              </a:rPr>
              <a:t>(LIS)</a:t>
            </a:r>
            <a:r>
              <a:rPr lang="zh-TW" altLang="en-US" sz="2400" dirty="0">
                <a:latin typeface="Times New Roman" panose="02020603050405020304" pitchFamily="18" charset="0"/>
              </a:rPr>
              <a:t>，找到符合條件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為求二側長度一致，因此決定序列長度的是短邊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的最長</a:t>
            </a:r>
            <a:r>
              <a:rPr lang="en-US" altLang="zh-TW" sz="2400" dirty="0" err="1">
                <a:latin typeface="Times New Roman" panose="02020603050405020304" pitchFamily="18" charset="0"/>
              </a:rPr>
              <a:t>Wavio</a:t>
            </a:r>
            <a:r>
              <a:rPr lang="en-US" altLang="zh-TW" sz="2400" dirty="0">
                <a:latin typeface="Times New Roman" panose="02020603050405020304" pitchFamily="18" charset="0"/>
              </a:rPr>
              <a:t> Sequence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64D0AB7-7F59-44B0-F06E-4B413925C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17C0B489-B81C-F7E7-DCF5-7E679AC99C46}"/>
              </a:ext>
            </a:extLst>
          </p:cNvPr>
          <p:cNvSpPr txBox="1"/>
          <p:nvPr/>
        </p:nvSpPr>
        <p:spPr>
          <a:xfrm>
            <a:off x="539552" y="476672"/>
            <a:ext cx="8352928" cy="44135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解法範例：</a:t>
            </a:r>
            <a:endParaRPr kumimoji="1" lang="en-US" altLang="zh-TW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60000"/>
              <a:defRPr/>
            </a:pPr>
            <a:r>
              <a:rPr kumimoji="1" lang="en-US" altLang="zh-TW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18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60000"/>
              <a:defRPr/>
            </a:pPr>
            <a:r>
              <a:rPr kumimoji="1" lang="en-US" altLang="zh-TW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1 2 3 </a:t>
            </a:r>
            <a:r>
              <a:rPr kumimoji="1" lang="en-US" altLang="zh-TW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2 1 2 3 </a:t>
            </a:r>
            <a:r>
              <a:rPr kumimoji="1" lang="en-US" altLang="zh-TW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4</a:t>
            </a:r>
            <a:r>
              <a:rPr kumimoji="1" lang="en-US" altLang="zh-TW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 3 2 1 </a:t>
            </a:r>
            <a:r>
              <a:rPr kumimoji="1" lang="en-US" altLang="zh-TW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5</a:t>
            </a:r>
            <a:r>
              <a:rPr kumimoji="1" lang="en-US" altLang="zh-TW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 </a:t>
            </a:r>
            <a:r>
              <a:rPr kumimoji="1" lang="en-US" altLang="zh-TW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4</a:t>
            </a:r>
            <a:r>
              <a:rPr kumimoji="1" lang="en-US" altLang="zh-TW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 1 2 </a:t>
            </a:r>
            <a:r>
              <a:rPr kumimoji="1" lang="en-US" altLang="zh-TW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3 </a:t>
            </a:r>
            <a:r>
              <a:rPr kumimoji="1" lang="en-US" altLang="zh-TW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2</a:t>
            </a:r>
            <a:r>
              <a:rPr kumimoji="1" lang="en-US" altLang="zh-TW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 2</a:t>
            </a:r>
            <a:r>
              <a:rPr kumimoji="1" lang="en-US" altLang="zh-TW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 </a:t>
            </a:r>
            <a:endParaRPr kumimoji="1" lang="en-US" altLang="zh-TW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60000"/>
              <a:defRPr/>
            </a:pPr>
            <a:endParaRPr kumimoji="1" lang="en-US" altLang="zh-TW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60000"/>
              <a:defRPr/>
            </a:pPr>
            <a:r>
              <a:rPr lang="en-US" altLang="zh-TW" kern="0" dirty="0">
                <a:latin typeface="Times New Roman" panose="02020603050405020304" pitchFamily="18" charset="0"/>
                <a:ea typeface="標楷體"/>
              </a:rPr>
              <a:t>ANS: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60000"/>
              <a:defRPr/>
            </a:pPr>
            <a:r>
              <a:rPr lang="en-US" altLang="zh-TW" kern="0" dirty="0">
                <a:latin typeface="Times New Roman" panose="02020603050405020304" pitchFamily="18" charset="0"/>
                <a:ea typeface="標楷體"/>
              </a:rPr>
              <a:t>1234</a:t>
            </a:r>
            <a:r>
              <a:rPr lang="en-US" altLang="zh-TW" kern="0" dirty="0">
                <a:solidFill>
                  <a:srgbClr val="FF0000"/>
                </a:solidFill>
                <a:latin typeface="Times New Roman" panose="02020603050405020304" pitchFamily="18" charset="0"/>
                <a:ea typeface="標楷體"/>
              </a:rPr>
              <a:t>5</a:t>
            </a:r>
            <a:r>
              <a:rPr lang="en-US" altLang="zh-TW" kern="0" dirty="0">
                <a:latin typeface="Times New Roman" panose="02020603050405020304" pitchFamily="18" charset="0"/>
                <a:ea typeface="標楷體"/>
              </a:rPr>
              <a:t>	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60000"/>
              <a:defRPr/>
            </a:pPr>
            <a:r>
              <a:rPr lang="en-US" altLang="zh-TW" kern="0" dirty="0">
                <a:latin typeface="Times New Roman" panose="02020603050405020304" pitchFamily="18" charset="0"/>
                <a:ea typeface="標楷體"/>
              </a:rPr>
              <a:t>        </a:t>
            </a:r>
            <a:r>
              <a:rPr lang="en-US" altLang="zh-TW" kern="0" dirty="0">
                <a:solidFill>
                  <a:srgbClr val="FF0000"/>
                </a:solidFill>
                <a:latin typeface="Times New Roman" panose="02020603050405020304" pitchFamily="18" charset="0"/>
                <a:ea typeface="標楷體"/>
              </a:rPr>
              <a:t>5</a:t>
            </a:r>
            <a:r>
              <a:rPr lang="en-US" altLang="zh-TW" kern="0" dirty="0">
                <a:latin typeface="Times New Roman" panose="02020603050405020304" pitchFamily="18" charset="0"/>
                <a:ea typeface="標楷體"/>
              </a:rPr>
              <a:t>432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60000"/>
              <a:defRPr/>
            </a:pPr>
            <a:r>
              <a:rPr lang="en-US" altLang="zh-TW" kern="0" dirty="0">
                <a:latin typeface="Times New Roman" panose="02020603050405020304" pitchFamily="18" charset="0"/>
                <a:ea typeface="標楷體"/>
              </a:rPr>
              <a:t>7</a:t>
            </a:r>
            <a:r>
              <a:rPr kumimoji="1" lang="en-US" altLang="zh-TW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 //  2 3 4 </a:t>
            </a:r>
            <a:r>
              <a:rPr kumimoji="1" lang="en-US" altLang="zh-TW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5</a:t>
            </a:r>
            <a:r>
              <a:rPr kumimoji="1" lang="en-US" altLang="zh-TW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 4 3 2 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kumimoji="1" lang="zh-TW" altLang="en-US" b="1" i="0" u="none" strike="noStrike" kern="0" cap="none" spc="0" normalizeH="0" baseline="0" noProof="0" dirty="0">
              <a:ln>
                <a:noFill/>
              </a:ln>
              <a:solidFill>
                <a:srgbClr val="3BA943"/>
              </a:solidFill>
              <a:effectLst/>
              <a:uLnTx/>
              <a:uFillTx/>
              <a:latin typeface="Times New Roman" panose="02020603050405020304" pitchFamily="18" charset="0"/>
              <a:ea typeface="標楷體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1" lang="zh-TW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BA943"/>
                </a:solidFill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討論：</a:t>
            </a:r>
            <a:r>
              <a:rPr kumimoji="1" lang="zh-TW" altLang="en-US" sz="24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由於使用</a:t>
            </a:r>
            <a:r>
              <a:rPr kumimoji="1" lang="en-US" altLang="zh-TW" sz="2400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dp</a:t>
            </a:r>
            <a:r>
              <a:rPr kumimoji="1" lang="zh-TW" altLang="en-US" sz="24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會</a:t>
            </a:r>
            <a:r>
              <a:rPr kumimoji="1" lang="en-US" altLang="zh-TW" sz="24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TLE</a:t>
            </a:r>
            <a:r>
              <a:rPr kumimoji="1" lang="zh-TW" altLang="en-US" sz="24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，所以改用</a:t>
            </a:r>
            <a:r>
              <a:rPr kumimoji="1" lang="en-US" altLang="zh-TW" sz="24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Greedy + Binary Search</a:t>
            </a:r>
            <a:r>
              <a:rPr kumimoji="1" lang="zh-TW" altLang="en-US" sz="24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標楷體"/>
                <a:cs typeface="+mn-cs"/>
              </a:rPr>
              <a:t>節省時間</a:t>
            </a:r>
          </a:p>
        </p:txBody>
      </p:sp>
    </p:spTree>
    <p:extLst>
      <p:ext uri="{BB962C8B-B14F-4D97-AF65-F5344CB8AC3E}">
        <p14:creationId xmlns:p14="http://schemas.microsoft.com/office/powerpoint/2010/main" val="385843293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2764</TotalTime>
  <Words>213</Words>
  <Application>Microsoft Office PowerPoint</Application>
  <PresentationFormat>如螢幕大小 (4:3)</PresentationFormat>
  <Paragraphs>31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新細明體</vt:lpstr>
      <vt:lpstr>Tahoma</vt:lpstr>
      <vt:lpstr>Times New Roman</vt:lpstr>
      <vt:lpstr>Wingdings</vt:lpstr>
      <vt:lpstr>Blends</vt:lpstr>
      <vt:lpstr>10534: Wavio Sequence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宗諺 楊</cp:lastModifiedBy>
  <cp:revision>133</cp:revision>
  <dcterms:created xsi:type="dcterms:W3CDTF">1601-01-01T00:00:00Z</dcterms:created>
  <dcterms:modified xsi:type="dcterms:W3CDTF">2023-05-24T16:10:01Z</dcterms:modified>
</cp:coreProperties>
</file>