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"/>
  </p:notesMasterIdLst>
  <p:sldIdLst>
    <p:sldId id="307" r:id="rId2"/>
    <p:sldId id="309" r:id="rId3"/>
    <p:sldId id="310" r:id="rId4"/>
    <p:sldId id="311" r:id="rId5"/>
  </p:sldIdLst>
  <p:sldSz cx="9144000" cy="6858000" type="screen4x3"/>
  <p:notesSz cx="6832600" cy="99631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943"/>
    <a:srgbClr val="20C428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29" autoAdjust="0"/>
    <p:restoredTop sz="92138" autoAdjust="0"/>
  </p:normalViewPr>
  <p:slideViewPr>
    <p:cSldViewPr>
      <p:cViewPr varScale="1">
        <p:scale>
          <a:sx n="57" d="100"/>
          <a:sy n="57" d="100"/>
        </p:scale>
        <p:origin x="72" y="46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7366EB4-F41B-474A-A07A-378076858A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543C499-38B7-4E14-9035-0447816D38A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DB6B1AE-1259-4CF1-9F08-F34F9A98177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47713"/>
            <a:ext cx="4981575" cy="3735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E5F2DEB1-8EA9-45A3-B1BB-04AD49A4CD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732338"/>
            <a:ext cx="501015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4A236D72-B470-475C-9B54-F994C4E3B2D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4675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FFC4446D-739F-48A5-ACDC-1B36E0F426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64675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4149C6-61AE-46AB-BFD7-114B7B0084C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7B4AEFA-580E-4E4D-BC3D-0E21CB1402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2E0800C-8DD3-47D5-BD70-598360374E1D}" type="slidenum">
              <a:rPr lang="zh-TW" altLang="en-US" sz="1200"/>
              <a:pPr eaLnBrk="1" hangingPunct="1"/>
              <a:t>1</a:t>
            </a:fld>
            <a:endParaRPr lang="en-US" altLang="zh-TW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7D18EDA-303C-4A48-A9B9-B435432E28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6A90279-B2C6-4EA3-AB8F-55C29FB58A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BD9C21F-1CE7-40BF-8AB5-1873B0D5C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A0BA5F6-5E83-4FD5-ADD4-6CE77E988EFC}" type="slidenum">
              <a:rPr lang="zh-TW" altLang="en-US" sz="1200"/>
              <a:pPr eaLnBrk="1" hangingPunct="1"/>
              <a:t>2</a:t>
            </a:fld>
            <a:endParaRPr lang="en-US" altLang="zh-TW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3A7741F-E48C-474A-9B5C-1A577794D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5F54E0A-1369-4424-9959-E3AF8D780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B035E93-D2D7-4D3C-97AE-4987F6211854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76E5940-CD2F-44F1-BC0A-E16C1391E7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5DC2C47D-419E-428C-9DE3-9F133D825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A8EB8803-AFF1-44D0-A058-A1976894F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25945846-3132-4FDE-A8B8-7ACD580D48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38AC28C7-D593-42CA-BDCE-81E7C8D2F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E60D9523-7A69-4FB0-9A6A-19E6D0630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D9C02889-CD57-4E63-A485-A64B72C92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4E39031C-AD5D-4E47-B011-ED226110F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66C94DA-2653-4A28-B670-00A2330F32D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70AC0211-3C42-44CA-A25C-6150EBFBCD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3B69B6-6A7F-44C8-987D-AC2ED335ECD5}" type="datetime1">
              <a:rPr lang="zh-TW" altLang="en-US"/>
              <a:pPr>
                <a:defRPr/>
              </a:pPr>
              <a:t>2023/5/25</a:t>
            </a:fld>
            <a:endParaRPr lang="en-US" altLang="zh-TW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366F4F86-70E7-418D-8064-15D680F4B5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953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264D577A-B904-4B8B-A26E-7AACB812A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BC43EB-01A7-4EA3-991F-58ADF908A24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786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0DBC775-BA4C-456E-8EF8-F38C2F1505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7AC0D-9BE2-41C9-A056-17B6A0BA1478}" type="datetime1">
              <a:rPr lang="zh-TW" altLang="en-US"/>
              <a:pPr>
                <a:defRPr/>
              </a:pPr>
              <a:t>2023/5/25</a:t>
            </a:fld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FFA2A14-36A9-40A4-AF04-2FDAD09C62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FBB8050-744F-482F-99F1-4C9105C0D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37D37-3BE5-4531-BE4C-A54B34D47B9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790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07175" y="381000"/>
            <a:ext cx="1947863" cy="5791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692775" cy="5791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95E4B58-ED38-477B-AD50-448DE5847B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4018C-FAF8-48CA-9277-4111E36ABFDF}" type="datetime1">
              <a:rPr lang="zh-TW" altLang="en-US"/>
              <a:pPr>
                <a:defRPr/>
              </a:pPr>
              <a:t>2023/5/25</a:t>
            </a:fld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D3A827D-B5A4-45BE-BE6C-AD6650313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11E3E8D-1280-4150-9966-D704CEC50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66DC6-0172-44A6-948B-2CCA302BE18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730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1DA4FF0-82A5-4152-B108-887FF642F8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4E7C6-3C86-4F82-B236-B235DBF8F9F4}" type="datetime1">
              <a:rPr lang="zh-TW" altLang="en-US"/>
              <a:pPr>
                <a:defRPr/>
              </a:pPr>
              <a:t>2023/5/25</a:t>
            </a:fld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AA4E02B-D27B-452A-B50B-6EE5FA00BA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94EB919-4E96-443F-ABD0-B34A93B9AC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B5471-C1FF-4B8B-A461-8AF6123C81A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447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7A1057E-D213-45AF-B204-73C21C7E8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FFE13-429C-44FD-94AB-0283300FCEDC}" type="datetime1">
              <a:rPr lang="zh-TW" altLang="en-US"/>
              <a:pPr>
                <a:defRPr/>
              </a:pPr>
              <a:t>2023/5/25</a:t>
            </a:fld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9511D82-900A-4433-A272-A8B6E3DB5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52A882E-509C-4A06-847D-310C8B6110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EE9A9-7C75-474A-96D2-83B54F6F2F4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685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998234D-5E2C-43F0-BDEF-9A3A1CD35A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8D109-BD8E-4218-877E-FACB9A88959E}" type="datetime1">
              <a:rPr lang="zh-TW" altLang="en-US"/>
              <a:pPr>
                <a:defRPr/>
              </a:pPr>
              <a:t>2023/5/25</a:t>
            </a:fld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DC70D31-BBD0-445D-926D-C2EB80E2F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C35788B-116B-4A99-90E3-DF9F02DC41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AE7E4-04A7-4E8D-8DCC-7D73BD1A5E1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006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A033B61-C948-4955-967F-2362B9D27B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2EFB0-EA9D-42EF-A85D-A43A05DFAFF4}" type="datetime1">
              <a:rPr lang="zh-TW" altLang="en-US"/>
              <a:pPr>
                <a:defRPr/>
              </a:pPr>
              <a:t>2023/5/25</a:t>
            </a:fld>
            <a:endParaRPr lang="en-US" altLang="zh-TW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F1E7D2AC-A1E0-48EB-9754-52BE9EA960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663F081-94F4-40A0-988E-E7128E7B78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41554-0D9B-4821-A2D8-85F421DBF2D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44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0FC178D7-8A2C-4C43-AECC-23932E80AC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7029D-76BA-4F03-A039-A4516D1FFCFB}" type="datetime1">
              <a:rPr lang="zh-TW" altLang="en-US"/>
              <a:pPr>
                <a:defRPr/>
              </a:pPr>
              <a:t>2023/5/25</a:t>
            </a:fld>
            <a:endParaRPr lang="en-US" altLang="zh-TW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8C166F4-7F35-4C99-BA1C-0C013AD253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4B7FCC9-C9EF-4C04-BAC4-11566C4C6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43104-B157-4666-9AFC-E0BCC7B136C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694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B4CCB766-6919-4699-9390-7916DADEB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4BE4A-50E2-44EE-8B45-441E502F2206}" type="datetime1">
              <a:rPr lang="zh-TW" altLang="en-US"/>
              <a:pPr>
                <a:defRPr/>
              </a:pPr>
              <a:t>2023/5/25</a:t>
            </a:fld>
            <a:endParaRPr lang="en-US" altLang="zh-TW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55ADB4D2-0BC9-4831-9926-05F9A4B19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7F30AC5-8673-451B-81D4-D1414ADFEB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96857-00BC-40BA-B495-4E883453E12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688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523274B-F5B6-45A5-979E-B19D92503C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0BD7-FFED-4AFB-85B2-03658A5F4AF4}" type="datetime1">
              <a:rPr lang="zh-TW" altLang="en-US"/>
              <a:pPr>
                <a:defRPr/>
              </a:pPr>
              <a:t>2023/5/25</a:t>
            </a:fld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D4DFC51-1B19-430F-8665-AD82EF39B6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9BAE61E-4150-4AC3-AF8E-893C0A30D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0930D-EB19-4B70-8CD8-DEA66D03839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596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32EE945-636C-46ED-8385-2E0DD9FB1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F76B-E033-434A-A357-C49AB5C40254}" type="datetime1">
              <a:rPr lang="zh-TW" altLang="en-US"/>
              <a:pPr>
                <a:defRPr/>
              </a:pPr>
              <a:t>2023/5/25</a:t>
            </a:fld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1C329D3-D167-46EA-8D96-5B597C3E00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33D005C-2C0D-4B30-A042-54720756D3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BD6327-91B7-4672-A3BF-6A19883112E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437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163A0A1D-6781-49F1-817C-EB9C5DC2D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77930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10">
            <a:extLst>
              <a:ext uri="{FF2B5EF4-FFF2-40B4-BE49-F238E27FC236}">
                <a16:creationId xmlns:a16="http://schemas.microsoft.com/office/drawing/2014/main" id="{7DA0B45B-6A89-4476-9A7F-A24A702E7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id="{3779CCB2-071C-4694-B235-7D041EFDB9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6F07F4B-4B61-40A0-8F9D-5A536BE70FB6}" type="datetime1">
              <a:rPr lang="zh-TW" altLang="en-US"/>
              <a:pPr>
                <a:defRPr/>
              </a:pPr>
              <a:t>2023/5/25</a:t>
            </a:fld>
            <a:endParaRPr lang="en-US" altLang="zh-TW"/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3B248EA0-7F56-4F35-81A4-4B77DCF4D5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3246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157" name="Rectangle 13">
            <a:extLst>
              <a:ext uri="{FF2B5EF4-FFF2-40B4-BE49-F238E27FC236}">
                <a16:creationId xmlns:a16="http://schemas.microsoft.com/office/drawing/2014/main" id="{CE05FFB4-FD8D-43FD-817B-C98CAE79CA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accent1"/>
                </a:solidFill>
              </a:defRPr>
            </a:lvl1pPr>
          </a:lstStyle>
          <a:p>
            <a:fld id="{627E0D55-5753-43DC-BEB0-ED783FC5A32C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投影片編號版面配置區 5">
            <a:extLst>
              <a:ext uri="{FF2B5EF4-FFF2-40B4-BE49-F238E27FC236}">
                <a16:creationId xmlns:a16="http://schemas.microsoft.com/office/drawing/2014/main" id="{B118347F-090B-4B24-B69F-5A5C34AD2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E3123EA-FF01-4897-ABE0-3A2B8E32A241}" type="slidenum">
              <a:rPr kumimoji="0" lang="zh-TW" altLang="en-US" sz="1400">
                <a:solidFill>
                  <a:schemeClr val="accent1"/>
                </a:solidFill>
              </a:rPr>
              <a:pPr eaLnBrk="1" hangingPunct="1"/>
              <a:t>1</a:t>
            </a:fld>
            <a:endParaRPr kumimoji="0" lang="en-US" altLang="zh-TW" sz="1400">
              <a:solidFill>
                <a:schemeClr val="accent1"/>
              </a:solidFill>
            </a:endParaRP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3952E695-8FAA-469F-9DBA-5EAB8B997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b="1" dirty="0">
                <a:latin typeface="Times New Roman" panose="02020603050405020304" pitchFamily="18" charset="0"/>
              </a:rPr>
              <a:t>10635: Prince and Princess</a:t>
            </a:r>
            <a:endParaRPr lang="en-US" altLang="zh-TW" dirty="0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A7AE805D-078A-44B1-9791-EFD2EC57A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77200" cy="4789488"/>
          </a:xfrm>
        </p:spPr>
        <p:txBody>
          <a:bodyPr/>
          <a:lstStyle/>
          <a:p>
            <a:pPr eaLnBrk="1" hangingPunct="1"/>
            <a:r>
              <a:rPr lang="zh-TW" altLang="en-US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★★★★☆</a:t>
            </a:r>
          </a:p>
          <a:p>
            <a:pPr eaLnBrk="1" hangingPunct="1"/>
            <a:r>
              <a:rPr lang="zh-TW" altLang="en-US" sz="2400" b="1" dirty="0">
                <a:solidFill>
                  <a:srgbClr val="3BA943"/>
                </a:solidFill>
                <a:latin typeface="Times New Roman" panose="02020603050405020304" pitchFamily="18" charset="0"/>
              </a:rPr>
              <a:t>題組：</a:t>
            </a: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Problem Set Archive with Online Judge</a:t>
            </a:r>
          </a:p>
          <a:p>
            <a:pPr eaLnBrk="1" hangingPunct="1"/>
            <a:r>
              <a:rPr lang="zh-TW" altLang="en-US" sz="2400" b="1" dirty="0">
                <a:solidFill>
                  <a:srgbClr val="3BA943"/>
                </a:solidFill>
                <a:latin typeface="Times New Roman" panose="02020603050405020304" pitchFamily="18" charset="0"/>
              </a:rPr>
              <a:t>題號：</a:t>
            </a:r>
            <a:r>
              <a:rPr lang="en-US" altLang="zh-TW" sz="2400" dirty="0">
                <a:latin typeface="Times New Roman" panose="02020603050405020304" pitchFamily="18" charset="0"/>
              </a:rPr>
              <a:t>10635: Prince and Princess</a:t>
            </a:r>
          </a:p>
          <a:p>
            <a:pPr eaLnBrk="1" hangingPunct="1"/>
            <a:r>
              <a:rPr lang="zh-TW" altLang="en-US" sz="2400" b="1" dirty="0">
                <a:solidFill>
                  <a:srgbClr val="3BA943"/>
                </a:solidFill>
                <a:latin typeface="Times New Roman" panose="02020603050405020304" pitchFamily="18" charset="0"/>
              </a:rPr>
              <a:t>解題者：</a:t>
            </a:r>
            <a:r>
              <a:rPr lang="zh-TW" altLang="en-US" sz="2400" dirty="0">
                <a:solidFill>
                  <a:schemeClr val="accent4"/>
                </a:solidFill>
                <a:latin typeface="Times New Roman" panose="02020603050405020304" pitchFamily="18" charset="0"/>
              </a:rPr>
              <a:t>陳彥璋</a:t>
            </a:r>
            <a:endParaRPr lang="zh-TW" altLang="en-US" sz="2400" dirty="0">
              <a:solidFill>
                <a:schemeClr val="accent4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400" b="1" dirty="0">
                <a:solidFill>
                  <a:srgbClr val="3BA943"/>
                </a:solidFill>
                <a:latin typeface="Times New Roman" panose="02020603050405020304" pitchFamily="18" charset="0"/>
              </a:rPr>
              <a:t>解題日期：</a:t>
            </a:r>
            <a:r>
              <a:rPr lang="zh-TW" altLang="en-US" sz="2400" dirty="0">
                <a:latin typeface="Times New Roman" panose="02020603050405020304" pitchFamily="18" charset="0"/>
              </a:rPr>
              <a:t>20</a:t>
            </a:r>
            <a:r>
              <a:rPr lang="en-US" altLang="zh-TW" sz="2400" dirty="0">
                <a:latin typeface="Times New Roman" panose="02020603050405020304" pitchFamily="18" charset="0"/>
              </a:rPr>
              <a:t>23</a:t>
            </a:r>
            <a:r>
              <a:rPr lang="zh-TW" altLang="en-US" sz="2400" dirty="0">
                <a:latin typeface="Times New Roman" panose="02020603050405020304" pitchFamily="18" charset="0"/>
              </a:rPr>
              <a:t>年</a:t>
            </a:r>
            <a:r>
              <a:rPr lang="en-US" altLang="zh-TW" sz="2400" dirty="0">
                <a:latin typeface="Times New Roman" panose="02020603050405020304" pitchFamily="18" charset="0"/>
              </a:rPr>
              <a:t>5</a:t>
            </a:r>
            <a:r>
              <a:rPr lang="zh-TW" altLang="en-US" sz="2400" dirty="0">
                <a:latin typeface="Times New Roman" panose="02020603050405020304" pitchFamily="18" charset="0"/>
              </a:rPr>
              <a:t>月</a:t>
            </a:r>
            <a:r>
              <a:rPr lang="en-US" altLang="zh-TW" sz="2400" dirty="0">
                <a:latin typeface="Times New Roman" panose="02020603050405020304" pitchFamily="18" charset="0"/>
              </a:rPr>
              <a:t>25</a:t>
            </a:r>
            <a:r>
              <a:rPr lang="zh-TW" altLang="en-US" sz="2400" dirty="0">
                <a:latin typeface="Times New Roman" panose="02020603050405020304" pitchFamily="18" charset="0"/>
              </a:rPr>
              <a:t>日</a:t>
            </a:r>
            <a:endParaRPr lang="zh-TW" altLang="en-US" sz="24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400" b="1" dirty="0">
                <a:solidFill>
                  <a:srgbClr val="3BA943"/>
                </a:solidFill>
                <a:latin typeface="Times New Roman" panose="02020603050405020304" pitchFamily="18" charset="0"/>
              </a:rPr>
              <a:t>題意：</a:t>
            </a:r>
            <a:r>
              <a:rPr lang="zh-TW" altLang="en-US" sz="2400" dirty="0">
                <a:latin typeface="Times New Roman" panose="02020603050405020304" pitchFamily="18" charset="0"/>
              </a:rPr>
              <a:t>第一行給</a:t>
            </a:r>
            <a:r>
              <a:rPr lang="en-US" altLang="zh-TW" sz="2400" dirty="0">
                <a:latin typeface="Times New Roman" panose="02020603050405020304" pitchFamily="18" charset="0"/>
              </a:rPr>
              <a:t>t(1&lt;=t&lt;=10)</a:t>
            </a:r>
            <a:r>
              <a:rPr lang="zh-TW" altLang="en-US" sz="2400" dirty="0">
                <a:latin typeface="Times New Roman" panose="02020603050405020304" pitchFamily="18" charset="0"/>
              </a:rPr>
              <a:t>表測資數量。第二行給</a:t>
            </a:r>
            <a:r>
              <a:rPr lang="en-US" altLang="zh-TW" sz="2400" dirty="0" err="1">
                <a:latin typeface="Times New Roman" panose="02020603050405020304" pitchFamily="18" charset="0"/>
              </a:rPr>
              <a:t>n,p,q</a:t>
            </a:r>
            <a:r>
              <a:rPr lang="zh-TW" altLang="en-US" sz="2400" dirty="0">
                <a:latin typeface="Times New Roman" panose="02020603050405020304" pitchFamily="18" charset="0"/>
              </a:rPr>
              <a:t>。</a:t>
            </a:r>
            <a:r>
              <a:rPr lang="en-US" altLang="zh-TW" sz="2400" dirty="0">
                <a:latin typeface="Times New Roman" panose="02020603050405020304" pitchFamily="18" charset="0"/>
              </a:rPr>
              <a:t>n = n*n</a:t>
            </a:r>
            <a:r>
              <a:rPr lang="zh-TW" altLang="en-US" sz="2400" dirty="0">
                <a:latin typeface="Times New Roman" panose="02020603050405020304" pitchFamily="18" charset="0"/>
              </a:rPr>
              <a:t> 的棋盤</a:t>
            </a:r>
            <a:r>
              <a:rPr lang="en-US" altLang="zh-TW" sz="2400" dirty="0">
                <a:latin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</a:rPr>
              <a:t>標號</a:t>
            </a:r>
            <a:r>
              <a:rPr lang="en-US" altLang="zh-TW" sz="2400" dirty="0">
                <a:latin typeface="Times New Roman" panose="02020603050405020304" pitchFamily="18" charset="0"/>
              </a:rPr>
              <a:t>1~n</a:t>
            </a:r>
            <a:r>
              <a:rPr lang="zh-TW" altLang="en-US" sz="2400" dirty="0">
                <a:latin typeface="Times New Roman" panose="02020603050405020304" pitchFamily="18" charset="0"/>
              </a:rPr>
              <a:t>*</a:t>
            </a:r>
            <a:r>
              <a:rPr lang="en-US" altLang="zh-TW" sz="2400" dirty="0">
                <a:latin typeface="Times New Roman" panose="02020603050405020304" pitchFamily="18" charset="0"/>
              </a:rPr>
              <a:t>n,2&lt;=n&lt;=250)</a:t>
            </a:r>
            <a:r>
              <a:rPr lang="zh-TW" altLang="en-US" sz="2400" dirty="0">
                <a:latin typeface="Times New Roman" panose="02020603050405020304" pitchFamily="18" charset="0"/>
              </a:rPr>
              <a:t>， </a:t>
            </a:r>
            <a:r>
              <a:rPr lang="en-US" altLang="zh-TW" sz="2400" dirty="0">
                <a:latin typeface="Times New Roman" panose="02020603050405020304" pitchFamily="18" charset="0"/>
              </a:rPr>
              <a:t>p</a:t>
            </a:r>
            <a:r>
              <a:rPr lang="zh-TW" altLang="en-US" sz="2400" dirty="0">
                <a:latin typeface="Times New Roman" panose="02020603050405020304" pitchFamily="18" charset="0"/>
              </a:rPr>
              <a:t> 代表</a:t>
            </a:r>
            <a:r>
              <a:rPr lang="en-US" altLang="zh-TW" sz="2400" dirty="0">
                <a:latin typeface="Times New Roman" panose="02020603050405020304" pitchFamily="18" charset="0"/>
              </a:rPr>
              <a:t>Prince</a:t>
            </a:r>
            <a:r>
              <a:rPr lang="zh-TW" altLang="en-US" sz="2400" dirty="0">
                <a:latin typeface="Times New Roman" panose="02020603050405020304" pitchFamily="18" charset="0"/>
              </a:rPr>
              <a:t>走</a:t>
            </a:r>
            <a:r>
              <a:rPr lang="en-US" altLang="zh-TW" sz="2400" dirty="0">
                <a:latin typeface="Times New Roman" panose="02020603050405020304" pitchFamily="18" charset="0"/>
              </a:rPr>
              <a:t>p</a:t>
            </a:r>
            <a:r>
              <a:rPr lang="zh-TW" altLang="en-US" sz="2400" dirty="0">
                <a:latin typeface="Times New Roman" panose="02020603050405020304" pitchFamily="18" charset="0"/>
              </a:rPr>
              <a:t>步</a:t>
            </a:r>
            <a:r>
              <a:rPr lang="en-US" altLang="zh-TW" sz="2400" dirty="0">
                <a:latin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</a:rPr>
              <a:t>經過</a:t>
            </a:r>
            <a:r>
              <a:rPr lang="en-US" altLang="zh-TW" sz="2400" dirty="0">
                <a:latin typeface="Times New Roman" panose="02020603050405020304" pitchFamily="18" charset="0"/>
              </a:rPr>
              <a:t>p+1</a:t>
            </a:r>
            <a:r>
              <a:rPr lang="zh-TW" altLang="en-US" sz="2400" dirty="0">
                <a:latin typeface="Times New Roman" panose="02020603050405020304" pitchFamily="18" charset="0"/>
              </a:rPr>
              <a:t>格</a:t>
            </a:r>
            <a:r>
              <a:rPr lang="en-US" altLang="zh-TW" sz="2400" dirty="0">
                <a:latin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Times New Roman" panose="02020603050405020304" pitchFamily="18" charset="0"/>
              </a:rPr>
              <a:t>，</a:t>
            </a:r>
            <a:r>
              <a:rPr lang="en-US" altLang="zh-TW" sz="2400" dirty="0">
                <a:latin typeface="Times New Roman" panose="02020603050405020304" pitchFamily="18" charset="0"/>
              </a:rPr>
              <a:t>q</a:t>
            </a:r>
            <a:r>
              <a:rPr lang="zh-TW" altLang="en-US" sz="2400" dirty="0">
                <a:latin typeface="Times New Roman" panose="02020603050405020304" pitchFamily="18" charset="0"/>
              </a:rPr>
              <a:t> 代表</a:t>
            </a:r>
            <a:r>
              <a:rPr lang="en-US" altLang="zh-TW" sz="2400" dirty="0">
                <a:latin typeface="Times New Roman" panose="02020603050405020304" pitchFamily="18" charset="0"/>
              </a:rPr>
              <a:t>Princess</a:t>
            </a:r>
            <a:r>
              <a:rPr lang="zh-TW" altLang="en-US" sz="2400" dirty="0">
                <a:latin typeface="Times New Roman" panose="02020603050405020304" pitchFamily="18" charset="0"/>
              </a:rPr>
              <a:t>走</a:t>
            </a:r>
            <a:r>
              <a:rPr lang="en-US" altLang="zh-TW" sz="2400" dirty="0">
                <a:latin typeface="Times New Roman" panose="02020603050405020304" pitchFamily="18" charset="0"/>
              </a:rPr>
              <a:t>q</a:t>
            </a:r>
            <a:r>
              <a:rPr lang="zh-TW" altLang="en-US" sz="2400" dirty="0">
                <a:latin typeface="Times New Roman" panose="02020603050405020304" pitchFamily="18" charset="0"/>
              </a:rPr>
              <a:t>步</a:t>
            </a:r>
            <a:r>
              <a:rPr lang="en-US" altLang="zh-TW" sz="2400" dirty="0">
                <a:latin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</a:rPr>
              <a:t>經過</a:t>
            </a:r>
            <a:r>
              <a:rPr lang="en-US" altLang="zh-TW" sz="2400" dirty="0">
                <a:latin typeface="Times New Roman" panose="02020603050405020304" pitchFamily="18" charset="0"/>
              </a:rPr>
              <a:t>q+1</a:t>
            </a:r>
            <a:r>
              <a:rPr lang="zh-TW" altLang="en-US" sz="2400" dirty="0">
                <a:latin typeface="Times New Roman" panose="02020603050405020304" pitchFamily="18" charset="0"/>
              </a:rPr>
              <a:t>格</a:t>
            </a:r>
            <a:r>
              <a:rPr lang="en-US" altLang="zh-TW" sz="2400" dirty="0">
                <a:latin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Times New Roman" panose="02020603050405020304" pitchFamily="18" charset="0"/>
              </a:rPr>
              <a:t>。之後兩行依序給</a:t>
            </a:r>
            <a:r>
              <a:rPr lang="en-US" altLang="zh-TW" sz="2400" dirty="0">
                <a:latin typeface="Times New Roman" panose="02020603050405020304" pitchFamily="18" charset="0"/>
              </a:rPr>
              <a:t>Prince</a:t>
            </a:r>
            <a:r>
              <a:rPr lang="zh-TW" altLang="en-US" sz="2400" dirty="0">
                <a:latin typeface="Times New Roman" panose="02020603050405020304" pitchFamily="18" charset="0"/>
              </a:rPr>
              <a:t>和</a:t>
            </a:r>
            <a:r>
              <a:rPr lang="en-US" altLang="zh-TW" sz="2400" dirty="0">
                <a:latin typeface="Times New Roman" panose="02020603050405020304" pitchFamily="18" charset="0"/>
              </a:rPr>
              <a:t>Princess</a:t>
            </a:r>
            <a:r>
              <a:rPr lang="zh-TW" altLang="en-US" sz="2400" dirty="0">
                <a:latin typeface="Times New Roman" panose="02020603050405020304" pitchFamily="18" charset="0"/>
              </a:rPr>
              <a:t>走過的格子</a:t>
            </a:r>
            <a:r>
              <a:rPr lang="en-US" altLang="zh-TW" sz="2400" dirty="0">
                <a:latin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</a:rPr>
              <a:t>已經走過的格子不再走</a:t>
            </a:r>
            <a:r>
              <a:rPr lang="en-US" altLang="zh-TW" sz="2400" dirty="0">
                <a:latin typeface="Times New Roman" panose="02020603050405020304" pitchFamily="18" charset="0"/>
              </a:rPr>
              <a:t>,</a:t>
            </a:r>
            <a:r>
              <a:rPr lang="zh-TW" altLang="en-US" sz="2400" dirty="0">
                <a:latin typeface="Times New Roman" panose="02020603050405020304" pitchFamily="18" charset="0"/>
              </a:rPr>
              <a:t>起點為</a:t>
            </a:r>
            <a:r>
              <a:rPr lang="en-US" altLang="zh-TW" sz="2400" dirty="0">
                <a:latin typeface="Times New Roman" panose="02020603050405020304" pitchFamily="18" charset="0"/>
              </a:rPr>
              <a:t>1,</a:t>
            </a:r>
            <a:r>
              <a:rPr lang="zh-TW" altLang="en-US" sz="2400" dirty="0">
                <a:latin typeface="Times New Roman" panose="02020603050405020304" pitchFamily="18" charset="0"/>
              </a:rPr>
              <a:t>終點為</a:t>
            </a:r>
            <a:r>
              <a:rPr lang="en-US" altLang="zh-TW" sz="2400" dirty="0">
                <a:latin typeface="Times New Roman" panose="02020603050405020304" pitchFamily="18" charset="0"/>
              </a:rPr>
              <a:t>n*n)</a:t>
            </a:r>
            <a:r>
              <a:rPr lang="zh-TW" altLang="en-US" sz="2400" dirty="0">
                <a:latin typeface="Times New Roman" panose="02020603050405020304" pitchFamily="18" charset="0"/>
              </a:rPr>
              <a:t>。求兩人共同經過的格子的最長長度。</a:t>
            </a:r>
            <a:endParaRPr lang="en-US" altLang="zh-TW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>
            <a:extLst>
              <a:ext uri="{FF2B5EF4-FFF2-40B4-BE49-F238E27FC236}">
                <a16:creationId xmlns:a16="http://schemas.microsoft.com/office/drawing/2014/main" id="{77A5C54F-D69C-411D-BBDB-3F544E4A4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DE71F1B-004A-43E0-9048-4612922C2AB0}" type="slidenum">
              <a:rPr kumimoji="0" lang="zh-TW" altLang="en-US" sz="1400">
                <a:solidFill>
                  <a:schemeClr val="accent1"/>
                </a:solidFill>
              </a:rPr>
              <a:pPr eaLnBrk="1" hangingPunct="1"/>
              <a:t>2</a:t>
            </a:fld>
            <a:endParaRPr kumimoji="0" lang="en-US" altLang="zh-TW" sz="1400">
              <a:solidFill>
                <a:schemeClr val="accent1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6B62727-E809-4814-B806-EADB711CA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138" y="370952"/>
            <a:ext cx="7571246" cy="291403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b="1" dirty="0">
                <a:solidFill>
                  <a:srgbClr val="3BA943"/>
                </a:solidFill>
                <a:latin typeface="Times New Roman" panose="02020603050405020304" pitchFamily="18" charset="0"/>
              </a:rPr>
              <a:t>題意範例：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marL="0" indent="0" eaLnBrk="1" hangingPunct="1"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 6 7                         n p q</a:t>
            </a:r>
          </a:p>
          <a:p>
            <a:pPr marL="0" indent="0" eaLnBrk="1" hangingPunct="1"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TW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zh-TW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zh-TW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zh-TW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p+1</a:t>
            </a:r>
          </a:p>
          <a:p>
            <a:pPr marL="0" indent="0" eaLnBrk="1" hangingPunct="1"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TW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4 3 </a:t>
            </a:r>
            <a:r>
              <a:rPr lang="en-US" altLang="zh-TW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6 2 </a:t>
            </a:r>
            <a:r>
              <a:rPr lang="en-US" altLang="zh-TW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q+1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Case 1: 4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F6A4FBE-9F2D-8B18-45B7-68A48F27D2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66" t="55600" r="20075" b="13882"/>
          <a:stretch/>
        </p:blipFill>
        <p:spPr>
          <a:xfrm>
            <a:off x="971600" y="3284984"/>
            <a:ext cx="7200800" cy="32393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33C533-68C3-4B20-C62D-CEDB3ED2F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20688"/>
            <a:ext cx="7772400" cy="590465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b="1" dirty="0">
                <a:solidFill>
                  <a:srgbClr val="3BA943"/>
                </a:solidFill>
                <a:latin typeface="Times New Roman" panose="02020603050405020304" pitchFamily="18" charset="0"/>
              </a:rPr>
              <a:t>解法：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LCS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解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zh-TW" altLang="en-US" sz="2400" dirty="0">
                <a:latin typeface="Times New Roman" panose="02020603050405020304" pitchFamily="18" charset="0"/>
              </a:rPr>
              <a:t>相當於求兩數字陣列的</a:t>
            </a:r>
            <a:r>
              <a:rPr lang="en-US" altLang="zh-TW" sz="2400" dirty="0">
                <a:latin typeface="Times New Roman" panose="02020603050405020304" pitchFamily="18" charset="0"/>
              </a:rPr>
              <a:t>LCS</a:t>
            </a:r>
            <a:r>
              <a:rPr lang="zh-TW" altLang="en-US" sz="2400" dirty="0">
                <a:latin typeface="Times New Roman" panose="02020603050405020304" pitchFamily="18" charset="0"/>
              </a:rPr>
              <a:t>長度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但需用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優化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因爲第一個序列的數不同，所以保存數字在第一個序列中出現的順序，然後刪除第二個序列中不在第一個序列中的數，將剩下的數換成在第一個序列中出現的位置，對處理好的序列求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400" b="1" dirty="0">
                <a:solidFill>
                  <a:srgbClr val="3BA943"/>
                </a:solidFill>
                <a:latin typeface="Times New Roman" panose="02020603050405020304" pitchFamily="18" charset="0"/>
              </a:rPr>
              <a:t>解法範例：</a:t>
            </a:r>
            <a:endParaRPr lang="en-US" altLang="zh-TW" sz="2400" b="1" dirty="0">
              <a:solidFill>
                <a:srgbClr val="3BA943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+mj-ea"/>
              </a:rPr>
              <a:t>3</a:t>
            </a:r>
            <a:r>
              <a:rPr lang="zh-TW" altLang="en-US" sz="2400" dirty="0">
                <a:latin typeface="Times New Roman" panose="02020603050405020304" pitchFamily="18" charset="0"/>
                <a:ea typeface="+mj-ea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</a:rPr>
              <a:t>6</a:t>
            </a:r>
            <a:r>
              <a:rPr lang="zh-TW" altLang="en-US" sz="2400" dirty="0">
                <a:latin typeface="Times New Roman" panose="02020603050405020304" pitchFamily="18" charset="0"/>
                <a:ea typeface="+mj-ea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</a:rPr>
              <a:t>7</a:t>
            </a:r>
            <a:endParaRPr lang="en-US" altLang="zh-TW" sz="2400" dirty="0">
              <a:latin typeface="+mj-ea"/>
              <a:ea typeface="+mj-ea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zh-TW" altLang="en-US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</a:t>
            </a:r>
            <a:r>
              <a:rPr lang="zh-TW" altLang="en-US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r>
              <a:rPr lang="zh-TW" altLang="en-US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zh-TW" altLang="en-US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</a:t>
            </a:r>
            <a:r>
              <a:rPr lang="zh-TW" altLang="en-US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zh-TW" altLang="en-US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zh-TW" altLang="en-US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zh-TW" altLang="en-US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zh-TW" altLang="en-US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r>
              <a:rPr lang="zh-TW" altLang="en-US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r>
              <a:rPr lang="zh-TW" altLang="en-US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zh-TW" altLang="en-US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</a:t>
            </a:r>
            <a:r>
              <a:rPr lang="zh-TW" altLang="en-US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TW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97E09F6-5C99-E6EE-FCC9-3B27E25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5471-C1FF-4B8B-A461-8AF6123C81A5}" type="slidenum">
              <a:rPr lang="zh-TW" altLang="en-US" smtClean="0"/>
              <a:pPr/>
              <a:t>3</a:t>
            </a:fld>
            <a:endParaRPr lang="en-US" altLang="zh-TW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98CA9A47-8133-D662-4B63-28F1812BD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369177"/>
              </p:ext>
            </p:extLst>
          </p:nvPr>
        </p:nvGraphicFramePr>
        <p:xfrm>
          <a:off x="762000" y="4437112"/>
          <a:ext cx="7924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">
                  <a:extLst>
                    <a:ext uri="{9D8B030D-6E8A-4147-A177-3AD203B41FA5}">
                      <a16:colId xmlns:a16="http://schemas.microsoft.com/office/drawing/2014/main" val="4120824718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774692443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4283650821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886944736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444139114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780517439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898747525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3620057247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94605554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298294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位置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08642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順序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41604114"/>
                  </a:ext>
                </a:extLst>
              </a:tr>
            </a:tbl>
          </a:graphicData>
        </a:graphic>
      </p:graphicFrame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24F31231-DBC8-461F-3551-748A71EB7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378752"/>
              </p:ext>
            </p:extLst>
          </p:nvPr>
        </p:nvGraphicFramePr>
        <p:xfrm>
          <a:off x="761999" y="5289800"/>
          <a:ext cx="79248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467">
                  <a:extLst>
                    <a:ext uri="{9D8B030D-6E8A-4147-A177-3AD203B41FA5}">
                      <a16:colId xmlns:a16="http://schemas.microsoft.com/office/drawing/2014/main" val="1159255929"/>
                    </a:ext>
                  </a:extLst>
                </a:gridCol>
                <a:gridCol w="1132389">
                  <a:extLst>
                    <a:ext uri="{9D8B030D-6E8A-4147-A177-3AD203B41FA5}">
                      <a16:colId xmlns:a16="http://schemas.microsoft.com/office/drawing/2014/main" val="1163120714"/>
                    </a:ext>
                  </a:extLst>
                </a:gridCol>
                <a:gridCol w="1132389">
                  <a:extLst>
                    <a:ext uri="{9D8B030D-6E8A-4147-A177-3AD203B41FA5}">
                      <a16:colId xmlns:a16="http://schemas.microsoft.com/office/drawing/2014/main" val="633663544"/>
                    </a:ext>
                  </a:extLst>
                </a:gridCol>
                <a:gridCol w="1132389">
                  <a:extLst>
                    <a:ext uri="{9D8B030D-6E8A-4147-A177-3AD203B41FA5}">
                      <a16:colId xmlns:a16="http://schemas.microsoft.com/office/drawing/2014/main" val="1018633544"/>
                    </a:ext>
                  </a:extLst>
                </a:gridCol>
                <a:gridCol w="1132389">
                  <a:extLst>
                    <a:ext uri="{9D8B030D-6E8A-4147-A177-3AD203B41FA5}">
                      <a16:colId xmlns:a16="http://schemas.microsoft.com/office/drawing/2014/main" val="433397764"/>
                    </a:ext>
                  </a:extLst>
                </a:gridCol>
                <a:gridCol w="1132389">
                  <a:extLst>
                    <a:ext uri="{9D8B030D-6E8A-4147-A177-3AD203B41FA5}">
                      <a16:colId xmlns:a16="http://schemas.microsoft.com/office/drawing/2014/main" val="4181049262"/>
                    </a:ext>
                  </a:extLst>
                </a:gridCol>
                <a:gridCol w="1132389">
                  <a:extLst>
                    <a:ext uri="{9D8B030D-6E8A-4147-A177-3AD203B41FA5}">
                      <a16:colId xmlns:a16="http://schemas.microsoft.com/office/drawing/2014/main" val="600053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i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584808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對應順序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176770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ANS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b="0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761889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54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13CAAD-2490-284C-6AF2-6C02A684D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48680"/>
            <a:ext cx="7772400" cy="5623520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BA943"/>
                </a:solidFill>
                <a:effectLst/>
                <a:uLnTx/>
                <a:uFillTx/>
                <a:latin typeface="Times New Roman" panose="02020603050405020304" pitchFamily="18" charset="0"/>
                <a:ea typeface="標楷體"/>
                <a:cs typeface="+mn-cs"/>
              </a:rPr>
              <a:t>討論：</a:t>
            </a:r>
            <a:endParaRPr kumimoji="1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3BA943"/>
              </a:solidFill>
              <a:effectLst/>
              <a:uLnTx/>
              <a:uFillTx/>
              <a:latin typeface="Times New Roman" panose="02020603050405020304" pitchFamily="18" charset="0"/>
              <a:ea typeface="標楷體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/>
                <a:cs typeface="+mn-cs"/>
              </a:rPr>
              <a:t>原本以為單純用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/>
                <a:cs typeface="+mn-cs"/>
              </a:rPr>
              <a:t>LCS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/>
              </a:rPr>
              <a:t>(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/>
                <a:cs typeface="+mn-cs"/>
              </a:rPr>
              <a:t>O(n^2))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/>
                <a:cs typeface="+mn-cs"/>
              </a:rPr>
              <a:t>就可以解了因為，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/>
              </a:rPr>
              <a:t>但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/>
                <a:cs typeface="+mn-cs"/>
              </a:rPr>
              <a:t>丟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/>
                <a:cs typeface="+mn-cs"/>
              </a:rPr>
              <a:t>UVA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/>
                <a:cs typeface="+mn-cs"/>
              </a:rPr>
              <a:t>會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/>
                <a:cs typeface="+mn-cs"/>
              </a:rPr>
              <a:t>Runtime Error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/>
                <a:cs typeface="+mn-cs"/>
              </a:rPr>
              <a:t>，只好用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/>
                <a:cs typeface="+mn-cs"/>
              </a:rPr>
              <a:t>LIS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/>
              </a:rPr>
              <a:t>(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/>
                <a:cs typeface="+mn-cs"/>
              </a:rPr>
              <a:t>O(</a:t>
            </a:r>
            <a:r>
              <a:rPr kumimoji="1" lang="en-US" altLang="zh-TW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/>
                <a:cs typeface="+mn-cs"/>
              </a:rPr>
              <a:t>nlogn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/>
                <a:cs typeface="+mn-cs"/>
              </a:rPr>
              <a:t>))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/>
                <a:cs typeface="+mn-cs"/>
              </a:rPr>
              <a:t>。</a:t>
            </a:r>
            <a:endParaRPr kumimoji="1" lang="en-US" altLang="zh-TW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1C9D939-6F56-1641-DB16-351CD322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5471-C1FF-4B8B-A461-8AF6123C81A5}" type="slidenum">
              <a:rPr lang="zh-TW" altLang="en-US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2916149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標楷體"/>
        <a:cs typeface=""/>
      </a:majorFont>
      <a:minorFont>
        <a:latin typeface="Tahom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2701</TotalTime>
  <Words>385</Words>
  <Application>Microsoft Office PowerPoint</Application>
  <PresentationFormat>如螢幕大小 (4:3)</PresentationFormat>
  <Paragraphs>68</Paragraphs>
  <Slides>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標楷體</vt:lpstr>
      <vt:lpstr>Tahoma</vt:lpstr>
      <vt:lpstr>Times New Roman</vt:lpstr>
      <vt:lpstr>Wingdings</vt:lpstr>
      <vt:lpstr>Blends</vt:lpstr>
      <vt:lpstr>10635: Prince and Princess</vt:lpstr>
      <vt:lpstr>PowerPoint 簡報</vt:lpstr>
      <vt:lpstr>PowerPoint 簡報</vt:lpstr>
      <vt:lpstr>PowerPoint 簡報</vt:lpstr>
    </vt:vector>
  </TitlesOfParts>
  <Company>nsysu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 3 Greedy methods</dc:title>
  <dc:creator>cby</dc:creator>
  <cp:lastModifiedBy>B103040043</cp:lastModifiedBy>
  <cp:revision>149</cp:revision>
  <dcterms:created xsi:type="dcterms:W3CDTF">1601-01-01T00:00:00Z</dcterms:created>
  <dcterms:modified xsi:type="dcterms:W3CDTF">2023-05-25T03:52:41Z</dcterms:modified>
</cp:coreProperties>
</file>