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307" r:id="rId2"/>
    <p:sldId id="309" r:id="rId3"/>
    <p:sldId id="310" r:id="rId4"/>
    <p:sldId id="311" r:id="rId5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105" d="100"/>
          <a:sy n="105" d="100"/>
        </p:scale>
        <p:origin x="13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2024/2/29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2024/2/29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2024/2/29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2024/2/29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2024/2/29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2024/2/29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2024/2/29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2024/2/29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2024/2/29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2024/2/29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2024/2/29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2024/2/29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712968" cy="1340768"/>
          </a:xfrm>
        </p:spPr>
        <p:txBody>
          <a:bodyPr/>
          <a:lstStyle/>
          <a:p>
            <a:pPr eaLnBrk="1" hangingPunct="1"/>
            <a:br>
              <a:rPr lang="en-US" altLang="zh-TW" b="1" dirty="0">
                <a:latin typeface="Times New Roman" panose="02020603050405020304" pitchFamily="18" charset="0"/>
              </a:rPr>
            </a:br>
            <a:r>
              <a:rPr lang="en-US" altLang="zh-TW" b="1" dirty="0">
                <a:latin typeface="Times New Roman" panose="02020603050405020304" pitchFamily="18" charset="0"/>
              </a:rPr>
              <a:t>10323: </a:t>
            </a:r>
            <a:br>
              <a:rPr lang="en-US" altLang="zh-TW" b="1" dirty="0">
                <a:latin typeface="Times New Roman" panose="02020603050405020304" pitchFamily="18" charset="0"/>
              </a:rPr>
            </a:br>
            <a:r>
              <a:rPr lang="en-US" altLang="zh-TW" b="1" dirty="0">
                <a:latin typeface="Times New Roman" panose="02020603050405020304" pitchFamily="18" charset="0"/>
              </a:rPr>
              <a:t>Factorial! You Must be Kidding!!!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★☆☆☆☆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10323: Factorial! You Must be Kidding!!!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孫世諭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24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29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輸入一個整數 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，計算其階乘 </a:t>
            </a:r>
            <a:r>
              <a:rPr lang="en-US" altLang="zh-TW" sz="2400" dirty="0">
                <a:latin typeface="Times New Roman" panose="02020603050405020304" pitchFamily="18" charset="0"/>
              </a:rPr>
              <a:t>n!</a:t>
            </a:r>
            <a:r>
              <a:rPr lang="zh-TW" altLang="en-US" sz="2400" dirty="0">
                <a:latin typeface="Times New Roman" panose="02020603050405020304" pitchFamily="18" charset="0"/>
              </a:rPr>
              <a:t> 。如果計算結果滿足 </a:t>
            </a:r>
            <a:r>
              <a:rPr lang="en-US" altLang="zh-TW" sz="2400" dirty="0">
                <a:latin typeface="Times New Roman" panose="02020603050405020304" pitchFamily="18" charset="0"/>
              </a:rPr>
              <a:t>10000  &lt; n! &lt; 6227020800 </a:t>
            </a:r>
            <a:r>
              <a:rPr lang="zh-TW" altLang="en-US" sz="2400" dirty="0">
                <a:latin typeface="Times New Roman" panose="02020603050405020304" pitchFamily="18" charset="0"/>
              </a:rPr>
              <a:t>，則輸出 </a:t>
            </a:r>
            <a:r>
              <a:rPr lang="en-US" altLang="zh-TW" sz="2400" dirty="0">
                <a:latin typeface="Times New Roman" panose="02020603050405020304" pitchFamily="18" charset="0"/>
              </a:rPr>
              <a:t>n!</a:t>
            </a:r>
            <a:r>
              <a:rPr lang="zh-TW" altLang="en-US" sz="2400" dirty="0">
                <a:latin typeface="Times New Roman" panose="02020603050405020304" pitchFamily="18" charset="0"/>
              </a:rPr>
              <a:t> 的值；如果超出上限</a:t>
            </a:r>
            <a:r>
              <a:rPr lang="en-US" altLang="zh-TW" sz="2400" dirty="0">
                <a:latin typeface="Times New Roman" panose="02020603050405020304" pitchFamily="18" charset="0"/>
              </a:rPr>
              <a:t>6227020800</a:t>
            </a:r>
            <a:r>
              <a:rPr lang="zh-TW" altLang="en-US" sz="2400" dirty="0">
                <a:latin typeface="Times New Roman" panose="02020603050405020304" pitchFamily="18" charset="0"/>
              </a:rPr>
              <a:t>，則輸出「</a:t>
            </a:r>
            <a:r>
              <a:rPr lang="en-US" altLang="zh-TW" sz="2400" dirty="0">
                <a:latin typeface="Times New Roman" panose="02020603050405020304" pitchFamily="18" charset="0"/>
              </a:rPr>
              <a:t>Overflow!</a:t>
            </a:r>
            <a:r>
              <a:rPr lang="zh-TW" altLang="en-US" sz="2400" dirty="0">
                <a:latin typeface="Times New Roman" panose="02020603050405020304" pitchFamily="18" charset="0"/>
              </a:rPr>
              <a:t>」 ；如果低於下限 </a:t>
            </a:r>
            <a:r>
              <a:rPr lang="en-US" altLang="zh-TW" sz="2400" dirty="0">
                <a:latin typeface="Times New Roman" panose="02020603050405020304" pitchFamily="18" charset="0"/>
              </a:rPr>
              <a:t>10000</a:t>
            </a:r>
            <a:r>
              <a:rPr lang="zh-TW" altLang="en-US" sz="2400" dirty="0">
                <a:latin typeface="Times New Roman" panose="02020603050405020304" pitchFamily="18" charset="0"/>
              </a:rPr>
              <a:t> ，則輸出「</a:t>
            </a:r>
            <a:r>
              <a:rPr lang="en-US" altLang="zh-TW" sz="2400" dirty="0">
                <a:latin typeface="Times New Roman" panose="02020603050405020304" pitchFamily="18" charset="0"/>
              </a:rPr>
              <a:t>Underflow!</a:t>
            </a:r>
            <a:r>
              <a:rPr lang="zh-TW" altLang="en-US" sz="2400" dirty="0">
                <a:latin typeface="Times New Roman" panose="02020603050405020304" pitchFamily="18" charset="0"/>
              </a:rPr>
              <a:t>」。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</a:rPr>
              <a:t>階乘公式如下：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			F(0) = 1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			F(n) = n * F(n-1)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Underflow!</a:t>
            </a:r>
            <a:r>
              <a:rPr lang="zh-TW" altLang="zh-TW" sz="2400" dirty="0">
                <a:latin typeface="Times New Roman" panose="02020603050405020304" pitchFamily="18" charset="0"/>
              </a:rPr>
              <a:t>       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10</a:t>
            </a: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3628800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100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Overflow!</a:t>
            </a: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b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首先，要先確定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為負數的情況：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pt-BR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F(n) = n * F(n-1)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F(n-1) = F(n) / n</a:t>
            </a:r>
            <a:br>
              <a:rPr lang="en-US" altLang="zh-TW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F(0) = 1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F(-1) = F(0) / 0 =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正無限大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F(-2) = F(-1) / -1 =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負無限大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F(-3) = F(-2) / -2 =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正無限大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……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故可得知：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(1) n &lt; 0, n mod 2 = 0:	Underflow!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(2) n &lt; 0, n mod 2 = 1:	Overflow!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接下來是正數的方法：</a:t>
            </a:r>
            <a:b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方法</a:t>
            </a:r>
            <a:r>
              <a:rPr lang="en-US" altLang="zh-TW" sz="2400" dirty="0">
                <a:latin typeface="Times New Roman" panose="02020603050405020304" pitchFamily="18" charset="0"/>
              </a:rPr>
              <a:t>1)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用暴力法直接計算即可：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(3) n&gt;0, n! &gt;</a:t>
            </a:r>
            <a:r>
              <a:rPr lang="en-US" altLang="zh-TW" sz="2400" dirty="0">
                <a:latin typeface="Times New Roman" panose="02020603050405020304" pitchFamily="18" charset="0"/>
              </a:rPr>
              <a:t> 6227020800: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Overflow!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(4) n&gt;0, n! &lt; 10000: Underflow!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endParaRPr lang="zh-TW" altLang="en-US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>
            <a:extLst>
              <a:ext uri="{FF2B5EF4-FFF2-40B4-BE49-F238E27FC236}">
                <a16:creationId xmlns:a16="http://schemas.microsoft.com/office/drawing/2014/main" id="{47741EC9-6DE3-CE6A-4400-23C57D506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方法</a:t>
            </a:r>
            <a:r>
              <a:rPr lang="en-US" altLang="zh-TW" sz="2400" dirty="0">
                <a:latin typeface="Times New Roman" panose="02020603050405020304" pitchFamily="18" charset="0"/>
              </a:rPr>
              <a:t>2)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直接找出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upperbound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與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lowerbound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：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	(3) ⸪13! =</a:t>
            </a:r>
            <a:r>
              <a:rPr lang="en-US" altLang="zh-TW" sz="2400" dirty="0">
                <a:latin typeface="Times New Roman" panose="02020603050405020304" pitchFamily="18" charset="0"/>
              </a:rPr>
              <a:t>6227020800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,  ⸫n&gt;13: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Overflow!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	(4) ⸪7! =5040, 8!=40320, ⸫n&lt;8</a:t>
            </a:r>
            <a:r>
              <a:rPr lang="en-US" altLang="zh-TW" sz="1800" dirty="0">
                <a:latin typeface="Times New Roman" panose="02020603050405020304" pitchFamily="18" charset="0"/>
                <a:sym typeface="Wingdings" panose="05000000000000000000" pitchFamily="2" charset="2"/>
              </a:rPr>
              <a:t>:</a:t>
            </a:r>
            <a:r>
              <a:rPr lang="zh-TW" altLang="en-US" sz="18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Underflow!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(1) 10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 n! = 3628800 		 3628800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(2) -55	  </a:t>
            </a:r>
            <a:r>
              <a:rPr lang="da-DK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 &lt; 0, n mod 2 = 1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	 </a:t>
            </a:r>
            <a:r>
              <a:rPr lang="da-DK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Overflow!</a:t>
            </a:r>
            <a:br>
              <a:rPr lang="da-DK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da-DK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(3) -14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 </a:t>
            </a:r>
            <a:r>
              <a:rPr lang="da-DK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 &lt; 0, n mod 2 = 0	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Underflow!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(4) 7	  (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方法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1) 7!= 5040 &lt; 10000  Underflow!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	  (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方法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2) 7&lt;8		  Underflow!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(5) 25	  (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方法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1) 25!=1.551121e+25 </a:t>
            </a:r>
            <a:r>
              <a:rPr lang="da-DK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Overflow!</a:t>
            </a:r>
            <a:br>
              <a:rPr lang="da-DK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da-DK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 (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方法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2) 25 &gt; 10		 </a:t>
            </a:r>
            <a:r>
              <a:rPr lang="da-DK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Overflow!</a:t>
            </a:r>
            <a:endParaRPr lang="zh-TW" altLang="en-US" sz="2400" kern="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723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0A773C-72A1-4530-BFDF-ABF0D005A2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>
            <a:extLst>
              <a:ext uri="{FF2B5EF4-FFF2-40B4-BE49-F238E27FC236}">
                <a16:creationId xmlns:a16="http://schemas.microsoft.com/office/drawing/2014/main" id="{762F49A9-7E52-4918-0FD6-0C837B646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b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000" dirty="0">
                <a:latin typeface="Times New Roman" panose="02020603050405020304" pitchFamily="18" charset="0"/>
                <a:sym typeface="Wingdings" panose="05000000000000000000" pitchFamily="2" charset="2"/>
              </a:rPr>
              <a:t>如果是使用方法一的話，會有 </a:t>
            </a:r>
            <a:r>
              <a:rPr lang="en-US" altLang="zh-TW" sz="2000" dirty="0">
                <a:latin typeface="Times New Roman" panose="02020603050405020304" pitchFamily="18" charset="0"/>
                <a:sym typeface="Wingdings" panose="05000000000000000000" pitchFamily="2" charset="2"/>
              </a:rPr>
              <a:t>C</a:t>
            </a:r>
            <a:r>
              <a:rPr lang="zh-TW" altLang="en-US" sz="2000" dirty="0">
                <a:latin typeface="Times New Roman" panose="02020603050405020304" pitchFamily="18" charset="0"/>
                <a:sym typeface="Wingdings" panose="05000000000000000000" pitchFamily="2" charset="2"/>
              </a:rPr>
              <a:t> 語言大數 </a:t>
            </a:r>
            <a:r>
              <a:rPr lang="en-US" altLang="zh-TW" sz="2000" dirty="0">
                <a:latin typeface="Times New Roman" panose="02020603050405020304" pitchFamily="18" charset="0"/>
                <a:sym typeface="Wingdings" panose="05000000000000000000" pitchFamily="2" charset="2"/>
              </a:rPr>
              <a:t>overflow</a:t>
            </a:r>
            <a:r>
              <a:rPr lang="zh-TW" altLang="en-US" sz="2000" dirty="0">
                <a:latin typeface="Times New Roman" panose="02020603050405020304" pitchFamily="18" charset="0"/>
                <a:sym typeface="Wingdings" panose="05000000000000000000" pitchFamily="2" charset="2"/>
              </a:rPr>
              <a:t> 的問題，可以在每次迴圈執行時檢查值是否大於 </a:t>
            </a:r>
            <a:r>
              <a:rPr lang="en-US" altLang="zh-TW" sz="2000">
                <a:latin typeface="Times New Roman" panose="02020603050405020304" pitchFamily="18" charset="0"/>
              </a:rPr>
              <a:t>6227020800</a:t>
            </a:r>
            <a:r>
              <a:rPr lang="zh-TW" altLang="en-US" sz="2000">
                <a:latin typeface="Times New Roman" panose="02020603050405020304" pitchFamily="18" charset="0"/>
                <a:sym typeface="Wingdings" panose="05000000000000000000" pitchFamily="2" charset="2"/>
              </a:rPr>
              <a:t>。</a:t>
            </a:r>
            <a:endParaRPr lang="en-US" altLang="zh-TW" sz="20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z="20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000" dirty="0">
                <a:latin typeface="Times New Roman" panose="02020603050405020304" pitchFamily="18" charset="0"/>
                <a:sym typeface="Wingdings" panose="05000000000000000000" pitchFamily="2" charset="2"/>
              </a:rPr>
              <a:t>因為答案會重複使用，可以建立一個陣列儲存已經計算過的階乘值，加快程式執行速度（本題非必要）。</a:t>
            </a:r>
            <a:endParaRPr lang="en-US" altLang="zh-TW" sz="20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z="20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z="20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z="20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z="20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z="20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z="20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000" dirty="0">
                <a:latin typeface="Times New Roman" panose="02020603050405020304" pitchFamily="18" charset="0"/>
                <a:sym typeface="Wingdings" panose="05000000000000000000" pitchFamily="2" charset="2"/>
              </a:rPr>
              <a:t>本題時間複雜度為 </a:t>
            </a:r>
            <a:r>
              <a:rPr lang="en-US" altLang="zh-TW" sz="2000" dirty="0">
                <a:latin typeface="Times New Roman" panose="02020603050405020304" pitchFamily="18" charset="0"/>
                <a:sym typeface="Wingdings" panose="05000000000000000000" pitchFamily="2" charset="2"/>
              </a:rPr>
              <a:t>O(n)</a:t>
            </a:r>
            <a:r>
              <a:rPr lang="zh-TW" altLang="en-US" sz="2000" dirty="0">
                <a:latin typeface="Times New Roman" panose="02020603050405020304" pitchFamily="18" charset="0"/>
                <a:sym typeface="Wingdings" panose="05000000000000000000" pitchFamily="2" charset="2"/>
              </a:rPr>
              <a:t>，但因為 </a:t>
            </a:r>
            <a:r>
              <a:rPr lang="en-US" altLang="zh-TW" sz="2000" dirty="0">
                <a:latin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zh-TW" altLang="en-US" sz="2000" dirty="0">
                <a:latin typeface="Times New Roman" panose="02020603050405020304" pitchFamily="18" charset="0"/>
                <a:sym typeface="Wingdings" panose="05000000000000000000" pitchFamily="2" charset="2"/>
              </a:rPr>
              <a:t> 的合法範圍為 </a:t>
            </a:r>
            <a:r>
              <a:rPr lang="en-US" altLang="zh-TW" sz="2000" dirty="0">
                <a:latin typeface="Times New Roman" panose="02020603050405020304" pitchFamily="18" charset="0"/>
                <a:sym typeface="Wingdings" panose="05000000000000000000" pitchFamily="2" charset="2"/>
              </a:rPr>
              <a:t>8!</a:t>
            </a:r>
            <a:r>
              <a:rPr lang="zh-TW" altLang="en-US" sz="20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sym typeface="Wingdings" panose="05000000000000000000" pitchFamily="2" charset="2"/>
              </a:rPr>
              <a:t>~</a:t>
            </a:r>
            <a:r>
              <a:rPr lang="zh-TW" altLang="en-US" sz="20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sym typeface="Wingdings" panose="05000000000000000000" pitchFamily="2" charset="2"/>
              </a:rPr>
              <a:t>13!</a:t>
            </a:r>
            <a:r>
              <a:rPr lang="zh-TW" altLang="en-US" sz="2000" dirty="0">
                <a:latin typeface="Times New Roman" panose="02020603050405020304" pitchFamily="18" charset="0"/>
                <a:sym typeface="Wingdings" panose="05000000000000000000" pitchFamily="2" charset="2"/>
              </a:rPr>
              <a:t>，少到可以直接不用程式計算，達到 </a:t>
            </a:r>
            <a:r>
              <a:rPr lang="en-US" altLang="zh-TW" sz="2000" dirty="0">
                <a:latin typeface="Times New Roman" panose="02020603050405020304" pitchFamily="18" charset="0"/>
                <a:sym typeface="Wingdings" panose="05000000000000000000" pitchFamily="2" charset="2"/>
              </a:rPr>
              <a:t>O(1)</a:t>
            </a:r>
            <a:r>
              <a:rPr lang="zh-TW" altLang="en-US" sz="2000" dirty="0">
                <a:latin typeface="Times New Roman" panose="02020603050405020304" pitchFamily="18" charset="0"/>
                <a:sym typeface="Wingdings" panose="05000000000000000000" pitchFamily="2" charset="2"/>
              </a:rPr>
              <a:t> （本題非必要）。</a:t>
            </a:r>
            <a:endParaRPr lang="en-US" altLang="zh-TW" sz="20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z="20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z="20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z="2000" kern="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0289D77C-F5E2-6B62-D792-4D7701D340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076301"/>
              </p:ext>
            </p:extLst>
          </p:nvPr>
        </p:nvGraphicFramePr>
        <p:xfrm>
          <a:off x="1371600" y="3284984"/>
          <a:ext cx="6096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154532020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57889698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09059791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18591923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9613416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0317553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5!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726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Fact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394905"/>
                  </a:ext>
                </a:extLst>
              </a:tr>
            </a:tbl>
          </a:graphicData>
        </a:graphic>
      </p:graphicFrame>
      <p:sp>
        <p:nvSpPr>
          <p:cNvPr id="12" name="手繪多邊形: 圖案 11">
            <a:extLst>
              <a:ext uri="{FF2B5EF4-FFF2-40B4-BE49-F238E27FC236}">
                <a16:creationId xmlns:a16="http://schemas.microsoft.com/office/drawing/2014/main" id="{A532B5F2-1662-72A6-298C-6AF32CA9F8DC}"/>
              </a:ext>
            </a:extLst>
          </p:cNvPr>
          <p:cNvSpPr/>
          <p:nvPr/>
        </p:nvSpPr>
        <p:spPr bwMode="auto">
          <a:xfrm>
            <a:off x="5940152" y="4149080"/>
            <a:ext cx="960120" cy="256032"/>
          </a:xfrm>
          <a:custGeom>
            <a:avLst/>
            <a:gdLst>
              <a:gd name="connsiteX0" fmla="*/ 0 w 960120"/>
              <a:gd name="connsiteY0" fmla="*/ 0 h 256032"/>
              <a:gd name="connsiteX1" fmla="*/ 493776 w 960120"/>
              <a:gd name="connsiteY1" fmla="*/ 256032 h 256032"/>
              <a:gd name="connsiteX2" fmla="*/ 960120 w 960120"/>
              <a:gd name="connsiteY2" fmla="*/ 0 h 256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0120" h="256032">
                <a:moveTo>
                  <a:pt x="0" y="0"/>
                </a:moveTo>
                <a:cubicBezTo>
                  <a:pt x="166878" y="128016"/>
                  <a:pt x="333756" y="256032"/>
                  <a:pt x="493776" y="256032"/>
                </a:cubicBezTo>
                <a:cubicBezTo>
                  <a:pt x="653796" y="256032"/>
                  <a:pt x="806958" y="128016"/>
                  <a:pt x="960120" y="0"/>
                </a:cubicBezTo>
              </a:path>
            </a:pathLst>
          </a:custGeom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B7627A4C-D9F0-C1E8-61FA-58A717ACE3E7}"/>
              </a:ext>
            </a:extLst>
          </p:cNvPr>
          <p:cNvSpPr txBox="1"/>
          <p:nvPr/>
        </p:nvSpPr>
        <p:spPr>
          <a:xfrm>
            <a:off x="5724128" y="4470639"/>
            <a:ext cx="165618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可以快速求得</a:t>
            </a:r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5</a:t>
            </a:r>
            <a:r>
              <a:rPr lang="en-US" altLang="zh-TW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!</a:t>
            </a:r>
            <a:endParaRPr lang="zh-TW" altLang="en-US" sz="1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810300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2815</TotalTime>
  <Words>657</Words>
  <Application>Microsoft Office PowerPoint</Application>
  <PresentationFormat>如螢幕大小 (4:3)</PresentationFormat>
  <Paragraphs>40</Paragraphs>
  <Slides>4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標楷體</vt:lpstr>
      <vt:lpstr>Tahoma</vt:lpstr>
      <vt:lpstr>Times New Roman</vt:lpstr>
      <vt:lpstr>Wingdings</vt:lpstr>
      <vt:lpstr>Blends</vt:lpstr>
      <vt:lpstr> 10323:  Factorial! You Must be Kidding!!!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世諭 孫</cp:lastModifiedBy>
  <cp:revision>120</cp:revision>
  <dcterms:created xsi:type="dcterms:W3CDTF">1601-01-01T00:00:00Z</dcterms:created>
  <dcterms:modified xsi:type="dcterms:W3CDTF">2024-02-28T16:45:22Z</dcterms:modified>
</cp:coreProperties>
</file>