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712968" cy="1340768"/>
          </a:xfrm>
        </p:spPr>
        <p:txBody>
          <a:bodyPr/>
          <a:lstStyle/>
          <a:p>
            <a:pPr eaLnBrk="1" hangingPunct="1"/>
            <a:br>
              <a:rPr lang="en-US" altLang="zh-TW" b="1" dirty="0">
                <a:latin typeface="Times New Roman" panose="02020603050405020304" pitchFamily="18" charset="0"/>
              </a:rPr>
            </a:br>
            <a:r>
              <a:rPr lang="en-US" altLang="zh-TW" b="1" dirty="0">
                <a:latin typeface="Times New Roman" panose="02020603050405020304" pitchFamily="18" charset="0"/>
              </a:rPr>
              <a:t>10323: </a:t>
            </a:r>
            <a:br>
              <a:rPr lang="en-US" altLang="zh-TW" b="1" dirty="0">
                <a:latin typeface="Times New Roman" panose="02020603050405020304" pitchFamily="18" charset="0"/>
              </a:rPr>
            </a:br>
            <a:r>
              <a:rPr lang="en-US" altLang="zh-TW" b="1" dirty="0">
                <a:latin typeface="Times New Roman" panose="02020603050405020304" pitchFamily="18" charset="0"/>
              </a:rPr>
              <a:t>Factorial! You Must be Kidding!!!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10323: Factorial! You Must be Kidding!!!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孫世諭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輸入一個整數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，計算其階乘 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 。如果計算結果滿足 </a:t>
            </a:r>
            <a:r>
              <a:rPr lang="en-US" altLang="zh-TW" sz="2400" dirty="0">
                <a:latin typeface="Times New Roman" panose="02020603050405020304" pitchFamily="18" charset="0"/>
              </a:rPr>
              <a:t>10000  &lt; n! &lt; 6227020800 </a:t>
            </a:r>
            <a:r>
              <a:rPr lang="zh-TW" altLang="en-US" sz="2400" dirty="0">
                <a:latin typeface="Times New Roman" panose="02020603050405020304" pitchFamily="18" charset="0"/>
              </a:rPr>
              <a:t>，則輸出 </a:t>
            </a:r>
            <a:r>
              <a:rPr lang="en-US" altLang="zh-TW" sz="2400" dirty="0">
                <a:latin typeface="Times New Roman" panose="02020603050405020304" pitchFamily="18" charset="0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</a:rPr>
              <a:t> 的值；如果超出上限</a:t>
            </a:r>
            <a:r>
              <a:rPr lang="en-US" altLang="zh-TW" sz="2400" dirty="0">
                <a:latin typeface="Times New Roman" panose="02020603050405020304" pitchFamily="18" charset="0"/>
              </a:rPr>
              <a:t>6227020800</a:t>
            </a:r>
            <a:r>
              <a:rPr lang="zh-TW" altLang="en-US" sz="2400" dirty="0">
                <a:latin typeface="Times New Roman" panose="02020603050405020304" pitchFamily="18" charset="0"/>
              </a:rPr>
              <a:t>，則輸出「</a:t>
            </a:r>
            <a:r>
              <a:rPr lang="en-US" altLang="zh-TW" sz="2400" dirty="0">
                <a:latin typeface="Times New Roman" panose="02020603050405020304" pitchFamily="18" charset="0"/>
              </a:rPr>
              <a:t>Overflow!</a:t>
            </a:r>
            <a:r>
              <a:rPr lang="zh-TW" altLang="en-US" sz="2400" dirty="0">
                <a:latin typeface="Times New Roman" panose="02020603050405020304" pitchFamily="18" charset="0"/>
              </a:rPr>
              <a:t>」 ；如果低於下限 </a:t>
            </a:r>
            <a:r>
              <a:rPr lang="en-US" altLang="zh-TW" sz="2400" dirty="0">
                <a:latin typeface="Times New Roman" panose="02020603050405020304" pitchFamily="18" charset="0"/>
              </a:rPr>
              <a:t>10000</a:t>
            </a:r>
            <a:r>
              <a:rPr lang="zh-TW" altLang="en-US" sz="2400" dirty="0">
                <a:latin typeface="Times New Roman" panose="02020603050405020304" pitchFamily="18" charset="0"/>
              </a:rPr>
              <a:t> ，則輸出「</a:t>
            </a:r>
            <a:r>
              <a:rPr lang="en-US" altLang="zh-TW" sz="2400" dirty="0">
                <a:latin typeface="Times New Roman" panose="02020603050405020304" pitchFamily="18" charset="0"/>
              </a:rPr>
              <a:t>Underflow!</a:t>
            </a:r>
            <a:r>
              <a:rPr lang="zh-TW" altLang="en-US" sz="2400" dirty="0">
                <a:latin typeface="Times New Roman" panose="02020603050405020304" pitchFamily="18" charset="0"/>
              </a:rPr>
              <a:t>」。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階乘公式如下：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	F(0) = 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		F(n) = n * F(n-1)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Underflow!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10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3628800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100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Overflow!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首先，要先確定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為負數的情況：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pt-BR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F(n) = n * F(n-1)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F(n-1) = F(n) / n</a:t>
            </a:r>
            <a:b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F(0) = 1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F(-1) = F(0) / 0 =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正無限大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F(-2) = F(-1) / -1 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負無限大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F(-3) = F(-2) / -2 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正無限大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……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故可得知：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 n &lt; 0, n mod 2 = 0:	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 n &lt; 0, n mod 2 = 1:	Overflow!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接下來是正數的方法：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</a:rPr>
              <a:t>1)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用暴力法直接計算即可：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(3) n&gt;0, n! &gt;</a:t>
            </a:r>
            <a:r>
              <a:rPr lang="en-US" altLang="zh-TW" sz="2400" dirty="0">
                <a:latin typeface="Times New Roman" panose="02020603050405020304" pitchFamily="18" charset="0"/>
              </a:rPr>
              <a:t> 6227020800: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(4) n&gt;0, n! &lt; 10000: 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47741EC9-6DE3-CE6A-4400-23C57D506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</a:rPr>
              <a:t>2)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直接找出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upperbound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與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lowerbound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(3) ⸪13! =</a:t>
            </a:r>
            <a:r>
              <a:rPr lang="en-US" altLang="zh-TW" sz="2400" dirty="0">
                <a:latin typeface="Times New Roman" panose="02020603050405020304" pitchFamily="18" charset="0"/>
              </a:rPr>
              <a:t>6227020800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 ⸫n&gt;13: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(4) ⸪7! =5040, 8!=40320, ⸫n&lt;8</a:t>
            </a:r>
            <a:r>
              <a:rPr lang="en-US" altLang="zh-TW" sz="18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18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(1) 10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n! = 3628800 		 3628800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 -55	  </a:t>
            </a: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&lt; 0, n mod 2 = 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	 </a:t>
            </a: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Overflow!</a:t>
            </a:r>
            <a:b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(3) -14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</a:t>
            </a: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&lt; 0, n mod 2 = 0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(4) 7	 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1) 7!= 5040 &lt; 10000  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 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2) 7&lt;8		  Underflow!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(5) 25	 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1) 25!=1.551121e+25 </a:t>
            </a: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Overflow!</a:t>
            </a:r>
            <a:b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 (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方法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2) 25 &gt; 10		 </a:t>
            </a:r>
            <a:r>
              <a:rPr lang="da-DK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Overflow!</a:t>
            </a: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72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A773C-72A1-4530-BFDF-ABF0D005A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id="{762F49A9-7E52-4918-0FD6-0C837B646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如果是使用方法一的話，會有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語言大數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overflow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的問題，可以在每次迴圈執行時檢查值是否大於 </a:t>
            </a:r>
            <a:r>
              <a:rPr lang="en-US" altLang="zh-TW" sz="2000">
                <a:latin typeface="Times New Roman" panose="02020603050405020304" pitchFamily="18" charset="0"/>
              </a:rPr>
              <a:t>6227020800</a:t>
            </a:r>
            <a:r>
              <a:rPr lang="zh-TW" altLang="en-US" sz="200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因為答案會重複使用，可以建立一個陣列儲存已經計算過的階乘值，加快程式執行速度（本題非必要）。</a:t>
            </a: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本題時間複雜度為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O(n)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，但因為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的合法範圍為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8!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~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13!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，少到可以直接不用程式計算，達到 </a:t>
            </a:r>
            <a:r>
              <a:rPr lang="en-US" altLang="zh-TW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O(1)</a:t>
            </a:r>
            <a:r>
              <a:rPr lang="zh-TW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（本題非必要）。</a:t>
            </a: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sz="20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289D77C-F5E2-6B62-D792-4D7701D34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76301"/>
              </p:ext>
            </p:extLst>
          </p:nvPr>
        </p:nvGraphicFramePr>
        <p:xfrm>
          <a:off x="1371600" y="3284984"/>
          <a:ext cx="6096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5453202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788969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9059791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859192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59613416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31755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5!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26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394905"/>
                  </a:ext>
                </a:extLst>
              </a:tr>
            </a:tbl>
          </a:graphicData>
        </a:graphic>
      </p:graphicFrame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A532B5F2-1662-72A6-298C-6AF32CA9F8DC}"/>
              </a:ext>
            </a:extLst>
          </p:cNvPr>
          <p:cNvSpPr/>
          <p:nvPr/>
        </p:nvSpPr>
        <p:spPr bwMode="auto">
          <a:xfrm>
            <a:off x="5940152" y="4149080"/>
            <a:ext cx="960120" cy="256032"/>
          </a:xfrm>
          <a:custGeom>
            <a:avLst/>
            <a:gdLst>
              <a:gd name="connsiteX0" fmla="*/ 0 w 960120"/>
              <a:gd name="connsiteY0" fmla="*/ 0 h 256032"/>
              <a:gd name="connsiteX1" fmla="*/ 493776 w 960120"/>
              <a:gd name="connsiteY1" fmla="*/ 256032 h 256032"/>
              <a:gd name="connsiteX2" fmla="*/ 960120 w 960120"/>
              <a:gd name="connsiteY2" fmla="*/ 0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0120" h="256032">
                <a:moveTo>
                  <a:pt x="0" y="0"/>
                </a:moveTo>
                <a:cubicBezTo>
                  <a:pt x="166878" y="128016"/>
                  <a:pt x="333756" y="256032"/>
                  <a:pt x="493776" y="256032"/>
                </a:cubicBezTo>
                <a:cubicBezTo>
                  <a:pt x="653796" y="256032"/>
                  <a:pt x="806958" y="128016"/>
                  <a:pt x="960120" y="0"/>
                </a:cubicBezTo>
              </a:path>
            </a:pathLst>
          </a:custGeom>
          <a:ln w="2857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7627A4C-D9F0-C1E8-61FA-58A717ACE3E7}"/>
              </a:ext>
            </a:extLst>
          </p:cNvPr>
          <p:cNvSpPr txBox="1"/>
          <p:nvPr/>
        </p:nvSpPr>
        <p:spPr>
          <a:xfrm>
            <a:off x="5724128" y="4470639"/>
            <a:ext cx="16561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可以快速求得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5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Wingdings" panose="05000000000000000000" pitchFamily="2" charset="2"/>
              </a:rPr>
              <a:t>!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1030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2815</TotalTime>
  <Words>657</Words>
  <Application>Microsoft Office PowerPoint</Application>
  <PresentationFormat>如螢幕大小 (4:3)</PresentationFormat>
  <Paragraphs>40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 10323:  Factorial! You Must be Kidding!!!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世諭 孫</cp:lastModifiedBy>
  <cp:revision>120</cp:revision>
  <dcterms:created xsi:type="dcterms:W3CDTF">1601-01-01T00:00:00Z</dcterms:created>
  <dcterms:modified xsi:type="dcterms:W3CDTF">2024-02-28T16:45:22Z</dcterms:modified>
</cp:coreProperties>
</file>