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_rels/presentation.xml.rels" ContentType="application/vnd.openxmlformats-package.relationships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</p:sldIdLst>
  <p:sldSz cx="9144000" cy="6858000"/>
  <p:notesSz cx="6832600" cy="99631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zh-TW" sz="4400" spc="-1" strike="noStrike">
                <a:solidFill>
                  <a:srgbClr val="000000"/>
                </a:solidFill>
                <a:latin typeface="Arial"/>
              </a:rPr>
              <a:t>請按這裡移動投影片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zh-TW" sz="2000" spc="-1" strike="noStrike">
                <a:solidFill>
                  <a:srgbClr val="000000"/>
                </a:solidFill>
                <a:latin typeface="Arial"/>
              </a:rPr>
              <a:t>請按這裡編輯備註格式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&lt;頁首&gt;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&lt;日期/時間&gt;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&lt;頁尾&gt;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C7557C30-B3D3-44FE-BCA7-72A1BB9A0220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ldNum" idx="10"/>
          </p:nvPr>
        </p:nvSpPr>
        <p:spPr>
          <a:xfrm>
            <a:off x="3871800" y="9464760"/>
            <a:ext cx="2959200" cy="4971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46080" bIns="4608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2A5E9C1B-C385-4915-B762-85B2030142D8}" type="slidenum">
              <a:rPr b="0" lang="en-US" sz="1200" spc="-1" strike="noStrike">
                <a:solidFill>
                  <a:srgbClr val="000000"/>
                </a:solidFill>
                <a:latin typeface="Tahoma"/>
                <a:ea typeface="新細明體"/>
              </a:rPr>
              <a:t>&lt;編號&gt;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sldImg"/>
          </p:nvPr>
        </p:nvSpPr>
        <p:spPr>
          <a:xfrm>
            <a:off x="925560" y="747720"/>
            <a:ext cx="4980240" cy="3733920"/>
          </a:xfrm>
          <a:prstGeom prst="rect">
            <a:avLst/>
          </a:prstGeom>
          <a:ln w="0">
            <a:noFill/>
          </a:ln>
        </p:spPr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8680" cy="4481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txBody>
          <a:bodyPr numCol="1" spcCol="0" lIns="91800" rIns="918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sldNum" idx="11"/>
          </p:nvPr>
        </p:nvSpPr>
        <p:spPr>
          <a:xfrm>
            <a:off x="3871800" y="9464760"/>
            <a:ext cx="2959200" cy="4971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46080" bIns="4608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5DA2888F-D0C4-459A-B4D2-80D05AF04E30}" type="slidenum">
              <a:rPr b="0" lang="en-US" sz="1200" spc="-1" strike="noStrike">
                <a:solidFill>
                  <a:srgbClr val="000000"/>
                </a:solidFill>
                <a:latin typeface="Tahoma"/>
                <a:ea typeface="新細明體"/>
              </a:rPr>
              <a:t>&lt;編號&gt;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sldImg"/>
          </p:nvPr>
        </p:nvSpPr>
        <p:spPr>
          <a:xfrm>
            <a:off x="925560" y="747720"/>
            <a:ext cx="4980240" cy="3733920"/>
          </a:xfrm>
          <a:prstGeom prst="rect">
            <a:avLst/>
          </a:prstGeom>
          <a:ln w="0">
            <a:noFill/>
          </a:ln>
        </p:spPr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8680" cy="4481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txBody>
          <a:bodyPr numCol="1" spcCol="0" lIns="91800" rIns="918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sldNum" idx="12"/>
          </p:nvPr>
        </p:nvSpPr>
        <p:spPr>
          <a:xfrm>
            <a:off x="3871800" y="9464760"/>
            <a:ext cx="2959200" cy="4971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46080" bIns="4608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2A0AE5E-D221-4A2D-A397-5ADC9C5EA087}" type="slidenum">
              <a:rPr b="0" lang="en-US" sz="1200" spc="-1" strike="noStrike">
                <a:solidFill>
                  <a:srgbClr val="000000"/>
                </a:solidFill>
                <a:latin typeface="Tahoma"/>
                <a:ea typeface="新細明體"/>
              </a:rPr>
              <a:t>&lt;編號&gt;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sldImg"/>
          </p:nvPr>
        </p:nvSpPr>
        <p:spPr>
          <a:xfrm>
            <a:off x="925560" y="747720"/>
            <a:ext cx="4980240" cy="3733920"/>
          </a:xfrm>
          <a:prstGeom prst="rect">
            <a:avLst/>
          </a:prstGeom>
          <a:ln w="0">
            <a:noFill/>
          </a:ln>
        </p:spPr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8680" cy="4481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txBody>
          <a:bodyPr numCol="1" spcCol="0" lIns="91800" rIns="918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6A87E73-FEF2-4F22-897A-74F1A8840DC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F0B878A-1CD9-4A19-A37A-2361B0DC1F1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1AF7953-3395-41D7-86AA-AF9F704E846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34FA667-8147-47AA-AC4C-45C5987D6A3F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03AE92F-8831-4399-AB17-10E5DBD8BD5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426D681-DAD4-4D60-B642-9C9D91332C8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19DF36B-0AE4-4F8C-B1FF-F088635393A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0435E45-087C-4F7E-B185-846B5D6FED9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9A62427-7D97-4451-BA7A-B6387E3DB23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9170606-1FC9-4345-B04A-9C2AA3A0463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85D4B5E-BCB6-4E11-816A-B9BBEEB58A3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A3A5C47-2727-4CDD-9FA5-2585924BE34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2362320" y="6324480"/>
            <a:ext cx="4951440" cy="4557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781680" y="6324480"/>
            <a:ext cx="1903680" cy="4557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9AF53C1-0206-4F0A-BC32-2F8CC0F406D4}" type="slidenum">
              <a: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rPr>
              <a:t>3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914400" y="6324480"/>
            <a:ext cx="1903680" cy="4557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zh-TW" sz="4400" spc="-1" strike="noStrike">
                <a:solidFill>
                  <a:srgbClr val="000000"/>
                </a:solidFill>
                <a:latin typeface="Arial"/>
              </a:rPr>
              <a:t>請按這裡編輯題名文字格式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3200" spc="-1" strike="noStrike">
                <a:solidFill>
                  <a:srgbClr val="000000"/>
                </a:solidFill>
                <a:latin typeface="Arial"/>
              </a:rPr>
              <a:t>請按這裡編輯大綱文字格式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TW" sz="2800" spc="-1" strike="noStrike">
                <a:solidFill>
                  <a:srgbClr val="000000"/>
                </a:solidFill>
                <a:latin typeface="Arial"/>
              </a:rPr>
              <a:t>第二個大綱層次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2400" spc="-1" strike="noStrike">
                <a:solidFill>
                  <a:srgbClr val="000000"/>
                </a:solidFill>
                <a:latin typeface="Arial"/>
              </a:rPr>
              <a:t>第三個大綱層次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TW" sz="2000" spc="-1" strike="noStrike">
                <a:solidFill>
                  <a:srgbClr val="000000"/>
                </a:solidFill>
                <a:latin typeface="Arial"/>
              </a:rPr>
              <a:t>第四個大綱層次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000000"/>
                </a:solidFill>
                <a:latin typeface="Arial"/>
              </a:rPr>
              <a:t>第五個大綱層次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000000"/>
                </a:solidFill>
                <a:latin typeface="Arial"/>
              </a:rPr>
              <a:t>第六個大綱層次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000000"/>
                </a:solidFill>
                <a:latin typeface="Arial"/>
              </a:rPr>
              <a:t>第七個大綱層次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sldNum" idx="7"/>
          </p:nvPr>
        </p:nvSpPr>
        <p:spPr>
          <a:xfrm>
            <a:off x="6781680" y="6324480"/>
            <a:ext cx="1903680" cy="4557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D7C9937-178D-4A2D-A000-3AC4F837542B}" type="slidenum">
              <a: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title"/>
          </p:nvPr>
        </p:nvSpPr>
        <p:spPr>
          <a:xfrm>
            <a:off x="533520" y="380880"/>
            <a:ext cx="7770960" cy="9129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4400" spc="-1" strike="noStrike">
                <a:solidFill>
                  <a:srgbClr val="333399"/>
                </a:solidFill>
                <a:latin typeface="Times New Roman"/>
                <a:ea typeface="標楷體"/>
              </a:rPr>
              <a:t>10066 The Twin Towers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/>
          </p:nvPr>
        </p:nvSpPr>
        <p:spPr>
          <a:xfrm>
            <a:off x="380880" y="1447920"/>
            <a:ext cx="8075880" cy="4788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US" sz="2400" spc="-1" strike="noStrike">
                <a:solidFill>
                  <a:schemeClr val="hlink"/>
                </a:solidFill>
                <a:latin typeface="Times New Roman"/>
                <a:ea typeface="標楷體"/>
              </a:rPr>
              <a:t>★★☆☆☆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題組：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新細明體"/>
              </a:rPr>
              <a:t>Problem Set Archive with Online Judge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題號：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10066: The Twin Towers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解題者：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王綺涵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解題日期：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2024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年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3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月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7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日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題意：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兩座用圓形磁磚疊起來的塔，每塊磁磚高度相同且半徑均為整數，給兩座塔的磁磚數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N1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、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N2(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皆為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1~100)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與由上到下磁磚的半徑，找出使兩座塔形狀、高度相同的最大磁磚數，若輸入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0 0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，則結束執行。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ldNum" idx="8"/>
          </p:nvPr>
        </p:nvSpPr>
        <p:spPr>
          <a:xfrm>
            <a:off x="6781680" y="6324480"/>
            <a:ext cx="1903680" cy="4557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CB623F5-C99E-44EE-B256-EF46A5BF284A}" type="slidenum">
              <a: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380880" y="685800"/>
            <a:ext cx="8075880" cy="56214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題意範例：</a:t>
            </a:r>
            <a:r>
              <a:rPr b="0" lang="en-US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 </a:t>
            </a:r>
            <a:r>
              <a:rPr b="0" lang="en-US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	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296000" indent="0">
              <a:lnSpc>
                <a:spcPct val="90000"/>
              </a:lnSpc>
              <a:spcBef>
                <a:spcPts val="850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Input:7 6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160000" indent="0">
              <a:lnSpc>
                <a:spcPct val="90000"/>
              </a:lnSpc>
              <a:spcBef>
                <a:spcPts val="283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20 </a:t>
            </a:r>
            <a:r>
              <a:rPr b="0" lang="en-US" sz="2400" spc="-1" strike="noStrike">
                <a:solidFill>
                  <a:srgbClr val="ff0000"/>
                </a:solidFill>
                <a:latin typeface="Times New Roman"/>
                <a:ea typeface="標楷體"/>
              </a:rPr>
              <a:t>15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</a:t>
            </a:r>
            <a:r>
              <a:rPr b="0" lang="en-US" sz="2400" spc="-1" strike="noStrike">
                <a:solidFill>
                  <a:srgbClr val="ff0000"/>
                </a:solidFill>
                <a:latin typeface="Times New Roman"/>
                <a:ea typeface="標楷體"/>
              </a:rPr>
              <a:t>10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15 25 </a:t>
            </a:r>
            <a:r>
              <a:rPr b="0" lang="en-US" sz="2400" spc="-1" strike="noStrike">
                <a:solidFill>
                  <a:srgbClr val="ff0000"/>
                </a:solidFill>
                <a:latin typeface="Times New Roman"/>
                <a:ea typeface="標楷體"/>
              </a:rPr>
              <a:t>20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</a:t>
            </a:r>
            <a:r>
              <a:rPr b="0" lang="en-US" sz="2400" spc="-1" strike="noStrike">
                <a:solidFill>
                  <a:srgbClr val="ff0000"/>
                </a:solidFill>
                <a:latin typeface="Times New Roman"/>
                <a:ea typeface="標楷體"/>
              </a:rPr>
              <a:t>15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160000" indent="0">
              <a:lnSpc>
                <a:spcPct val="90000"/>
              </a:lnSpc>
              <a:spcBef>
                <a:spcPts val="283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ff0000"/>
                </a:solidFill>
                <a:latin typeface="Times New Roman"/>
                <a:ea typeface="標楷體"/>
              </a:rPr>
              <a:t>15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25 </a:t>
            </a:r>
            <a:r>
              <a:rPr b="0" lang="en-US" sz="2400" spc="-1" strike="noStrike">
                <a:solidFill>
                  <a:srgbClr val="ff0000"/>
                </a:solidFill>
                <a:latin typeface="Times New Roman"/>
                <a:ea typeface="標楷體"/>
              </a:rPr>
              <a:t>10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</a:t>
            </a:r>
            <a:r>
              <a:rPr b="0" lang="en-US" sz="2400" spc="-1" strike="noStrike">
                <a:solidFill>
                  <a:srgbClr val="ff0000"/>
                </a:solidFill>
                <a:latin typeface="Times New Roman"/>
                <a:ea typeface="標楷體"/>
              </a:rPr>
              <a:t>20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</a:t>
            </a:r>
            <a:r>
              <a:rPr b="0" lang="en-US" sz="2400" spc="-1" strike="noStrike">
                <a:solidFill>
                  <a:srgbClr val="ff0000"/>
                </a:solidFill>
                <a:latin typeface="Times New Roman"/>
                <a:ea typeface="標楷體"/>
              </a:rPr>
              <a:t>15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20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296000" indent="0">
              <a:lnSpc>
                <a:spcPct val="90000"/>
              </a:lnSpc>
              <a:spcBef>
                <a:spcPts val="850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Output:Twin Towers #1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160000" indent="0">
              <a:lnSpc>
                <a:spcPct val="100000"/>
              </a:lnSpc>
              <a:spcBef>
                <a:spcPts val="283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Number of Tiles : 4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algn="l" pos="0"/>
              </a:tabLst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解法：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開一個陣列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dp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296000" indent="0">
              <a:lnSpc>
                <a:spcPct val="90000"/>
              </a:lnSpc>
              <a:spcBef>
                <a:spcPts val="850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dp[i][j]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用來儲存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A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塔由上到第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i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個磁磚與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B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塔由上到第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j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個磁磚時的可能的最大磁磚數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296000" indent="0">
              <a:lnSpc>
                <a:spcPct val="90000"/>
              </a:lnSpc>
              <a:spcBef>
                <a:spcPts val="850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A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塔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(i)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與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B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塔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(j)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相同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: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296000" indent="0">
              <a:lnSpc>
                <a:spcPct val="90000"/>
              </a:lnSpc>
              <a:spcBef>
                <a:spcPts val="850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296000" indent="0">
              <a:lnSpc>
                <a:spcPct val="90000"/>
              </a:lnSpc>
              <a:spcBef>
                <a:spcPts val="850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A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塔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(i)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與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B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塔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(j)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不同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: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mc:AlternateContent>
        <mc:Choice xmlns:a14="http://schemas.microsoft.com/office/drawing/2010/main" Requires="a14">
          <p:sp>
            <p:nvSpPr>
              <p:cNvPr id="52" name=""/>
              <p:cNvSpPr txBox="1"/>
              <p:nvPr/>
            </p:nvSpPr>
            <p:spPr>
              <a:xfrm>
                <a:off x="2332080" y="4680000"/>
                <a:ext cx="3067920" cy="37800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f</m:t>
                    </m:r>
                    <m:d>
                      <m:dPr>
                        <m:begChr m:val="("/>
                        <m:endChr m:val=")"/>
                      </m:dPr>
                      <m:e>
                        <m:r>
                          <m:t xml:space="preserve">i</m:t>
                        </m:r>
                        <m:r>
                          <m:t xml:space="preserve">,</m:t>
                        </m:r>
                        <m:r>
                          <m:t xml:space="preserve">j</m:t>
                        </m:r>
                      </m:e>
                    </m:d>
                    <m:r>
                      <m:t xml:space="preserve">=</m:t>
                    </m:r>
                    <m:r>
                      <m:t xml:space="preserve">f</m:t>
                    </m:r>
                    <m:d>
                      <m:dPr>
                        <m:begChr m:val="("/>
                        <m:endChr m:val=")"/>
                      </m:dPr>
                      <m:e>
                        <m:r>
                          <m:t xml:space="preserve">i</m:t>
                        </m:r>
                        <m:r>
                          <m:t xml:space="preserve">−</m:t>
                        </m:r>
                        <m:r>
                          <m:t xml:space="preserve">1</m:t>
                        </m:r>
                        <m:r>
                          <m:t xml:space="preserve">,</m:t>
                        </m:r>
                        <m:r>
                          <m:t xml:space="preserve">j</m:t>
                        </m:r>
                        <m:r>
                          <m:t xml:space="preserve">−</m:t>
                        </m:r>
                        <m:r>
                          <m:t xml:space="preserve">1</m:t>
                        </m:r>
                      </m:e>
                    </m:d>
                    <m:r>
                      <m:t xml:space="preserve">+</m:t>
                    </m:r>
                    <m:r>
                      <m:t xml:space="preserve">1</m:t>
                    </m:r>
                  </m:oMath>
                </a14:m>
              </a:p>
            </p:txBody>
          </p:sp>
        </mc:Choice>
        <mc:Fallback/>
      </mc:AlternateContent>
      <mc:AlternateContent>
        <mc:Choice xmlns:a14="http://schemas.microsoft.com/office/drawing/2010/main" Requires="a14">
          <p:sp>
            <p:nvSpPr>
              <p:cNvPr id="53" name=""/>
              <p:cNvSpPr txBox="1"/>
              <p:nvPr/>
            </p:nvSpPr>
            <p:spPr>
              <a:xfrm>
                <a:off x="4204080" y="3252960"/>
                <a:ext cx="360" cy="25308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/>
                </a14:m>
              </a:p>
            </p:txBody>
          </p:sp>
        </mc:Choice>
        <mc:Fallback/>
      </mc:AlternateContent>
      <mc:AlternateContent>
        <mc:Choice xmlns:a14="http://schemas.microsoft.com/office/drawing/2010/main" Requires="a14">
          <p:sp>
            <p:nvSpPr>
              <p:cNvPr id="54" name=""/>
              <p:cNvSpPr txBox="1"/>
              <p:nvPr/>
            </p:nvSpPr>
            <p:spPr>
              <a:xfrm>
                <a:off x="2360160" y="5580000"/>
                <a:ext cx="4299840" cy="36756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f</m:t>
                    </m:r>
                    <m:d>
                      <m:dPr>
                        <m:begChr m:val="("/>
                        <m:endChr m:val=")"/>
                      </m:dPr>
                      <m:e>
                        <m:r>
                          <m:t xml:space="preserve">i</m:t>
                        </m:r>
                        <m:r>
                          <m:t xml:space="preserve">,</m:t>
                        </m:r>
                        <m:r>
                          <m:t xml:space="preserve">j</m:t>
                        </m:r>
                      </m:e>
                    </m:d>
                    <m:r>
                      <m:t xml:space="preserve">=</m:t>
                    </m:r>
                    <m:r>
                      <m:t xml:space="preserve">max</m:t>
                    </m:r>
                    <m:d>
                      <m:dPr>
                        <m:begChr m:val="("/>
                        <m:endChr m:val=")"/>
                      </m:dPr>
                      <m:e>
                        <m:r>
                          <m:t xml:space="preserve">f</m:t>
                        </m:r>
                        <m:d>
                          <m:dPr>
                            <m:begChr m:val="("/>
                            <m:endChr m:val=")"/>
                          </m:dPr>
                          <m:e>
                            <m:r>
                              <m:t xml:space="preserve">i</m:t>
                            </m:r>
                            <m:r>
                              <m:t xml:space="preserve">−</m:t>
                            </m:r>
                            <m:r>
                              <m:t xml:space="preserve">1</m:t>
                            </m:r>
                            <m:r>
                              <m:t xml:space="preserve">,</m:t>
                            </m:r>
                            <m:r>
                              <m:t xml:space="preserve">j</m:t>
                            </m:r>
                          </m:e>
                        </m:d>
                        <m:r>
                          <m:t xml:space="preserve">,</m:t>
                        </m:r>
                        <m:r>
                          <m:t xml:space="preserve">f</m:t>
                        </m:r>
                        <m:d>
                          <m:dPr>
                            <m:begChr m:val="("/>
                            <m:endChr m:val=")"/>
                          </m:dPr>
                          <m:e>
                            <m:r>
                              <m:t xml:space="preserve">i</m:t>
                            </m:r>
                            <m:r>
                              <m:t xml:space="preserve">,</m:t>
                            </m:r>
                            <m:r>
                              <m:t xml:space="preserve">j</m:t>
                            </m:r>
                            <m:r>
                              <m:t xml:space="preserve">−</m:t>
                            </m:r>
                            <m:r>
                              <m:t xml:space="preserve">1</m:t>
                            </m:r>
                          </m:e>
                        </m:d>
                      </m:e>
                    </m:d>
                  </m:oMath>
                </a14:m>
              </a:p>
            </p:txBody>
          </p:sp>
        </mc:Choice>
        <mc:Fallback/>
      </mc:AlternateContent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ldNum" idx="9"/>
          </p:nvPr>
        </p:nvSpPr>
        <p:spPr>
          <a:xfrm>
            <a:off x="6781680" y="6324480"/>
            <a:ext cx="1903680" cy="4557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7B36C58F-64A5-4B89-A102-C2185E8C7B1D}" type="slidenum">
              <a: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380880" y="703080"/>
            <a:ext cx="8075880" cy="56214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90000"/>
              </a:lnSpc>
              <a:spcBef>
                <a:spcPts val="850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解法範例</a:t>
            </a:r>
            <a:r>
              <a:rPr b="1" lang="en-US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: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296000" indent="0">
              <a:lnSpc>
                <a:spcPct val="90000"/>
              </a:lnSpc>
              <a:spcBef>
                <a:spcPts val="850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Input:7 6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160000" indent="0">
              <a:lnSpc>
                <a:spcPct val="90000"/>
              </a:lnSpc>
              <a:spcBef>
                <a:spcPts val="283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20 15 10 15 25 20 15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160000" indent="0">
              <a:lnSpc>
                <a:spcPct val="90000"/>
              </a:lnSpc>
              <a:spcBef>
                <a:spcPts val="283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15 25 10 20 15 20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296000" indent="0">
              <a:lnSpc>
                <a:spcPct val="90000"/>
              </a:lnSpc>
              <a:spcBef>
                <a:spcPts val="850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dp: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296000" indent="0">
              <a:lnSpc>
                <a:spcPct val="90000"/>
              </a:lnSpc>
              <a:spcBef>
                <a:spcPts val="850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296000" indent="0">
              <a:lnSpc>
                <a:spcPct val="90000"/>
              </a:lnSpc>
              <a:spcBef>
                <a:spcPts val="850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296000" indent="0">
              <a:lnSpc>
                <a:spcPct val="90000"/>
              </a:lnSpc>
              <a:spcBef>
                <a:spcPts val="850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296000" indent="0">
              <a:lnSpc>
                <a:spcPct val="90000"/>
              </a:lnSpc>
              <a:spcBef>
                <a:spcPts val="850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296000" indent="0">
              <a:lnSpc>
                <a:spcPct val="90000"/>
              </a:lnSpc>
              <a:spcBef>
                <a:spcPts val="850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296000" indent="0">
              <a:lnSpc>
                <a:spcPct val="90000"/>
              </a:lnSpc>
              <a:spcBef>
                <a:spcPts val="850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algn="l" pos="0"/>
              </a:tabLst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討論：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(1) 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最長共同子序列問題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57" name=""/>
          <p:cNvGraphicFramePr/>
          <p:nvPr/>
        </p:nvGraphicFramePr>
        <p:xfrm>
          <a:off x="2210400" y="2379240"/>
          <a:ext cx="3909600" cy="2840760"/>
        </p:xfrm>
        <a:graphic>
          <a:graphicData uri="http://schemas.openxmlformats.org/drawingml/2006/table">
            <a:tbl>
              <a:tblPr/>
              <a:tblGrid>
                <a:gridCol w="558360"/>
                <a:gridCol w="558360"/>
                <a:gridCol w="558360"/>
                <a:gridCol w="558360"/>
                <a:gridCol w="558360"/>
                <a:gridCol w="558360"/>
                <a:gridCol w="559440"/>
              </a:tblGrid>
              <a:tr h="328320"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0000"/>
                          </a:highlight>
                          <a:latin typeface="Arial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highlight>
                          <a:srgbClr val="ff0000"/>
                        </a:highlight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0000"/>
                          </a:highlight>
                          <a:latin typeface="Arial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highlight>
                          <a:srgbClr val="ff0000"/>
                        </a:highlight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ctr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8" name=""/>
          <p:cNvSpPr txBox="1"/>
          <p:nvPr/>
        </p:nvSpPr>
        <p:spPr>
          <a:xfrm>
            <a:off x="6480000" y="1766160"/>
            <a:ext cx="2520000" cy="393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20,20</a:t>
            </a:r>
            <a:r>
              <a:rPr b="0" lang="zh-TW" sz="1800" spc="-1" strike="noStrike">
                <a:solidFill>
                  <a:srgbClr val="000000"/>
                </a:solidFill>
                <a:latin typeface="Arial"/>
              </a:rPr>
              <a:t>相同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: 1 = 0 + 1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"/>
          <p:cNvSpPr/>
          <p:nvPr/>
        </p:nvSpPr>
        <p:spPr>
          <a:xfrm flipV="1">
            <a:off x="4860000" y="1980000"/>
            <a:ext cx="1620000" cy="900000"/>
          </a:xfrm>
          <a:prstGeom prst="line">
            <a:avLst/>
          </a:prstGeom>
          <a:ln w="0"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"/>
          <p:cNvSpPr txBox="1"/>
          <p:nvPr/>
        </p:nvSpPr>
        <p:spPr>
          <a:xfrm>
            <a:off x="6840000" y="3060000"/>
            <a:ext cx="2160000" cy="649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15,20</a:t>
            </a:r>
            <a:r>
              <a:rPr b="0" lang="zh-TW" sz="1800" spc="-1" strike="noStrike">
                <a:solidFill>
                  <a:srgbClr val="000000"/>
                </a:solidFill>
                <a:latin typeface="Arial"/>
              </a:rPr>
              <a:t>不同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: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2 = max ( 2 , 1 )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"/>
          <p:cNvSpPr/>
          <p:nvPr/>
        </p:nvSpPr>
        <p:spPr>
          <a:xfrm>
            <a:off x="5940000" y="3240000"/>
            <a:ext cx="900000" cy="180000"/>
          </a:xfrm>
          <a:prstGeom prst="line">
            <a:avLst/>
          </a:prstGeom>
          <a:ln w="0"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2884</TotalTime>
  <Application>LibreOffice/7.5.6.2$Windows_X86_64 LibreOffice_project/f654817fb68d6d4600d7d2f6b647e47729f55f15</Application>
  <AppVersion>15.0000</AppVersion>
  <Words>282</Words>
  <Paragraphs>18</Paragraphs>
  <Company>nsysu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1601-01-01T00:00:00Z</dcterms:created>
  <dc:creator>cby</dc:creator>
  <dc:description/>
  <dc:language>zh-TW</dc:language>
  <cp:lastModifiedBy/>
  <dcterms:modified xsi:type="dcterms:W3CDTF">2024-03-14T00:23:00Z</dcterms:modified>
  <cp:revision>117</cp:revision>
  <dc:subject/>
  <dc:title>chap 3 Greedy methods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</vt:i4>
  </property>
  <property fmtid="{D5CDD505-2E9C-101B-9397-08002B2CF9AE}" pid="3" name="PresentationFormat">
    <vt:lpwstr>如螢幕大小 (4:3)</vt:lpwstr>
  </property>
  <property fmtid="{D5CDD505-2E9C-101B-9397-08002B2CF9AE}" pid="4" name="Slides">
    <vt:i4>2</vt:i4>
  </property>
</Properties>
</file>