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2138" autoAdjust="0"/>
  </p:normalViewPr>
  <p:slideViewPr>
    <p:cSldViewPr>
      <p:cViewPr varScale="1">
        <p:scale>
          <a:sx n="77" d="100"/>
          <a:sy n="77" d="100"/>
        </p:scale>
        <p:origin x="92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魚 沁" userId="9460882361df7368" providerId="LiveId" clId="{309751F2-8473-4C41-AEE6-71DB11AECEAF}"/>
    <pc:docChg chg="undo redo custSel modSld">
      <pc:chgData name="魚 沁" userId="9460882361df7368" providerId="LiveId" clId="{309751F2-8473-4C41-AEE6-71DB11AECEAF}" dt="2024-02-29T06:41:51.192" v="1188"/>
      <pc:docMkLst>
        <pc:docMk/>
      </pc:docMkLst>
      <pc:sldChg chg="addSp delSp modSp mod">
        <pc:chgData name="魚 沁" userId="9460882361df7368" providerId="LiveId" clId="{309751F2-8473-4C41-AEE6-71DB11AECEAF}" dt="2024-02-29T06:29:15.327" v="696"/>
        <pc:sldMkLst>
          <pc:docMk/>
          <pc:sldMk cId="0" sldId="309"/>
        </pc:sldMkLst>
        <pc:spChg chg="add del mod">
          <ac:chgData name="魚 沁" userId="9460882361df7368" providerId="LiveId" clId="{309751F2-8473-4C41-AEE6-71DB11AECEAF}" dt="2024-02-29T06:23:37.106" v="491" actId="11529"/>
          <ac:spMkLst>
            <pc:docMk/>
            <pc:sldMk cId="0" sldId="309"/>
            <ac:spMk id="2" creationId="{37FC22AD-0A3C-4855-B669-E08307A73398}"/>
          </ac:spMkLst>
        </pc:spChg>
        <pc:spChg chg="mod">
          <ac:chgData name="魚 沁" userId="9460882361df7368" providerId="LiveId" clId="{309751F2-8473-4C41-AEE6-71DB11AECEAF}" dt="2024-02-29T06:29:15.327" v="696"/>
          <ac:spMkLst>
            <pc:docMk/>
            <pc:sldMk cId="0" sldId="309"/>
            <ac:spMk id="4099" creationId="{06B62727-E809-4814-B806-EADB711CAFFE}"/>
          </ac:spMkLst>
        </pc:spChg>
      </pc:sldChg>
      <pc:sldChg chg="modSp mod">
        <pc:chgData name="魚 沁" userId="9460882361df7368" providerId="LiveId" clId="{309751F2-8473-4C41-AEE6-71DB11AECEAF}" dt="2024-02-29T06:41:51.192" v="1188"/>
        <pc:sldMkLst>
          <pc:docMk/>
          <pc:sldMk cId="2887541590" sldId="310"/>
        </pc:sldMkLst>
        <pc:spChg chg="mod">
          <ac:chgData name="魚 沁" userId="9460882361df7368" providerId="LiveId" clId="{309751F2-8473-4C41-AEE6-71DB11AECEAF}" dt="2024-02-29T06:41:51.192" v="1188"/>
          <ac:spMkLst>
            <pc:docMk/>
            <pc:sldMk cId="2887541590" sldId="310"/>
            <ac:spMk id="4099" creationId="{06B62727-E809-4814-B806-EADB711CAFF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433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2024/2/29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11489: Integer Game (1)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11489: Integer Game (1)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吳政翰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有兩位玩家玩數字遊戲，分別為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玩家和</a:t>
            </a:r>
            <a:r>
              <a:rPr lang="en-US" altLang="zh-TW" sz="2400" dirty="0">
                <a:latin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</a:rPr>
              <a:t>玩家，數字一開始為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，由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先手，兩人輪流進行。輪到某玩家的回合時，玩家要從數字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中取出一位數字，並使得新的數字</a:t>
            </a:r>
            <a:r>
              <a:rPr lang="en-US" altLang="zh-TW" sz="2400" dirty="0">
                <a:latin typeface="Times New Roman" panose="02020603050405020304" pitchFamily="18" charset="0"/>
              </a:rPr>
              <a:t>N’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的倍數，當玩家沒有位數可以取時，該玩家敗北。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其中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不包含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且位數小於</a:t>
            </a:r>
            <a:r>
              <a:rPr lang="en-US" altLang="zh-TW" sz="2400" dirty="0">
                <a:latin typeface="Times New Roman" panose="02020603050405020304" pitchFamily="18" charset="0"/>
              </a:rPr>
              <a:t>1000)</a:t>
            </a: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設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N=382756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先手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取走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7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→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N=38256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取走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 →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N=8256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取走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6 → N=825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此時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無法取走任何位數，</a:t>
            </a:r>
            <a:r>
              <a:rPr lang="en-US" altLang="zh-TW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勝利。</a:t>
            </a:r>
            <a:endParaRPr lang="en-US" altLang="zh-TW" sz="2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判斷</a:t>
            </a:r>
            <a:r>
              <a:rPr lang="en-US" altLang="zh-TW" sz="2400" dirty="0">
                <a:latin typeface="Times New Roman" panose="02020603050405020304" pitchFamily="18" charset="0"/>
              </a:rPr>
              <a:t>S(</a:t>
            </a:r>
            <a:r>
              <a:rPr lang="zh-TW" altLang="en-US" sz="2400" dirty="0">
                <a:latin typeface="Times New Roman" panose="02020603050405020304" pitchFamily="18" charset="0"/>
              </a:rPr>
              <a:t>先手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的所有勝利情況，其他情況就會是</a:t>
            </a:r>
            <a:r>
              <a:rPr lang="en-US" altLang="zh-TW" sz="2400" dirty="0">
                <a:latin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</a:rPr>
              <a:t>的勝利情況。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無平手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zh-TW" altLang="en-US" sz="2400" dirty="0">
                <a:latin typeface="Times New Roman" panose="02020603050405020304" pitchFamily="18" charset="0"/>
              </a:rPr>
              <a:t>先設定</a:t>
            </a:r>
            <a:r>
              <a:rPr lang="en-US" altLang="zh-TW" sz="2400" dirty="0">
                <a:latin typeface="Times New Roman" panose="02020603050405020304" pitchFamily="18" charset="0"/>
              </a:rPr>
              <a:t>A=N</a:t>
            </a:r>
            <a:r>
              <a:rPr lang="zh-TW" altLang="en-US" sz="2400" dirty="0">
                <a:latin typeface="Times New Roman" panose="02020603050405020304" pitchFamily="18" charset="0"/>
              </a:rPr>
              <a:t>的位數和</a:t>
            </a:r>
            <a:r>
              <a:rPr lang="en-US" altLang="zh-TW" sz="2400" dirty="0">
                <a:latin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</a:rPr>
              <a:t>以上面範例即</a:t>
            </a:r>
            <a:r>
              <a:rPr lang="en-US" altLang="zh-TW" sz="2400" dirty="0">
                <a:latin typeface="Times New Roman" panose="02020603050405020304" pitchFamily="18" charset="0"/>
              </a:rPr>
              <a:t>3+8+2+7+5+6=31)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B0=N</a:t>
            </a:r>
            <a:r>
              <a:rPr lang="zh-TW" altLang="en-US" sz="2400" dirty="0">
                <a:latin typeface="Times New Roman" panose="02020603050405020304" pitchFamily="18" charset="0"/>
              </a:rPr>
              <a:t>的位數中除以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餘數為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之數量總和</a:t>
            </a:r>
            <a:r>
              <a:rPr lang="en-US" altLang="zh-TW" sz="2400" dirty="0">
                <a:latin typeface="Times New Roman" panose="02020603050405020304" pitchFamily="18" charset="0"/>
              </a:rPr>
              <a:t>(ex. 3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，共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B1=N</a:t>
            </a:r>
            <a:r>
              <a:rPr lang="zh-TW" altLang="en-US" sz="2400" dirty="0">
                <a:latin typeface="Times New Roman" panose="02020603050405020304" pitchFamily="18" charset="0"/>
              </a:rPr>
              <a:t>的位數中除以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餘數為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之數量總和</a:t>
            </a:r>
            <a:r>
              <a:rPr lang="en-US" altLang="zh-TW" sz="2400" dirty="0">
                <a:latin typeface="Times New Roman" panose="02020603050405020304" pitchFamily="18" charset="0"/>
              </a:rPr>
              <a:t>(ex. 7</a:t>
            </a:r>
            <a:r>
              <a:rPr lang="zh-TW" altLang="en-US" sz="2400" dirty="0">
                <a:latin typeface="Times New Roman" panose="02020603050405020304" pitchFamily="18" charset="0"/>
              </a:rPr>
              <a:t>，共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  B2=N</a:t>
            </a:r>
            <a:r>
              <a:rPr lang="zh-TW" altLang="en-US" sz="2400" dirty="0">
                <a:latin typeface="Times New Roman" panose="02020603050405020304" pitchFamily="18" charset="0"/>
              </a:rPr>
              <a:t>的位數中除以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餘數為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之數量總和</a:t>
            </a:r>
            <a:r>
              <a:rPr lang="en-US" altLang="zh-TW" sz="2400" dirty="0">
                <a:latin typeface="Times New Roman" panose="02020603050405020304" pitchFamily="18" charset="0"/>
              </a:rPr>
              <a:t>(ex. 2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</a:rPr>
              <a:t>8</a:t>
            </a:r>
            <a:r>
              <a:rPr lang="zh-TW" altLang="en-US" sz="2400" dirty="0">
                <a:latin typeface="Times New Roman" panose="02020603050405020304" pitchFamily="18" charset="0"/>
              </a:rPr>
              <a:t>，共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的勝利情況有三種：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一：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的倍數且</a:t>
            </a:r>
            <a:r>
              <a:rPr lang="en-US" altLang="zh-TW" sz="2400" dirty="0">
                <a:latin typeface="Times New Roman" panose="02020603050405020304" pitchFamily="18" charset="0"/>
              </a:rPr>
              <a:t>B0</a:t>
            </a:r>
            <a:r>
              <a:rPr lang="zh-TW" altLang="en-US" sz="2400" dirty="0">
                <a:latin typeface="Times New Roman" panose="02020603050405020304" pitchFamily="18" charset="0"/>
              </a:rPr>
              <a:t>為奇數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假設</a:t>
            </a:r>
            <a:r>
              <a:rPr lang="en-US" altLang="zh-TW" sz="2400" dirty="0">
                <a:latin typeface="Times New Roman" panose="02020603050405020304" pitchFamily="18" charset="0"/>
              </a:rPr>
              <a:t>N=36963</a:t>
            </a:r>
            <a:r>
              <a:rPr lang="zh-TW" altLang="en-US" sz="2400" dirty="0">
                <a:latin typeface="Times New Roman" panose="02020603050405020304" pitchFamily="18" charset="0"/>
              </a:rPr>
              <a:t>，每個位數都可以取，最後取走的一定是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二：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的倍數</a:t>
            </a:r>
            <a:r>
              <a:rPr lang="en-US" altLang="zh-TW" sz="2400" dirty="0">
                <a:latin typeface="Times New Roman" panose="02020603050405020304" pitchFamily="18" charset="0"/>
              </a:rPr>
              <a:t>+1</a:t>
            </a:r>
            <a:r>
              <a:rPr lang="zh-TW" altLang="en-US" sz="2400" dirty="0">
                <a:latin typeface="Times New Roman" panose="02020603050405020304" pitchFamily="18" charset="0"/>
              </a:rPr>
              <a:t>且</a:t>
            </a:r>
            <a:r>
              <a:rPr lang="en-US" altLang="zh-TW" sz="2400" dirty="0">
                <a:latin typeface="Times New Roman" panose="02020603050405020304" pitchFamily="18" charset="0"/>
              </a:rPr>
              <a:t>B1&gt;0</a:t>
            </a:r>
            <a:r>
              <a:rPr lang="zh-TW" altLang="en-US" sz="2400" dirty="0">
                <a:latin typeface="Times New Roman" panose="02020603050405020304" pitchFamily="18" charset="0"/>
              </a:rPr>
              <a:t>且</a:t>
            </a:r>
            <a:r>
              <a:rPr lang="en-US" altLang="zh-TW" sz="2400" dirty="0">
                <a:latin typeface="Times New Roman" panose="02020603050405020304" pitchFamily="18" charset="0"/>
              </a:rPr>
              <a:t>B0</a:t>
            </a:r>
            <a:r>
              <a:rPr lang="zh-TW" altLang="en-US" sz="2400" dirty="0">
                <a:latin typeface="Times New Roman" panose="02020603050405020304" pitchFamily="18" charset="0"/>
              </a:rPr>
              <a:t>為偶數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假設</a:t>
            </a:r>
            <a:r>
              <a:rPr lang="en-US" altLang="zh-TW" sz="2400" dirty="0">
                <a:latin typeface="Times New Roman" panose="02020603050405020304" pitchFamily="18" charset="0"/>
              </a:rPr>
              <a:t>N=36964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取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後會變成情況一，所以</a:t>
            </a:r>
            <a:r>
              <a:rPr lang="en-US" altLang="zh-TW" sz="2400" dirty="0">
                <a:latin typeface="Times New Roman" panose="02020603050405020304" pitchFamily="18" charset="0"/>
              </a:rPr>
              <a:t>B0</a:t>
            </a:r>
            <a:r>
              <a:rPr lang="zh-TW" altLang="en-US" sz="2400" dirty="0">
                <a:latin typeface="Times New Roman" panose="02020603050405020304" pitchFamily="18" charset="0"/>
              </a:rPr>
              <a:t>必須要是偶數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才會贏。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三：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的倍數</a:t>
            </a:r>
            <a:r>
              <a:rPr lang="en-US" altLang="zh-TW" sz="2400" dirty="0">
                <a:latin typeface="Times New Roman" panose="02020603050405020304" pitchFamily="18" charset="0"/>
              </a:rPr>
              <a:t>+2</a:t>
            </a:r>
            <a:r>
              <a:rPr lang="zh-TW" altLang="en-US" sz="2400" dirty="0">
                <a:latin typeface="Times New Roman" panose="02020603050405020304" pitchFamily="18" charset="0"/>
              </a:rPr>
              <a:t>且</a:t>
            </a:r>
            <a:r>
              <a:rPr lang="en-US" altLang="zh-TW" sz="2400" dirty="0">
                <a:latin typeface="Times New Roman" panose="02020603050405020304" pitchFamily="18" charset="0"/>
              </a:rPr>
              <a:t>B2&gt;0</a:t>
            </a:r>
            <a:r>
              <a:rPr lang="zh-TW" altLang="en-US" sz="2400" dirty="0">
                <a:latin typeface="Times New Roman" panose="02020603050405020304" pitchFamily="18" charset="0"/>
              </a:rPr>
              <a:t>且</a:t>
            </a:r>
            <a:r>
              <a:rPr lang="en-US" altLang="zh-TW" sz="2400" dirty="0">
                <a:latin typeface="Times New Roman" panose="02020603050405020304" pitchFamily="18" charset="0"/>
              </a:rPr>
              <a:t>B0</a:t>
            </a:r>
            <a:r>
              <a:rPr lang="zh-TW" altLang="en-US" sz="2400" dirty="0">
                <a:latin typeface="Times New Roman" panose="02020603050405020304" pitchFamily="18" charset="0"/>
              </a:rPr>
              <a:t>為偶數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假設</a:t>
            </a:r>
            <a:r>
              <a:rPr lang="en-US" altLang="zh-TW" sz="2400" dirty="0">
                <a:latin typeface="Times New Roman" panose="02020603050405020304" pitchFamily="18" charset="0"/>
              </a:rPr>
              <a:t>N=36965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取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後會變成情況一，所以</a:t>
            </a:r>
            <a:r>
              <a:rPr lang="en-US" altLang="zh-TW" sz="2400" dirty="0">
                <a:latin typeface="Times New Roman" panose="02020603050405020304" pitchFamily="18" charset="0"/>
              </a:rPr>
              <a:t>B0</a:t>
            </a:r>
            <a:r>
              <a:rPr lang="zh-TW" altLang="en-US" sz="2400" dirty="0">
                <a:latin typeface="Times New Roman" panose="02020603050405020304" pitchFamily="18" charset="0"/>
              </a:rPr>
              <a:t>必須要是偶數</a:t>
            </a:r>
            <a:r>
              <a:rPr lang="en-US" altLang="zh-TW" sz="2400" dirty="0">
                <a:latin typeface="Times New Roman" panose="02020603050405020304" pitchFamily="18" charset="0"/>
              </a:rPr>
              <a:t>S</a:t>
            </a:r>
            <a:r>
              <a:rPr lang="zh-TW" altLang="en-US" sz="2400" dirty="0">
                <a:latin typeface="Times New Roman" panose="02020603050405020304" pitchFamily="18" charset="0"/>
              </a:rPr>
              <a:t>才會贏。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題目註記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不包含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，但在</a:t>
            </a:r>
            <a:r>
              <a:rPr lang="en-US" altLang="zh-TW" sz="2400" dirty="0">
                <a:latin typeface="Times New Roman" panose="02020603050405020304" pitchFamily="18" charset="0"/>
              </a:rPr>
              <a:t>online judge</a:t>
            </a:r>
            <a:r>
              <a:rPr lang="zh-TW" altLang="en-US" sz="2400" dirty="0">
                <a:latin typeface="Times New Roman" panose="02020603050405020304" pitchFamily="18" charset="0"/>
              </a:rPr>
              <a:t>測試中必須要把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包含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的狀況也考慮進去</a:t>
            </a:r>
            <a:r>
              <a:rPr lang="en-US" altLang="zh-TW" sz="2400" dirty="0">
                <a:latin typeface="Times New Roman" panose="02020603050405020304" pitchFamily="18" charset="0"/>
              </a:rPr>
              <a:t>(382756</a:t>
            </a:r>
            <a:r>
              <a:rPr lang="zh-TW" altLang="en-US" sz="2400" dirty="0">
                <a:latin typeface="Times New Roman" panose="02020603050405020304" pitchFamily="18" charset="0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</a:rPr>
              <a:t>0382756</a:t>
            </a:r>
            <a:r>
              <a:rPr lang="zh-TW" altLang="en-US" sz="2400" dirty="0">
                <a:latin typeface="Times New Roman" panose="02020603050405020304" pitchFamily="18" charset="0"/>
              </a:rPr>
              <a:t>贏家不同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，此時推薦使用</a:t>
            </a:r>
            <a:r>
              <a:rPr lang="en-US" altLang="zh-TW" sz="2400" dirty="0">
                <a:latin typeface="Times New Roman" panose="02020603050405020304" pitchFamily="18" charset="0"/>
              </a:rPr>
              <a:t>string</a:t>
            </a:r>
            <a:r>
              <a:rPr lang="zh-TW" altLang="en-US" sz="2400" dirty="0">
                <a:latin typeface="Times New Roman" panose="02020603050405020304" pitchFamily="18" charset="0"/>
              </a:rPr>
              <a:t>紀錄數字，取每位數時再透過</a:t>
            </a:r>
            <a:r>
              <a:rPr lang="en-US" altLang="zh-TW" sz="2400" dirty="0">
                <a:latin typeface="Times New Roman" panose="02020603050405020304" pitchFamily="18" charset="0"/>
              </a:rPr>
              <a:t>str[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]-’0’</a:t>
            </a:r>
            <a:r>
              <a:rPr lang="zh-TW" altLang="en-US" sz="2400">
                <a:latin typeface="Times New Roman" panose="02020603050405020304" pitchFamily="18" charset="0"/>
              </a:rPr>
              <a:t>即可得到位數數字。</a:t>
            </a:r>
            <a:endParaRPr lang="zh-TW" altLang="en-US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8754159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3059</TotalTime>
  <Words>481</Words>
  <Application>Microsoft Office PowerPoint</Application>
  <PresentationFormat>如螢幕大小 (4:3)</PresentationFormat>
  <Paragraphs>34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Arial</vt:lpstr>
      <vt:lpstr>Tahoma</vt:lpstr>
      <vt:lpstr>Times New Roman</vt:lpstr>
      <vt:lpstr>Wingdings</vt:lpstr>
      <vt:lpstr>Blends</vt:lpstr>
      <vt:lpstr>11489: Integer Game (1)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魚 沁</cp:lastModifiedBy>
  <cp:revision>121</cp:revision>
  <dcterms:created xsi:type="dcterms:W3CDTF">1601-01-01T00:00:00Z</dcterms:created>
  <dcterms:modified xsi:type="dcterms:W3CDTF">2024-02-29T06:42:06Z</dcterms:modified>
</cp:coreProperties>
</file>