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"/>
  </p:notesMasterIdLst>
  <p:sldIdLst>
    <p:sldId id="307" r:id="rId2"/>
    <p:sldId id="309" r:id="rId3"/>
    <p:sldId id="310" r:id="rId4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淺色樣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113A9D2-9D6B-4929-AA2D-F23B5EE8CBE7}" styleName="佈景主題樣式 2 - 輔色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329" autoAdjust="0"/>
    <p:restoredTop sz="92138" autoAdjust="0"/>
  </p:normalViewPr>
  <p:slideViewPr>
    <p:cSldViewPr>
      <p:cViewPr varScale="1">
        <p:scale>
          <a:sx n="83" d="100"/>
          <a:sy n="83" d="100"/>
        </p:scale>
        <p:origin x="504" y="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3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998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2024/3/16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2024/3/16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2024/3/16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2024/3/16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2024/3/16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2024/3/16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2024/3/16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2024/3/16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2024/3/16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2024/3/16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2024/3/16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2024/3/16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12455:bars</a:t>
            </a:r>
            <a:endParaRPr lang="en-US" altLang="zh-TW" dirty="0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★★☆☆☆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Contest Volumes with Online Judge 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zh-TW" altLang="en-US" sz="2400" dirty="0">
                <a:latin typeface="Times New Roman" panose="02020603050405020304" pitchFamily="18" charset="0"/>
              </a:rPr>
              <a:t>1</a:t>
            </a:r>
            <a:r>
              <a:rPr lang="en-US" altLang="zh-TW" sz="2400" dirty="0">
                <a:latin typeface="Times New Roman" panose="02020603050405020304" pitchFamily="18" charset="0"/>
              </a:rPr>
              <a:t>2455</a:t>
            </a:r>
            <a:r>
              <a:rPr lang="zh-TW" altLang="en-US" sz="2400" dirty="0">
                <a:latin typeface="Times New Roman" panose="02020603050405020304" pitchFamily="18" charset="0"/>
              </a:rPr>
              <a:t>: </a:t>
            </a:r>
            <a:r>
              <a:rPr lang="en-US" altLang="zh-TW" sz="2400" dirty="0">
                <a:latin typeface="Times New Roman" panose="02020603050405020304" pitchFamily="18" charset="0"/>
              </a:rPr>
              <a:t>Bars</a:t>
            </a: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蔡昌燁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24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14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zh-TW" sz="2400" b="1" kern="100" dirty="0">
                <a:effectLst/>
                <a:latin typeface="細明體" panose="02020509000000000000" pitchFamily="49" charset="-120"/>
                <a:ea typeface="細明體" panose="02020509000000000000" pitchFamily="49" charset="-120"/>
              </a:rPr>
              <a:t>給予幾根長度不同鐵桿，要湊出我們需要的長度</a:t>
            </a:r>
            <a:r>
              <a:rPr lang="en-US" altLang="zh-TW" sz="2400" b="1" kern="100" dirty="0">
                <a:effectLst/>
                <a:latin typeface="細明體" panose="02020509000000000000" pitchFamily="49" charset="-120"/>
                <a:ea typeface="細明體" panose="02020509000000000000" pitchFamily="49" charset="-120"/>
              </a:rPr>
              <a:t>(</a:t>
            </a:r>
            <a:r>
              <a:rPr lang="zh-TW" altLang="zh-TW" sz="2400" b="1" kern="100" dirty="0">
                <a:effectLst/>
                <a:latin typeface="細明體" panose="02020509000000000000" pitchFamily="49" charset="-120"/>
                <a:ea typeface="細明體" panose="02020509000000000000" pitchFamily="49" charset="-120"/>
              </a:rPr>
              <a:t>可焊接，但不可裁切</a:t>
            </a:r>
            <a:r>
              <a:rPr lang="en-US" altLang="zh-TW" sz="2400" b="1" kern="100" dirty="0">
                <a:effectLst/>
                <a:latin typeface="細明體" panose="02020509000000000000" pitchFamily="49" charset="-120"/>
                <a:ea typeface="細明體" panose="02020509000000000000" pitchFamily="49" charset="-120"/>
              </a:rPr>
              <a:t>)</a:t>
            </a:r>
            <a:r>
              <a:rPr lang="zh-TW" altLang="zh-TW" sz="2400" b="1" kern="100" dirty="0">
                <a:effectLst/>
                <a:latin typeface="細明體" panose="02020509000000000000" pitchFamily="49" charset="-120"/>
                <a:ea typeface="細明體" panose="02020509000000000000" pitchFamily="49" charset="-120"/>
              </a:rPr>
              <a:t>，若能湊出需要的長度則輸出</a:t>
            </a:r>
            <a:r>
              <a:rPr lang="en-US" altLang="zh-TW" sz="2400" b="1" kern="100" dirty="0">
                <a:effectLst/>
                <a:latin typeface="細明體" panose="02020509000000000000" pitchFamily="49" charset="-120"/>
                <a:ea typeface="細明體" panose="02020509000000000000" pitchFamily="49" charset="-120"/>
              </a:rPr>
              <a:t>YES</a:t>
            </a:r>
            <a:r>
              <a:rPr lang="zh-TW" altLang="zh-TW" sz="2400" b="1" kern="100" dirty="0">
                <a:effectLst/>
                <a:latin typeface="細明體" panose="02020509000000000000" pitchFamily="49" charset="-120"/>
                <a:ea typeface="細明體" panose="02020509000000000000" pitchFamily="49" charset="-120"/>
              </a:rPr>
              <a:t>，不行則輸出</a:t>
            </a:r>
            <a:r>
              <a:rPr lang="en-US" altLang="zh-TW" sz="2400" b="1" kern="100" dirty="0">
                <a:effectLst/>
                <a:latin typeface="細明體" panose="02020509000000000000" pitchFamily="49" charset="-120"/>
                <a:ea typeface="細明體" panose="02020509000000000000" pitchFamily="49" charset="-120"/>
              </a:rPr>
              <a:t>NO</a:t>
            </a:r>
            <a:r>
              <a:rPr lang="zh-TW" altLang="zh-TW" sz="2400" b="1" kern="100" dirty="0">
                <a:effectLst/>
                <a:latin typeface="細明體" panose="02020509000000000000" pitchFamily="49" charset="-120"/>
                <a:ea typeface="細明體" panose="02020509000000000000" pitchFamily="49" charset="-120"/>
              </a:rPr>
              <a:t>。</a:t>
            </a:r>
          </a:p>
          <a:p>
            <a:pPr eaLnBrk="1" hangingPunct="1"/>
            <a:endParaRPr lang="zh-TW" altLang="en-US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25 ,{10,12,5,7}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en-US" altLang="zh-TW" sz="2400" dirty="0">
                <a:latin typeface="Times New Roman" panose="02020603050405020304" pitchFamily="18" charset="0"/>
              </a:rPr>
              <a:t>NO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	 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0,{11,2}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</a:t>
            </a:r>
            <a:r>
              <a:rPr lang="en-US" altLang="zh-TW" sz="2400" dirty="0">
                <a:latin typeface="Times New Roman" panose="02020603050405020304" pitchFamily="18" charset="0"/>
              </a:rPr>
              <a:t>YES</a:t>
            </a:r>
            <a:endParaRPr lang="zh-TW" altLang="en-US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宣告一個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bool[]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儲存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{0 or 1}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，使用遞迴把所有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0,1	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 排列一次即可找到答案</a:t>
            </a:r>
            <a:endParaRPr lang="zh-TW" altLang="en-US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目標長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: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7  array[0~5]= 12 4 3 5 11 9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 bool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：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0 0 0 0 0 0  sum = 0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    1 0 0 0 0 0  sum = 12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             0 1 0 0 0 0  sum = 4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    0 0 1 0 0 0  sum = 3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             0 0 0 1 0 0  sum = 5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    0 0 0 0 1 0  sum = 11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             0 0 0 0 0 1  sum = 9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    1 1 0 0 0 0  sum = 16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             0 1 1 0 0 0  sum = 7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找到了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!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回傳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YES!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  <a:endParaRPr lang="zh-TW" altLang="en-US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3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討論：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(1)</a:t>
            </a:r>
            <a:r>
              <a:rPr lang="zh-TW" altLang="en-US" sz="2400" dirty="0">
                <a:latin typeface="Times New Roman" panose="02020603050405020304" pitchFamily="18" charset="0"/>
              </a:rPr>
              <a:t> 這題是一個</a:t>
            </a:r>
            <a:r>
              <a:rPr lang="en-US" altLang="zh-TW" sz="2400" dirty="0">
                <a:latin typeface="Times New Roman" panose="02020603050405020304" pitchFamily="18" charset="0"/>
              </a:rPr>
              <a:t>sum of subset</a:t>
            </a:r>
            <a:r>
              <a:rPr lang="zh-TW" altLang="en-US" sz="2400" dirty="0">
                <a:latin typeface="Times New Roman" panose="02020603050405020304" pitchFamily="18" charset="0"/>
              </a:rPr>
              <a:t>的問題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</a:t>
            </a:r>
            <a:r>
              <a:rPr lang="en-US" altLang="zh-TW" sz="2400" dirty="0">
                <a:latin typeface="Times New Roman" panose="02020603050405020304" pitchFamily="18" charset="0"/>
              </a:rPr>
              <a:t>	(2)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for</a:t>
            </a:r>
            <a:r>
              <a:rPr lang="zh-TW" altLang="en-US" sz="2400" dirty="0">
                <a:latin typeface="Times New Roman" panose="02020603050405020304" pitchFamily="18" charset="0"/>
              </a:rPr>
              <a:t>迴圈也可執行計算不需要</a:t>
            </a:r>
            <a:r>
              <a:rPr lang="en-US" altLang="zh-TW" sz="2400" dirty="0">
                <a:latin typeface="Times New Roman" panose="02020603050405020304" pitchFamily="18" charset="0"/>
              </a:rPr>
              <a:t>recurrence</a:t>
            </a:r>
          </a:p>
          <a:p>
            <a:pPr marL="0" indent="0" rtl="0">
              <a:spcBef>
                <a:spcPts val="480"/>
              </a:spcBef>
              <a:spcAft>
                <a:spcPts val="0"/>
              </a:spcAft>
              <a:buNone/>
            </a:pP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   </a:t>
            </a:r>
            <a:r>
              <a:rPr lang="en-US" altLang="zh-TW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(3)</a:t>
            </a:r>
            <a:r>
              <a:rPr lang="zh-TW" altLang="en-US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優化方法：若有很多數值要排列的話，可以建立一個   </a:t>
            </a:r>
            <a:r>
              <a:rPr lang="en-US" altLang="zh-TW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       </a:t>
            </a:r>
          </a:p>
          <a:p>
            <a:pPr marL="0" indent="0" rtl="0">
              <a:spcBef>
                <a:spcPts val="480"/>
              </a:spcBef>
              <a:spcAft>
                <a:spcPts val="0"/>
              </a:spcAft>
              <a:buNone/>
            </a:pP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   </a:t>
            </a:r>
            <a:r>
              <a:rPr lang="en-US" altLang="zh-TW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bool </a:t>
            </a:r>
            <a:r>
              <a:rPr lang="en-US" altLang="zh-TW" sz="24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dp</a:t>
            </a:r>
            <a:r>
              <a:rPr lang="en-US" altLang="zh-TW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[object]</a:t>
            </a:r>
            <a:r>
              <a:rPr lang="zh-TW" altLang="en-US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，若</a:t>
            </a:r>
            <a:r>
              <a:rPr lang="en-US" altLang="zh-TW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x</a:t>
            </a:r>
            <a:r>
              <a:rPr lang="zh-TW" altLang="en-US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數有被填過，則</a:t>
            </a:r>
            <a:r>
              <a:rPr lang="en-US" altLang="zh-TW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dp</a:t>
            </a:r>
            <a:r>
              <a:rPr lang="en-US" altLang="zh-TW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[x] = true</a:t>
            </a:r>
            <a:r>
              <a:rPr lang="zh-TW" altLang="en-US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，沒被填</a:t>
            </a:r>
            <a:endParaRPr lang="en-US" altLang="zh-TW" sz="2400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0" indent="0" rtl="0">
              <a:spcBef>
                <a:spcPts val="480"/>
              </a:spcBef>
              <a:spcAft>
                <a:spcPts val="0"/>
              </a:spcAft>
              <a:buNone/>
            </a:pP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   </a:t>
            </a:r>
            <a:r>
              <a:rPr lang="zh-TW" altLang="en-US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過則    </a:t>
            </a:r>
            <a:r>
              <a:rPr lang="en-US" altLang="zh-TW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dp</a:t>
            </a:r>
            <a:r>
              <a:rPr lang="en-US" altLang="zh-TW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[x]=false</a:t>
            </a:r>
            <a:r>
              <a:rPr lang="zh-TW" altLang="en-US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，超過</a:t>
            </a:r>
            <a:r>
              <a:rPr lang="en-US" altLang="zh-TW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object</a:t>
            </a:r>
            <a:r>
              <a:rPr lang="zh-TW" altLang="en-US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則忽略，以範例說明：</a:t>
            </a:r>
            <a:endParaRPr lang="zh-TW" altLang="en-US" sz="2400" b="0" dirty="0">
              <a:effectLst/>
            </a:endParaRPr>
          </a:p>
          <a:p>
            <a:pPr marL="0" indent="0" rtl="0">
              <a:spcBef>
                <a:spcPts val="480"/>
              </a:spcBef>
              <a:spcAft>
                <a:spcPts val="0"/>
              </a:spcAft>
              <a:buNone/>
            </a:pPr>
            <a:r>
              <a:rPr lang="en-US" altLang="zh-TW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   </a:t>
            </a:r>
            <a:r>
              <a:rPr lang="en-US" altLang="zh-TW" sz="2400" b="0" i="0" u="none" strike="noStrike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dp</a:t>
            </a:r>
            <a:r>
              <a:rPr lang="zh-TW" altLang="en-US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：</a:t>
            </a:r>
            <a:br>
              <a:rPr lang="zh-TW" altLang="en-US" sz="1400" dirty="0"/>
            </a:b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  <a:p>
            <a:pPr marL="0" indent="0" rtl="0">
              <a:spcBef>
                <a:spcPts val="480"/>
              </a:spcBef>
              <a:spcAft>
                <a:spcPts val="0"/>
              </a:spcAft>
              <a:buNone/>
            </a:pPr>
            <a:endParaRPr lang="en-US" altLang="zh-TW" sz="2400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0" indent="0" rtl="0">
              <a:spcBef>
                <a:spcPts val="480"/>
              </a:spcBef>
              <a:spcAft>
                <a:spcPts val="0"/>
              </a:spcAft>
              <a:buNone/>
            </a:pPr>
            <a:r>
              <a:rPr lang="zh-TW" altLang="en-US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    </a:t>
            </a:r>
            <a:r>
              <a:rPr lang="zh-TW" alt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若有好幾筆資料需要檢驗答案時可將</a:t>
            </a:r>
            <a:r>
              <a:rPr lang="zh-TW" altLang="en-US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時間複雜度從</a:t>
            </a:r>
            <a:r>
              <a:rPr lang="zh-TW" alt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  </a:t>
            </a:r>
            <a:endParaRPr lang="en-US" altLang="zh-TW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 rtl="0">
              <a:spcBef>
                <a:spcPts val="480"/>
              </a:spcBef>
              <a:spcAft>
                <a:spcPts val="0"/>
              </a:spcAft>
              <a:buNone/>
            </a:pPr>
            <a:r>
              <a:rPr lang="zh-TW" altLang="en-US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    </a:t>
            </a:r>
            <a:r>
              <a:rPr lang="en-US" altLang="zh-TW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O(2^n)</a:t>
            </a:r>
            <a:r>
              <a:rPr lang="zh-TW" altLang="en-US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，降低至</a:t>
            </a:r>
            <a:r>
              <a:rPr lang="en-US" altLang="zh-TW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O(n)</a:t>
            </a:r>
            <a:r>
              <a:rPr lang="zh-TW" altLang="en-US" sz="24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。</a:t>
            </a:r>
            <a:endParaRPr lang="en-US" altLang="zh-TW" sz="2400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032E8044-BC54-BBB4-F659-FC4B85EC21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7473328"/>
              </p:ext>
            </p:extLst>
          </p:nvPr>
        </p:nvGraphicFramePr>
        <p:xfrm>
          <a:off x="1475656" y="3284984"/>
          <a:ext cx="5184576" cy="8175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517043587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66517572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981192997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464444133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537106316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4217641956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3764118462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3049853536"/>
                    </a:ext>
                  </a:extLst>
                </a:gridCol>
              </a:tblGrid>
              <a:tr h="446752"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3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4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5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6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7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45394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85497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2865323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2583</TotalTime>
  <Words>398</Words>
  <Application>Microsoft Office PowerPoint</Application>
  <PresentationFormat>如螢幕大小 (4:3)</PresentationFormat>
  <Paragraphs>58</Paragraphs>
  <Slides>3</Slides>
  <Notes>3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8" baseType="lpstr">
      <vt:lpstr>細明體</vt:lpstr>
      <vt:lpstr>Tahoma</vt:lpstr>
      <vt:lpstr>Times New Roman</vt:lpstr>
      <vt:lpstr>Wingdings</vt:lpstr>
      <vt:lpstr>Blends</vt:lpstr>
      <vt:lpstr>12455:bars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昌燁 蔡</cp:lastModifiedBy>
  <cp:revision>115</cp:revision>
  <dcterms:created xsi:type="dcterms:W3CDTF">1601-01-01T00:00:00Z</dcterms:created>
  <dcterms:modified xsi:type="dcterms:W3CDTF">2024-03-16T03:59:13Z</dcterms:modified>
</cp:coreProperties>
</file>