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5"/>
  </p:notesMasterIdLst>
  <p:sldIdLst>
    <p:sldId id="307" r:id="rId2"/>
    <p:sldId id="309" r:id="rId3"/>
    <p:sldId id="310" r:id="rId4"/>
  </p:sldIdLst>
  <p:sldSz cx="9144000" cy="6858000" type="screen4x3"/>
  <p:notesSz cx="6832600" cy="99631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A943"/>
    <a:srgbClr val="20C428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淺色樣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113A9D2-9D6B-4929-AA2D-F23B5EE8CBE7}" styleName="佈景主題樣式 2 - 輔色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329" autoAdjust="0"/>
    <p:restoredTop sz="92138" autoAdjust="0"/>
  </p:normalViewPr>
  <p:slideViewPr>
    <p:cSldViewPr>
      <p:cViewPr varScale="1">
        <p:scale>
          <a:sx n="83" d="100"/>
          <a:sy n="83" d="100"/>
        </p:scale>
        <p:origin x="504" y="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53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3.xml"/><Relationship Id="rId2" Type="http://schemas.openxmlformats.org/officeDocument/2006/relationships/slide" Target="slides/slide2.xml"/><Relationship Id="rId1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D7366EB4-F41B-474A-A07A-378076858AE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C543C499-38B7-4E14-9035-0447816D38A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71913" y="0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DDB6B1AE-1259-4CF1-9F08-F34F9A98177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5513" y="747713"/>
            <a:ext cx="4981575" cy="3735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3" name="Rectangle 5">
            <a:extLst>
              <a:ext uri="{FF2B5EF4-FFF2-40B4-BE49-F238E27FC236}">
                <a16:creationId xmlns:a16="http://schemas.microsoft.com/office/drawing/2014/main" id="{E5F2DEB1-8EA9-45A3-B1BB-04AD49A4CD5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732338"/>
            <a:ext cx="5010150" cy="448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3254" name="Rectangle 6">
            <a:extLst>
              <a:ext uri="{FF2B5EF4-FFF2-40B4-BE49-F238E27FC236}">
                <a16:creationId xmlns:a16="http://schemas.microsoft.com/office/drawing/2014/main" id="{4A236D72-B470-475C-9B54-F994C4E3B2D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4675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5" name="Rectangle 7">
            <a:extLst>
              <a:ext uri="{FF2B5EF4-FFF2-40B4-BE49-F238E27FC236}">
                <a16:creationId xmlns:a16="http://schemas.microsoft.com/office/drawing/2014/main" id="{FFC4446D-739F-48A5-ACDC-1B36E0F4260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1913" y="9464675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44149C6-61AE-46AB-BFD7-114B7B0084C2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B7B4AEFA-580E-4E4D-BC3D-0E21CB1402F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32E0800C-8DD3-47D5-BD70-598360374E1D}" type="slidenum">
              <a:rPr lang="zh-TW" altLang="en-US" sz="1200"/>
              <a:pPr eaLnBrk="1" hangingPunct="1"/>
              <a:t>1</a:t>
            </a:fld>
            <a:endParaRPr lang="en-US" altLang="zh-TW" sz="12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67D18EDA-303C-4A48-A9B9-B435432E280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26A90279-B2C6-4EA3-AB8F-55C29FB58A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2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3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9985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FB035E93-D2D7-4D3C-97AE-4987F6211854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576E5940-CD2F-44F1-BC0A-E16C1391E7B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>
                <a:extLst>
                  <a:ext uri="{FF2B5EF4-FFF2-40B4-BE49-F238E27FC236}">
                    <a16:creationId xmlns:a16="http://schemas.microsoft.com/office/drawing/2014/main" id="{5DC2C47D-419E-428C-9DE3-9F133D8257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3" name="Rectangle 5">
                <a:extLst>
                  <a:ext uri="{FF2B5EF4-FFF2-40B4-BE49-F238E27FC236}">
                    <a16:creationId xmlns:a16="http://schemas.microsoft.com/office/drawing/2014/main" id="{A8EB8803-AFF1-44D0-A058-A1976894F1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grpSp>
          <p:nvGrpSpPr>
            <p:cNvPr id="6" name="Group 6">
              <a:extLst>
                <a:ext uri="{FF2B5EF4-FFF2-40B4-BE49-F238E27FC236}">
                  <a16:creationId xmlns:a16="http://schemas.microsoft.com/office/drawing/2014/main" id="{25945846-3132-4FDE-A8B8-7ACD580D483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>
                <a:extLst>
                  <a:ext uri="{FF2B5EF4-FFF2-40B4-BE49-F238E27FC236}">
                    <a16:creationId xmlns:a16="http://schemas.microsoft.com/office/drawing/2014/main" id="{38AC28C7-D593-42CA-BDCE-81E7C8D2F7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1" name="Rectangle 8">
                <a:extLst>
                  <a:ext uri="{FF2B5EF4-FFF2-40B4-BE49-F238E27FC236}">
                    <a16:creationId xmlns:a16="http://schemas.microsoft.com/office/drawing/2014/main" id="{E60D9523-7A69-4FB0-9A6A-19E6D06305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sp>
          <p:nvSpPr>
            <p:cNvPr id="7" name="Rectangle 9">
              <a:extLst>
                <a:ext uri="{FF2B5EF4-FFF2-40B4-BE49-F238E27FC236}">
                  <a16:creationId xmlns:a16="http://schemas.microsoft.com/office/drawing/2014/main" id="{D9C02889-CD57-4E63-A485-A64B72C92B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8" name="Rectangle 10">
              <a:extLst>
                <a:ext uri="{FF2B5EF4-FFF2-40B4-BE49-F238E27FC236}">
                  <a16:creationId xmlns:a16="http://schemas.microsoft.com/office/drawing/2014/main" id="{4E39031C-AD5D-4E47-B011-ED226110FA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9" name="Rectangle 11">
              <a:extLst>
                <a:ext uri="{FF2B5EF4-FFF2-40B4-BE49-F238E27FC236}">
                  <a16:creationId xmlns:a16="http://schemas.microsoft.com/office/drawing/2014/main" id="{466C94DA-2653-4A28-B670-00A2330F32D1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</p:grpSp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70AC0211-3C42-44CA-A25C-6150EBFBCD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03B69B6-6A7F-44C8-987D-AC2ED335ECD5}" type="datetime1">
              <a:rPr lang="zh-TW" altLang="en-US"/>
              <a:pPr>
                <a:defRPr/>
              </a:pPr>
              <a:t>2024/3/16</a:t>
            </a:fld>
            <a:endParaRPr lang="en-US" altLang="zh-TW"/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id="{366F4F86-70E7-418D-8064-15D680F4B51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2362200" y="6248400"/>
            <a:ext cx="4953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zh-TW" altLang="en-US"/>
              <a:t>1</a:t>
            </a:r>
            <a:endParaRPr lang="en-US" altLang="zh-TW"/>
          </a:p>
        </p:txBody>
      </p:sp>
      <p:sp>
        <p:nvSpPr>
          <p:cNvPr id="16" name="Rectangle 16">
            <a:extLst>
              <a:ext uri="{FF2B5EF4-FFF2-40B4-BE49-F238E27FC236}">
                <a16:creationId xmlns:a16="http://schemas.microsoft.com/office/drawing/2014/main" id="{264D577A-B904-4B8B-A26E-7AACB812A1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ABC43EB-01A7-4EA3-991F-58ADF908A24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17866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90DBC775-BA4C-456E-8EF8-F38C2F1505E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E7AC0D-9BE2-41C9-A056-17B6A0BA1478}" type="datetime1">
              <a:rPr lang="zh-TW" altLang="en-US"/>
              <a:pPr>
                <a:defRPr/>
              </a:pPr>
              <a:t>2024/3/16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8FFA2A14-36A9-40A4-AF04-2FDAD09C62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EFBB8050-744F-482F-99F1-4C9105C0DB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937D37-3BE5-4531-BE4C-A54B34D47B9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07906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07175" y="381000"/>
            <a:ext cx="1947863" cy="57912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5692775" cy="57912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B95E4B58-ED38-477B-AD50-448DE5847BE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A4018C-FAF8-48CA-9277-4111E36ABFDF}" type="datetime1">
              <a:rPr lang="zh-TW" altLang="en-US"/>
              <a:pPr>
                <a:defRPr/>
              </a:pPr>
              <a:t>2024/3/16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5D3A827D-B5A4-45BE-BE6C-AD66503134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811E3E8D-1280-4150-9966-D704CEC50F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466DC6-0172-44A6-948B-2CCA302BE187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57300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21DA4FF0-82A5-4152-B108-887FF642F82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D4E7C6-3C86-4F82-B236-B235DBF8F9F4}" type="datetime1">
              <a:rPr lang="zh-TW" altLang="en-US"/>
              <a:pPr>
                <a:defRPr/>
              </a:pPr>
              <a:t>2024/3/16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9AA4E02B-D27B-452A-B50B-6EE5FA00BA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394EB919-4E96-443F-ABD0-B34A93B9AC1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4B5471-C1FF-4B8B-A461-8AF6123C81A5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04479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67A1057E-D213-45AF-B204-73C21C7E8C6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8FFE13-429C-44FD-94AB-0283300FCEDC}" type="datetime1">
              <a:rPr lang="zh-TW" altLang="en-US"/>
              <a:pPr>
                <a:defRPr/>
              </a:pPr>
              <a:t>2024/3/16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99511D82-900A-4433-A272-A8B6E3DB5B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452A882E-509C-4A06-847D-310C8B6110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AEE9A9-7C75-474A-96D2-83B54F6F2F43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76858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3998234D-5E2C-43F0-BDEF-9A3A1CD35A0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D8D109-BD8E-4218-877E-FACB9A88959E}" type="datetime1">
              <a:rPr lang="zh-TW" altLang="en-US"/>
              <a:pPr>
                <a:defRPr/>
              </a:pPr>
              <a:t>2024/3/16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CDC70D31-BBD0-445D-926D-C2EB80E2F6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BC35788B-116B-4A99-90E3-DF9F02DC41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8AE7E4-04A7-4E8D-8DCC-7D73BD1A5E12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90066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AA033B61-C948-4955-967F-2362B9D27B8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82EFB0-EA9D-42EF-A85D-A43A05DFAFF4}" type="datetime1">
              <a:rPr lang="zh-TW" altLang="en-US"/>
              <a:pPr>
                <a:defRPr/>
              </a:pPr>
              <a:t>2024/3/16</a:t>
            </a:fld>
            <a:endParaRPr lang="en-US" altLang="zh-TW"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F1E7D2AC-A1E0-48EB-9754-52BE9EA960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5663F081-94F4-40A0-988E-E7128E7B78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E41554-0D9B-4821-A2D8-85F421DBF2D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2442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0FC178D7-8A2C-4C43-AECC-23932E80AC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97029D-76BA-4F03-A039-A4516D1FFCFB}" type="datetime1">
              <a:rPr lang="zh-TW" altLang="en-US"/>
              <a:pPr>
                <a:defRPr/>
              </a:pPr>
              <a:t>2024/3/16</a:t>
            </a:fld>
            <a:endParaRPr lang="en-US" altLang="zh-TW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88C166F4-7F35-4C99-BA1C-0C013AD2533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C4B7FCC9-C9EF-4C04-BAC4-11566C4C69F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C43104-B157-4666-9AFC-E0BCC7B136CE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96946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>
            <a:extLst>
              <a:ext uri="{FF2B5EF4-FFF2-40B4-BE49-F238E27FC236}">
                <a16:creationId xmlns:a16="http://schemas.microsoft.com/office/drawing/2014/main" id="{B4CCB766-6919-4699-9390-7916DADEBB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84BE4A-50E2-44EE-8B45-441E502F2206}" type="datetime1">
              <a:rPr lang="zh-TW" altLang="en-US"/>
              <a:pPr>
                <a:defRPr/>
              </a:pPr>
              <a:t>2024/3/16</a:t>
            </a:fld>
            <a:endParaRPr lang="en-US" altLang="zh-TW"/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55ADB4D2-0BC9-4831-9926-05F9A4B19C1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47F30AC5-8673-451B-81D4-D1414ADFEB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D96857-00BC-40BA-B495-4E883453E12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16888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9523274B-F5B6-45A5-979E-B19D92503C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570BD7-FFED-4AFB-85B2-03658A5F4AF4}" type="datetime1">
              <a:rPr lang="zh-TW" altLang="en-US"/>
              <a:pPr>
                <a:defRPr/>
              </a:pPr>
              <a:t>2024/3/16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DD4DFC51-1B19-430F-8665-AD82EF39B6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D9BAE61E-4150-4AC3-AF8E-893C0A30DD8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20930D-EB19-4B70-8CD8-DEA66D038391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55962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332EE945-636C-46ED-8385-2E0DD9FB19B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F1F76B-E033-434A-A357-C49AB5C40254}" type="datetime1">
              <a:rPr lang="zh-TW" altLang="en-US"/>
              <a:pPr>
                <a:defRPr/>
              </a:pPr>
              <a:t>2024/3/16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41C329D3-D167-46EA-8D96-5B597C3E00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A33D005C-2C0D-4B30-A042-54720756D36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BD6327-91B7-4672-A3BF-6A19883112E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04371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>
            <a:extLst>
              <a:ext uri="{FF2B5EF4-FFF2-40B4-BE49-F238E27FC236}">
                <a16:creationId xmlns:a16="http://schemas.microsoft.com/office/drawing/2014/main" id="{163A0A1D-6781-49F1-817C-EB9C5DC2D9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81000"/>
            <a:ext cx="779303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10">
            <a:extLst>
              <a:ext uri="{FF2B5EF4-FFF2-40B4-BE49-F238E27FC236}">
                <a16:creationId xmlns:a16="http://schemas.microsoft.com/office/drawing/2014/main" id="{7DA0B45B-6A89-4476-9A7F-A24A702E73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5240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155" name="Rectangle 11">
            <a:extLst>
              <a:ext uri="{FF2B5EF4-FFF2-40B4-BE49-F238E27FC236}">
                <a16:creationId xmlns:a16="http://schemas.microsoft.com/office/drawing/2014/main" id="{3779CCB2-071C-4694-B235-7D041EFDB97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66F07F4B-4B61-40A0-8F9D-5A536BE70FB6}" type="datetime1">
              <a:rPr lang="zh-TW" altLang="en-US"/>
              <a:pPr>
                <a:defRPr/>
              </a:pPr>
              <a:t>2024/3/16</a:t>
            </a:fld>
            <a:endParaRPr lang="en-US" altLang="zh-TW"/>
          </a:p>
        </p:txBody>
      </p:sp>
      <p:sp>
        <p:nvSpPr>
          <p:cNvPr id="6156" name="Rectangle 12">
            <a:extLst>
              <a:ext uri="{FF2B5EF4-FFF2-40B4-BE49-F238E27FC236}">
                <a16:creationId xmlns:a16="http://schemas.microsoft.com/office/drawing/2014/main" id="{3B248EA0-7F56-4F35-81A4-4B77DCF4D5E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62200" y="63246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157" name="Rectangle 13">
            <a:extLst>
              <a:ext uri="{FF2B5EF4-FFF2-40B4-BE49-F238E27FC236}">
                <a16:creationId xmlns:a16="http://schemas.microsoft.com/office/drawing/2014/main" id="{CE05FFB4-FD8D-43FD-817B-C98CAE79CAC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>
                <a:solidFill>
                  <a:schemeClr val="accent1"/>
                </a:solidFill>
              </a:defRPr>
            </a:lvl1pPr>
          </a:lstStyle>
          <a:p>
            <a:fld id="{627E0D55-5753-43DC-BEB0-ED783FC5A32C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投影片編號版面配置區 5">
            <a:extLst>
              <a:ext uri="{FF2B5EF4-FFF2-40B4-BE49-F238E27FC236}">
                <a16:creationId xmlns:a16="http://schemas.microsoft.com/office/drawing/2014/main" id="{B118347F-090B-4B24-B69F-5A5C34AD2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1E3123EA-FF01-4897-ABE0-3A2B8E32A241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1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3075" name="Rectangle 2">
            <a:extLst>
              <a:ext uri="{FF2B5EF4-FFF2-40B4-BE49-F238E27FC236}">
                <a16:creationId xmlns:a16="http://schemas.microsoft.com/office/drawing/2014/main" id="{3952E695-8FAA-469F-9DBA-5EAB8B9978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zh-TW" b="1" dirty="0">
                <a:latin typeface="Times New Roman" panose="02020603050405020304" pitchFamily="18" charset="0"/>
              </a:rPr>
              <a:t>12455:bars</a:t>
            </a:r>
            <a:endParaRPr lang="en-US" altLang="zh-TW" dirty="0"/>
          </a:p>
        </p:txBody>
      </p:sp>
      <p:sp>
        <p:nvSpPr>
          <p:cNvPr id="3076" name="Rectangle 3">
            <a:extLst>
              <a:ext uri="{FF2B5EF4-FFF2-40B4-BE49-F238E27FC236}">
                <a16:creationId xmlns:a16="http://schemas.microsoft.com/office/drawing/2014/main" id="{A7AE805D-078A-44B1-9791-EFD2EC57A9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077200" cy="4789488"/>
          </a:xfrm>
        </p:spPr>
        <p:txBody>
          <a:bodyPr/>
          <a:lstStyle/>
          <a:p>
            <a:pPr eaLnBrk="1" hangingPunct="1"/>
            <a:r>
              <a:rPr lang="zh-TW" altLang="en-US" sz="2400" dirty="0">
                <a:solidFill>
                  <a:schemeClr val="hlink"/>
                </a:solidFill>
                <a:latin typeface="Times New Roman" panose="02020603050405020304" pitchFamily="18" charset="0"/>
              </a:rPr>
              <a:t>★★☆☆☆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題組：</a:t>
            </a:r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Contest Volumes with Online Judge 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題號：</a:t>
            </a:r>
            <a:r>
              <a:rPr lang="zh-TW" altLang="en-US" sz="2400" dirty="0">
                <a:latin typeface="Times New Roman" panose="02020603050405020304" pitchFamily="18" charset="0"/>
              </a:rPr>
              <a:t>1</a:t>
            </a:r>
            <a:r>
              <a:rPr lang="en-US" altLang="zh-TW" sz="2400" dirty="0">
                <a:latin typeface="Times New Roman" panose="02020603050405020304" pitchFamily="18" charset="0"/>
              </a:rPr>
              <a:t>2455</a:t>
            </a:r>
            <a:r>
              <a:rPr lang="zh-TW" altLang="en-US" sz="2400" dirty="0">
                <a:latin typeface="Times New Roman" panose="02020603050405020304" pitchFamily="18" charset="0"/>
              </a:rPr>
              <a:t>: </a:t>
            </a:r>
            <a:r>
              <a:rPr lang="en-US" altLang="zh-TW" sz="2400" dirty="0">
                <a:latin typeface="Times New Roman" panose="02020603050405020304" pitchFamily="18" charset="0"/>
              </a:rPr>
              <a:t>Bars</a:t>
            </a:r>
            <a:endParaRPr lang="en-US" altLang="zh-TW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解題者：</a:t>
            </a:r>
            <a:r>
              <a:rPr lang="zh-TW" altLang="en-US" sz="2400" dirty="0">
                <a:latin typeface="Times New Roman" panose="02020603050405020304" pitchFamily="18" charset="0"/>
              </a:rPr>
              <a:t>蔡昌燁</a:t>
            </a:r>
            <a:endParaRPr lang="zh-TW" altLang="en-US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解題日期：</a:t>
            </a:r>
            <a:r>
              <a:rPr lang="zh-TW" altLang="en-US" sz="2400" dirty="0">
                <a:latin typeface="Times New Roman" panose="02020603050405020304" pitchFamily="18" charset="0"/>
              </a:rPr>
              <a:t>20</a:t>
            </a:r>
            <a:r>
              <a:rPr lang="en-US" altLang="zh-TW" sz="2400" dirty="0">
                <a:latin typeface="Times New Roman" panose="02020603050405020304" pitchFamily="18" charset="0"/>
              </a:rPr>
              <a:t>24</a:t>
            </a:r>
            <a:r>
              <a:rPr lang="zh-TW" altLang="en-US" sz="2400" dirty="0">
                <a:latin typeface="Times New Roman" panose="02020603050405020304" pitchFamily="18" charset="0"/>
              </a:rPr>
              <a:t>年</a:t>
            </a:r>
            <a:r>
              <a:rPr lang="en-US" altLang="zh-TW" sz="2400" dirty="0">
                <a:latin typeface="Times New Roman" panose="02020603050405020304" pitchFamily="18" charset="0"/>
              </a:rPr>
              <a:t>3</a:t>
            </a:r>
            <a:r>
              <a:rPr lang="zh-TW" altLang="en-US" sz="2400" dirty="0">
                <a:latin typeface="Times New Roman" panose="02020603050405020304" pitchFamily="18" charset="0"/>
              </a:rPr>
              <a:t>月</a:t>
            </a:r>
            <a:r>
              <a:rPr lang="en-US" altLang="zh-TW" sz="2400" dirty="0">
                <a:latin typeface="Times New Roman" panose="02020603050405020304" pitchFamily="18" charset="0"/>
              </a:rPr>
              <a:t>14</a:t>
            </a:r>
            <a:r>
              <a:rPr lang="zh-TW" altLang="en-US" sz="2400" dirty="0">
                <a:latin typeface="Times New Roman" panose="02020603050405020304" pitchFamily="18" charset="0"/>
              </a:rPr>
              <a:t>日</a:t>
            </a:r>
            <a:endParaRPr lang="zh-TW" altLang="en-US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題意：</a:t>
            </a:r>
            <a:r>
              <a:rPr lang="zh-TW" altLang="zh-TW" sz="2400" b="1" kern="100" dirty="0">
                <a:effectLst/>
                <a:latin typeface="細明體" panose="02020509000000000000" pitchFamily="49" charset="-120"/>
                <a:ea typeface="細明體" panose="02020509000000000000" pitchFamily="49" charset="-120"/>
              </a:rPr>
              <a:t>給予幾根長度不同鐵桿，要湊出我們需要的長度</a:t>
            </a:r>
            <a:r>
              <a:rPr lang="en-US" altLang="zh-TW" sz="2400" b="1" kern="100" dirty="0">
                <a:effectLst/>
                <a:latin typeface="細明體" panose="02020509000000000000" pitchFamily="49" charset="-120"/>
                <a:ea typeface="細明體" panose="02020509000000000000" pitchFamily="49" charset="-120"/>
              </a:rPr>
              <a:t>(</a:t>
            </a:r>
            <a:r>
              <a:rPr lang="zh-TW" altLang="zh-TW" sz="2400" b="1" kern="100" dirty="0">
                <a:effectLst/>
                <a:latin typeface="細明體" panose="02020509000000000000" pitchFamily="49" charset="-120"/>
                <a:ea typeface="細明體" panose="02020509000000000000" pitchFamily="49" charset="-120"/>
              </a:rPr>
              <a:t>可焊接，但不可裁切</a:t>
            </a:r>
            <a:r>
              <a:rPr lang="en-US" altLang="zh-TW" sz="2400" b="1" kern="100" dirty="0">
                <a:effectLst/>
                <a:latin typeface="細明體" panose="02020509000000000000" pitchFamily="49" charset="-120"/>
                <a:ea typeface="細明體" panose="02020509000000000000" pitchFamily="49" charset="-120"/>
              </a:rPr>
              <a:t>)</a:t>
            </a:r>
            <a:r>
              <a:rPr lang="zh-TW" altLang="zh-TW" sz="2400" b="1" kern="100" dirty="0">
                <a:effectLst/>
                <a:latin typeface="細明體" panose="02020509000000000000" pitchFamily="49" charset="-120"/>
                <a:ea typeface="細明體" panose="02020509000000000000" pitchFamily="49" charset="-120"/>
              </a:rPr>
              <a:t>，若能湊出需要的長度則輸出</a:t>
            </a:r>
            <a:r>
              <a:rPr lang="en-US" altLang="zh-TW" sz="2400" b="1" kern="100" dirty="0">
                <a:effectLst/>
                <a:latin typeface="細明體" panose="02020509000000000000" pitchFamily="49" charset="-120"/>
                <a:ea typeface="細明體" panose="02020509000000000000" pitchFamily="49" charset="-120"/>
              </a:rPr>
              <a:t>YES</a:t>
            </a:r>
            <a:r>
              <a:rPr lang="zh-TW" altLang="zh-TW" sz="2400" b="1" kern="100" dirty="0">
                <a:effectLst/>
                <a:latin typeface="細明體" panose="02020509000000000000" pitchFamily="49" charset="-120"/>
                <a:ea typeface="細明體" panose="02020509000000000000" pitchFamily="49" charset="-120"/>
              </a:rPr>
              <a:t>，不行則輸出</a:t>
            </a:r>
            <a:r>
              <a:rPr lang="en-US" altLang="zh-TW" sz="2400" b="1" kern="100" dirty="0">
                <a:effectLst/>
                <a:latin typeface="細明體" panose="02020509000000000000" pitchFamily="49" charset="-120"/>
                <a:ea typeface="細明體" panose="02020509000000000000" pitchFamily="49" charset="-120"/>
              </a:rPr>
              <a:t>NO</a:t>
            </a:r>
            <a:r>
              <a:rPr lang="zh-TW" altLang="zh-TW" sz="2400" b="1" kern="100" dirty="0">
                <a:effectLst/>
                <a:latin typeface="細明體" panose="02020509000000000000" pitchFamily="49" charset="-120"/>
                <a:ea typeface="細明體" panose="02020509000000000000" pitchFamily="49" charset="-120"/>
              </a:rPr>
              <a:t>。</a:t>
            </a:r>
          </a:p>
          <a:p>
            <a:pPr eaLnBrk="1" hangingPunct="1"/>
            <a:endParaRPr lang="zh-TW" altLang="en-US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2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題意範例：</a:t>
            </a:r>
            <a:r>
              <a:rPr lang="zh-TW" altLang="en-US" sz="2400" dirty="0">
                <a:solidFill>
                  <a:srgbClr val="3BA943"/>
                </a:solidFill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25 ,{10,12,5,7}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</a:t>
            </a:r>
            <a:r>
              <a:rPr lang="en-US" altLang="zh-TW" sz="2400" dirty="0">
                <a:latin typeface="Times New Roman" panose="02020603050405020304" pitchFamily="18" charset="0"/>
              </a:rPr>
              <a:t>NO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		 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0,{11,2}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</a:t>
            </a:r>
            <a:r>
              <a:rPr lang="en-US" altLang="zh-TW" sz="2400" dirty="0">
                <a:latin typeface="Times New Roman" panose="02020603050405020304" pitchFamily="18" charset="0"/>
              </a:rPr>
              <a:t>YES</a:t>
            </a:r>
            <a:endParaRPr lang="zh-TW" altLang="en-US" sz="2400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解法：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宣告一個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bool[]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儲存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{0 or 1}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，使用遞迴把所有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0,1	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   排列一次即可找到答案</a:t>
            </a:r>
            <a:endParaRPr lang="zh-TW" altLang="en-US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解法範例：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目標長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: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7  array[0~5]= 12 4 3 5 11 9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   bool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：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0 0 0 0 0 0  sum = 0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	    1 0 0 0 0 0  sum = 12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               0 1 0 0 0 0  sum = 4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	    0 0 1 0 0 0  sum = 3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               0 0 0 1 0 0  sum = 5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	    0 0 0 0 1 0  sum = 11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               0 0 0 0 0 1  sum = 9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	    1 1 0 0 0 0  sum = 16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               0 1 1 0 0 0  sum = 7 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找到了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!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回傳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YES!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b="1" dirty="0">
                <a:solidFill>
                  <a:srgbClr val="3BA943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	</a:t>
            </a:r>
            <a:endParaRPr lang="zh-TW" altLang="en-US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3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討論：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	(1)</a:t>
            </a:r>
            <a:r>
              <a:rPr lang="zh-TW" altLang="en-US" sz="2400" dirty="0">
                <a:latin typeface="Times New Roman" panose="02020603050405020304" pitchFamily="18" charset="0"/>
              </a:rPr>
              <a:t> 這題是一個</a:t>
            </a:r>
            <a:r>
              <a:rPr lang="en-US" altLang="zh-TW" sz="2400" dirty="0">
                <a:latin typeface="Times New Roman" panose="02020603050405020304" pitchFamily="18" charset="0"/>
              </a:rPr>
              <a:t>sum of subset</a:t>
            </a:r>
            <a:r>
              <a:rPr lang="zh-TW" altLang="en-US" sz="2400" dirty="0">
                <a:latin typeface="Times New Roman" panose="02020603050405020304" pitchFamily="18" charset="0"/>
              </a:rPr>
              <a:t>的問題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</a:t>
            </a:r>
            <a:r>
              <a:rPr lang="en-US" altLang="zh-TW" sz="2400" dirty="0">
                <a:latin typeface="Times New Roman" panose="02020603050405020304" pitchFamily="18" charset="0"/>
              </a:rPr>
              <a:t>	(2)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for</a:t>
            </a:r>
            <a:r>
              <a:rPr lang="zh-TW" altLang="en-US" sz="2400" dirty="0">
                <a:latin typeface="Times New Roman" panose="02020603050405020304" pitchFamily="18" charset="0"/>
              </a:rPr>
              <a:t>迴圈也可執行計算不需要</a:t>
            </a:r>
            <a:r>
              <a:rPr lang="en-US" altLang="zh-TW" sz="2400" dirty="0">
                <a:latin typeface="Times New Roman" panose="02020603050405020304" pitchFamily="18" charset="0"/>
              </a:rPr>
              <a:t>recurrence</a:t>
            </a:r>
          </a:p>
          <a:p>
            <a:pPr marL="0" indent="0" rtl="0">
              <a:spcBef>
                <a:spcPts val="480"/>
              </a:spcBef>
              <a:spcAft>
                <a:spcPts val="0"/>
              </a:spcAft>
              <a:buNone/>
            </a:pPr>
            <a:r>
              <a:rPr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   </a:t>
            </a:r>
            <a:r>
              <a:rPr lang="en-US" altLang="zh-TW" sz="24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(3)</a:t>
            </a:r>
            <a:r>
              <a:rPr lang="zh-TW" altLang="en-US" sz="24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優化方法：若有很多數值要排列的話，可以建立一個   </a:t>
            </a:r>
            <a:r>
              <a:rPr lang="en-US" altLang="zh-TW" sz="24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       </a:t>
            </a:r>
          </a:p>
          <a:p>
            <a:pPr marL="0" indent="0" rtl="0">
              <a:spcBef>
                <a:spcPts val="480"/>
              </a:spcBef>
              <a:spcAft>
                <a:spcPts val="0"/>
              </a:spcAft>
              <a:buNone/>
            </a:pPr>
            <a:r>
              <a:rPr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   </a:t>
            </a:r>
            <a:r>
              <a:rPr lang="en-US" altLang="zh-TW" sz="24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bool </a:t>
            </a:r>
            <a:r>
              <a:rPr lang="en-US" altLang="zh-TW" sz="24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dp</a:t>
            </a:r>
            <a:r>
              <a:rPr lang="en-US" altLang="zh-TW" sz="24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[object]</a:t>
            </a:r>
            <a:r>
              <a:rPr lang="zh-TW" altLang="en-US" sz="24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，若</a:t>
            </a:r>
            <a:r>
              <a:rPr lang="en-US" altLang="zh-TW" sz="24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x</a:t>
            </a:r>
            <a:r>
              <a:rPr lang="zh-TW" altLang="en-US" sz="24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數有被填過，則</a:t>
            </a:r>
            <a:r>
              <a:rPr lang="en-US" altLang="zh-TW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dp</a:t>
            </a:r>
            <a:r>
              <a:rPr lang="en-US" altLang="zh-TW" sz="24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[x] = true</a:t>
            </a:r>
            <a:r>
              <a:rPr lang="zh-TW" altLang="en-US" sz="24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，沒被填</a:t>
            </a:r>
            <a:endParaRPr lang="en-US" altLang="zh-TW" sz="2400" b="0" i="0" u="none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marL="0" indent="0" rtl="0">
              <a:spcBef>
                <a:spcPts val="480"/>
              </a:spcBef>
              <a:spcAft>
                <a:spcPts val="0"/>
              </a:spcAft>
              <a:buNone/>
            </a:pPr>
            <a:r>
              <a:rPr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   </a:t>
            </a:r>
            <a:r>
              <a:rPr lang="zh-TW" altLang="en-US" sz="24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過則    </a:t>
            </a:r>
            <a:r>
              <a:rPr lang="en-US" altLang="zh-TW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dp</a:t>
            </a:r>
            <a:r>
              <a:rPr lang="en-US" altLang="zh-TW" sz="24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[x]=false</a:t>
            </a:r>
            <a:r>
              <a:rPr lang="zh-TW" altLang="en-US" sz="24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，超過</a:t>
            </a:r>
            <a:r>
              <a:rPr lang="en-US" altLang="zh-TW" sz="24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object</a:t>
            </a:r>
            <a:r>
              <a:rPr lang="zh-TW" altLang="en-US" sz="24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則忽略，以範例說明：</a:t>
            </a:r>
            <a:endParaRPr lang="zh-TW" altLang="en-US" sz="2400" b="0" dirty="0">
              <a:effectLst/>
            </a:endParaRPr>
          </a:p>
          <a:p>
            <a:pPr marL="0" indent="0" rtl="0">
              <a:spcBef>
                <a:spcPts val="480"/>
              </a:spcBef>
              <a:spcAft>
                <a:spcPts val="0"/>
              </a:spcAft>
              <a:buNone/>
            </a:pPr>
            <a:r>
              <a:rPr lang="en-US" altLang="zh-TW" sz="24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   </a:t>
            </a:r>
            <a:r>
              <a:rPr lang="en-US" altLang="zh-TW" sz="24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dp</a:t>
            </a:r>
            <a:r>
              <a:rPr lang="zh-TW" altLang="en-US" sz="24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：</a:t>
            </a:r>
            <a:br>
              <a:rPr lang="zh-TW" altLang="en-US" sz="1400" dirty="0"/>
            </a:br>
            <a:r>
              <a:rPr lang="en-US" altLang="zh-TW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</a:p>
          <a:p>
            <a:pPr marL="0" indent="0" rtl="0">
              <a:spcBef>
                <a:spcPts val="480"/>
              </a:spcBef>
              <a:spcAft>
                <a:spcPts val="0"/>
              </a:spcAft>
              <a:buNone/>
            </a:pPr>
            <a:endParaRPr lang="en-US" altLang="zh-TW" sz="2400" b="0" i="0" u="none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marL="0" indent="0" rtl="0">
              <a:spcBef>
                <a:spcPts val="480"/>
              </a:spcBef>
              <a:spcAft>
                <a:spcPts val="0"/>
              </a:spcAft>
              <a:buNone/>
            </a:pPr>
            <a:r>
              <a:rPr lang="zh-TW" altLang="en-US" sz="24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    </a:t>
            </a:r>
            <a:r>
              <a:rPr lang="zh-TW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若有好幾筆資料需要檢驗答案時可將</a:t>
            </a:r>
            <a:r>
              <a:rPr lang="zh-TW" altLang="en-US" sz="24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時間複雜度從</a:t>
            </a:r>
            <a:r>
              <a:rPr lang="zh-TW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  </a:t>
            </a:r>
            <a:endParaRPr lang="en-US" altLang="zh-TW" sz="24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0" rtl="0">
              <a:spcBef>
                <a:spcPts val="480"/>
              </a:spcBef>
              <a:spcAft>
                <a:spcPts val="0"/>
              </a:spcAft>
              <a:buNone/>
            </a:pPr>
            <a:r>
              <a:rPr lang="zh-TW" altLang="en-US" sz="24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    </a:t>
            </a:r>
            <a:r>
              <a:rPr lang="en-US" altLang="zh-TW" sz="24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O(2^n)</a:t>
            </a:r>
            <a:r>
              <a:rPr lang="zh-TW" altLang="en-US" sz="24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，降低至</a:t>
            </a:r>
            <a:r>
              <a:rPr lang="en-US" altLang="zh-TW" sz="24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O(n)</a:t>
            </a:r>
            <a:r>
              <a:rPr lang="zh-TW" altLang="en-US" sz="24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。</a:t>
            </a:r>
            <a:endParaRPr lang="en-US" altLang="zh-TW" sz="2400" b="0" i="0" u="none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032E8044-BC54-BBB4-F659-FC4B85EC21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7473328"/>
              </p:ext>
            </p:extLst>
          </p:nvPr>
        </p:nvGraphicFramePr>
        <p:xfrm>
          <a:off x="1475656" y="3284984"/>
          <a:ext cx="5184576" cy="8175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8072">
                  <a:extLst>
                    <a:ext uri="{9D8B030D-6E8A-4147-A177-3AD203B41FA5}">
                      <a16:colId xmlns:a16="http://schemas.microsoft.com/office/drawing/2014/main" val="517043587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1665175720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981192997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464444133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537106316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4217641956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3764118462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3049853536"/>
                    </a:ext>
                  </a:extLst>
                </a:gridCol>
              </a:tblGrid>
              <a:tr h="446752">
                <a:tc>
                  <a:txBody>
                    <a:bodyPr/>
                    <a:lstStyle/>
                    <a:p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7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45394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85497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2865323"/>
      </p:ext>
    </p:extLst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標楷體"/>
        <a:cs typeface=""/>
      </a:majorFont>
      <a:minorFont>
        <a:latin typeface="Tahoma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2583</TotalTime>
  <Words>398</Words>
  <Application>Microsoft Office PowerPoint</Application>
  <PresentationFormat>如螢幕大小 (4:3)</PresentationFormat>
  <Paragraphs>58</Paragraphs>
  <Slides>3</Slides>
  <Notes>3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8" baseType="lpstr">
      <vt:lpstr>細明體</vt:lpstr>
      <vt:lpstr>Tahoma</vt:lpstr>
      <vt:lpstr>Times New Roman</vt:lpstr>
      <vt:lpstr>Wingdings</vt:lpstr>
      <vt:lpstr>Blends</vt:lpstr>
      <vt:lpstr>12455:bars</vt:lpstr>
      <vt:lpstr>PowerPoint 簡報</vt:lpstr>
      <vt:lpstr>PowerPoint 簡報</vt:lpstr>
    </vt:vector>
  </TitlesOfParts>
  <Company>nsysu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 3 Greedy methods</dc:title>
  <dc:creator>cby</dc:creator>
  <cp:lastModifiedBy>昌燁 蔡</cp:lastModifiedBy>
  <cp:revision>115</cp:revision>
  <dcterms:created xsi:type="dcterms:W3CDTF">1601-01-01T00:00:00Z</dcterms:created>
  <dcterms:modified xsi:type="dcterms:W3CDTF">2024-03-16T03:59:13Z</dcterms:modified>
</cp:coreProperties>
</file>