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1"/>
  </p:notesMasterIdLst>
  <p:sldIdLst>
    <p:sldId id="307" r:id="rId2"/>
    <p:sldId id="309" r:id="rId3"/>
    <p:sldId id="311" r:id="rId4"/>
    <p:sldId id="310" r:id="rId5"/>
    <p:sldId id="313" r:id="rId6"/>
    <p:sldId id="319" r:id="rId7"/>
    <p:sldId id="312" r:id="rId8"/>
    <p:sldId id="320" r:id="rId9"/>
    <p:sldId id="315" r:id="rId10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88" d="100"/>
          <a:sy n="88" d="100"/>
        </p:scale>
        <p:origin x="1344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8.xml"/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Relationship Id="rId9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29923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54343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82379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5137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9068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8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0046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9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9905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2024/3/28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2024/3/28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2024/3/28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2024/3/28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2024/3/28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2024/3/28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2024/3/28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2024/3/28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2024/3/28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2024/3/28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2024/3/28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2024/3/28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10039: Railroads</a:t>
            </a:r>
            <a:endParaRPr lang="en-US" altLang="zh-TW" dirty="0"/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★★☆☆☆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10039: Railroads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張嘉宸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28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</a:t>
            </a:r>
            <a:r>
              <a:rPr lang="zh-TW" altLang="en-US" sz="2400" dirty="0">
                <a:latin typeface="Times New Roman" panose="02020603050405020304" pitchFamily="18" charset="0"/>
              </a:rPr>
              <a:t>一開始輸入測資筆數、接著輸入</a:t>
            </a:r>
            <a:r>
              <a:rPr lang="en-US" altLang="zh-TW" sz="2400" dirty="0">
                <a:latin typeface="Times New Roman" panose="02020603050405020304" pitchFamily="18" charset="0"/>
              </a:rPr>
              <a:t>C</a:t>
            </a:r>
            <a:r>
              <a:rPr lang="zh-TW" altLang="en-US" sz="2400" dirty="0">
                <a:latin typeface="Times New Roman" panose="02020603050405020304" pitchFamily="18" charset="0"/>
              </a:rPr>
              <a:t>及</a:t>
            </a:r>
            <a:r>
              <a:rPr lang="en-US" altLang="zh-TW" sz="2400" dirty="0">
                <a:latin typeface="Times New Roman" panose="02020603050405020304" pitchFamily="18" charset="0"/>
              </a:rPr>
              <a:t>C</a:t>
            </a:r>
            <a:r>
              <a:rPr lang="zh-TW" altLang="en-US" sz="2400" dirty="0">
                <a:latin typeface="Times New Roman" panose="02020603050405020304" pitchFamily="18" charset="0"/>
              </a:rPr>
              <a:t>個城市名稱</a:t>
            </a:r>
            <a:r>
              <a:rPr lang="en-US" altLang="zh-TW" sz="2400" dirty="0">
                <a:latin typeface="Times New Roman" panose="02020603050405020304" pitchFamily="18" charset="0"/>
              </a:rPr>
              <a:t>(1&lt;C≦100)</a:t>
            </a:r>
            <a:r>
              <a:rPr lang="zh-TW" altLang="en-US" sz="2400" dirty="0">
                <a:latin typeface="Times New Roman" panose="02020603050405020304" pitchFamily="18" charset="0"/>
              </a:rPr>
              <a:t>；後續輸入</a:t>
            </a:r>
            <a:r>
              <a:rPr lang="en-US" altLang="zh-TW" sz="2400" dirty="0">
                <a:latin typeface="Times New Roman" panose="02020603050405020304" pitchFamily="18" charset="0"/>
              </a:rPr>
              <a:t>T</a:t>
            </a:r>
            <a:r>
              <a:rPr lang="zh-TW" altLang="en-US" sz="2400" dirty="0">
                <a:latin typeface="Times New Roman" panose="02020603050405020304" pitchFamily="18" charset="0"/>
              </a:rPr>
              <a:t>以及</a:t>
            </a:r>
            <a:r>
              <a:rPr lang="en-US" altLang="zh-TW" sz="2400" dirty="0">
                <a:latin typeface="Times New Roman" panose="02020603050405020304" pitchFamily="18" charset="0"/>
              </a:rPr>
              <a:t>T</a:t>
            </a:r>
            <a:r>
              <a:rPr lang="zh-TW" altLang="en-US" sz="2400" dirty="0">
                <a:latin typeface="Times New Roman" panose="02020603050405020304" pitchFamily="18" charset="0"/>
              </a:rPr>
              <a:t>組火車的描述</a:t>
            </a:r>
            <a:r>
              <a:rPr lang="en-US" altLang="zh-TW" sz="2400" dirty="0">
                <a:latin typeface="Times New Roman" panose="02020603050405020304" pitchFamily="18" charset="0"/>
              </a:rPr>
              <a:t>(T ≦ 1000)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每組描述的第一行為</a:t>
            </a:r>
            <a:r>
              <a:rPr lang="en-US" altLang="zh-TW" sz="2400" dirty="0" err="1">
                <a:latin typeface="Times New Roman" panose="02020603050405020304" pitchFamily="18" charset="0"/>
              </a:rPr>
              <a:t>ti</a:t>
            </a:r>
            <a:r>
              <a:rPr lang="en-US" altLang="zh-TW" sz="2400" dirty="0">
                <a:latin typeface="Times New Roman" panose="02020603050405020304" pitchFamily="18" charset="0"/>
              </a:rPr>
              <a:t> (</a:t>
            </a:r>
            <a:r>
              <a:rPr lang="en-US" altLang="zh-TW" sz="2400" dirty="0" err="1">
                <a:latin typeface="Times New Roman" panose="02020603050405020304" pitchFamily="18" charset="0"/>
              </a:rPr>
              <a:t>ti</a:t>
            </a:r>
            <a:r>
              <a:rPr lang="en-US" altLang="zh-TW" sz="2400" dirty="0">
                <a:latin typeface="Times New Roman" panose="02020603050405020304" pitchFamily="18" charset="0"/>
              </a:rPr>
              <a:t> ≦100)</a:t>
            </a:r>
            <a:r>
              <a:rPr lang="zh-TW" altLang="en-US" sz="2400" dirty="0">
                <a:latin typeface="Times New Roman" panose="02020603050405020304" pitchFamily="18" charset="0"/>
              </a:rPr>
              <a:t>，後續接著</a:t>
            </a:r>
            <a:r>
              <a:rPr lang="en-US" altLang="zh-TW" sz="2400" dirty="0" err="1">
                <a:latin typeface="Times New Roman" panose="02020603050405020304" pitchFamily="18" charset="0"/>
              </a:rPr>
              <a:t>ti</a:t>
            </a:r>
            <a:r>
              <a:rPr lang="zh-TW" altLang="en-US" sz="2400" dirty="0">
                <a:latin typeface="Times New Roman" panose="02020603050405020304" pitchFamily="18" charset="0"/>
              </a:rPr>
              <a:t>行的抵達時間與抵達站名。最後則輸入出發時間、出發的城市以及目的地城市。</a:t>
            </a:r>
            <a:br>
              <a:rPr lang="en-US" altLang="zh-TW" sz="2400" dirty="0">
                <a:latin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</a:rPr>
              <a:t>根據以上資訊，輸出最晚出發與最快抵達目的地的時間，若無法抵達則輸出</a:t>
            </a:r>
            <a:r>
              <a:rPr lang="en-US" altLang="zh-TW" sz="2400" dirty="0">
                <a:latin typeface="Times New Roman" panose="02020603050405020304" pitchFamily="18" charset="0"/>
              </a:rPr>
              <a:t>No connection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題意範例：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輸入：</a:t>
            </a:r>
            <a:endParaRPr lang="en-US" altLang="zh-TW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	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兩筆測資</a:t>
            </a:r>
            <a:endParaRPr lang="en-US" altLang="zh-TW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Hamburg Frankfurt Darmstadt	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三座城市與城市名稱</a:t>
            </a:r>
            <a:b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	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三輛火車</a:t>
            </a:r>
            <a:endParaRPr lang="en-US" altLang="zh-TW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0949 Hamburg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1006 Frankfurt	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停兩站 抵達時間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城市</a:t>
            </a:r>
            <a:endParaRPr lang="en-US" altLang="zh-TW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1325 Hamburg 1550 Darmstadt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1205 Frankfurt 1411 Darmstadt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0800 Hamburg Darmstadt	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出發時間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出發地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&amp;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目的地</a:t>
            </a:r>
            <a:endParaRPr lang="en-US" altLang="zh-TW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測資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輸出：</a:t>
            </a:r>
            <a:endParaRPr lang="en-US" altLang="zh-TW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Scenario 1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Departure 0949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Hamburg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Arrival 1411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Darmstadt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繼續輸入：</a:t>
            </a:r>
            <a:endParaRPr lang="en-US" altLang="zh-TW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Paris Tokyo			</a:t>
            </a:r>
            <a:endParaRPr lang="en-US" altLang="zh-TW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		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0100 Paris 2300 Tokyo	</a:t>
            </a:r>
            <a:endParaRPr lang="en-US" altLang="zh-TW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0800 Paris Tokyo		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//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測資</a:t>
            </a:r>
            <a:r>
              <a:rPr lang="en-US" altLang="zh-TW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TW" alt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輸出：</a:t>
            </a:r>
            <a:endParaRPr lang="en-US" altLang="zh-TW" sz="2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Scenario 2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connection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040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先根據輸入資訊建構出一個有向圖</a:t>
            </a:r>
            <a:r>
              <a:rPr lang="en-US" altLang="zh-TW" sz="2400" dirty="0">
                <a:latin typeface="Times New Roman" panose="02020603050405020304" pitchFamily="18" charset="0"/>
              </a:rPr>
              <a:t>(digraph)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再由出發點到目的地嘗試所有搭乘的可能性</a:t>
            </a:r>
            <a:r>
              <a:rPr lang="en-US" altLang="zh-TW" sz="2400" dirty="0">
                <a:latin typeface="Times New Roman" panose="02020603050405020304" pitchFamily="18" charset="0"/>
              </a:rPr>
              <a:t>(BFS)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同時為了避免城市數量與火車數量很大的狀況造成</a:t>
            </a:r>
            <a:r>
              <a:rPr lang="en-US" altLang="zh-TW" sz="2400" dirty="0">
                <a:latin typeface="Times New Roman" panose="02020603050405020304" pitchFamily="18" charset="0"/>
              </a:rPr>
              <a:t>	TLE</a:t>
            </a:r>
            <a:r>
              <a:rPr lang="zh-TW" altLang="en-US" sz="2400" dirty="0">
                <a:latin typeface="Times New Roman" panose="02020603050405020304" pitchFamily="18" charset="0"/>
              </a:rPr>
              <a:t>，將每次嘗試的結果記錄下來避免重複執行</a:t>
            </a:r>
            <a:r>
              <a:rPr lang="en-US" altLang="zh-TW" sz="2400" dirty="0">
                <a:latin typeface="Times New Roman" panose="02020603050405020304" pitchFamily="18" charset="0"/>
              </a:rPr>
              <a:t>(DP)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最後若有解則輸出最晚出發</a:t>
            </a:r>
            <a:r>
              <a:rPr lang="en-US" altLang="zh-TW" sz="2400" dirty="0">
                <a:latin typeface="Times New Roman" panose="02020603050405020304" pitchFamily="18" charset="0"/>
              </a:rPr>
              <a:t>&amp;</a:t>
            </a:r>
            <a:r>
              <a:rPr lang="zh-TW" altLang="en-US" sz="2400" dirty="0">
                <a:latin typeface="Times New Roman" panose="02020603050405020304" pitchFamily="18" charset="0"/>
              </a:rPr>
              <a:t>最快抵達的結果，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</a:rPr>
              <a:t>	</a:t>
            </a:r>
            <a:r>
              <a:rPr lang="zh-TW" altLang="en-US" sz="2400" dirty="0">
                <a:latin typeface="Times New Roman" panose="02020603050405020304" pitchFamily="18" charset="0"/>
              </a:rPr>
              <a:t>若無解則輸出</a:t>
            </a:r>
            <a:r>
              <a:rPr lang="en-US" altLang="zh-TW" sz="2400" dirty="0">
                <a:latin typeface="Times New Roman" panose="02020603050405020304" pitchFamily="18" charset="0"/>
              </a:rPr>
              <a:t>No connection</a:t>
            </a:r>
            <a:r>
              <a:rPr lang="zh-TW" altLang="en-US" sz="2400" dirty="0">
                <a:latin typeface="Times New Roman" panose="02020603050405020304" pitchFamily="18" charset="0"/>
              </a:rPr>
              <a:t>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altLang="zh-TW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1234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以第一組測資為例：</a:t>
            </a:r>
            <a:b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三座城市：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Hamburg Frankfurt Darmstadt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三輛火車：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 0949 Hamburg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1006 Frankfurt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 1325 Hamburg 1550 Darmstadt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 1205 Frankfurt 1411 Darmstadt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0800 Hamburg Darmstadt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圖片 2" descr="一張含有 圓形, 螢幕擷取畫面, 字型 的圖片&#10;&#10;自動產生的描述">
            <a:extLst>
              <a:ext uri="{FF2B5EF4-FFF2-40B4-BE49-F238E27FC236}">
                <a16:creationId xmlns:a16="http://schemas.microsoft.com/office/drawing/2014/main" id="{8E651E9E-E73A-BEE9-099E-89CBFBBF7F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44" y="4581128"/>
            <a:ext cx="8637712" cy="1871077"/>
          </a:xfrm>
          <a:prstGeom prst="rect">
            <a:avLst/>
          </a:prstGeom>
        </p:spPr>
      </p:pic>
      <p:sp>
        <p:nvSpPr>
          <p:cNvPr id="4" name="矩形 15">
            <a:extLst>
              <a:ext uri="{FF2B5EF4-FFF2-40B4-BE49-F238E27FC236}">
                <a16:creationId xmlns:a16="http://schemas.microsoft.com/office/drawing/2014/main" id="{C9408F2C-9612-08F7-FF58-BB249DC89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4468" y="4318543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0949</a:t>
            </a:r>
            <a:endParaRPr lang="zh-TW" altLang="en-US" sz="22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6" name="矩形 19">
            <a:extLst>
              <a:ext uri="{FF2B5EF4-FFF2-40B4-BE49-F238E27FC236}">
                <a16:creationId xmlns:a16="http://schemas.microsoft.com/office/drawing/2014/main" id="{6E09DCC1-2DD8-7ADC-8A89-9D45FDD48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7797" y="4315311"/>
            <a:ext cx="576262" cy="2873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1006</a:t>
            </a:r>
            <a:endParaRPr lang="zh-TW" altLang="en-US" sz="22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7" name="矩形 21">
            <a:extLst>
              <a:ext uri="{FF2B5EF4-FFF2-40B4-BE49-F238E27FC236}">
                <a16:creationId xmlns:a16="http://schemas.microsoft.com/office/drawing/2014/main" id="{C8B7889E-A8A3-A2C0-DFA6-D77E81BAA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2127" y="4315311"/>
            <a:ext cx="574675" cy="2873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1205</a:t>
            </a:r>
            <a:endParaRPr lang="zh-TW" altLang="en-US" sz="22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8" name="矩形 20">
            <a:extLst>
              <a:ext uri="{FF2B5EF4-FFF2-40B4-BE49-F238E27FC236}">
                <a16:creationId xmlns:a16="http://schemas.microsoft.com/office/drawing/2014/main" id="{8ADB297B-AA59-D8CE-24D0-75BE53F86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3869" y="4315311"/>
            <a:ext cx="576263" cy="2873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1411</a:t>
            </a:r>
            <a:endParaRPr lang="zh-TW" altLang="en-US" sz="22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9" name="矩形 18">
            <a:extLst>
              <a:ext uri="{FF2B5EF4-FFF2-40B4-BE49-F238E27FC236}">
                <a16:creationId xmlns:a16="http://schemas.microsoft.com/office/drawing/2014/main" id="{C3244DB0-90E6-E96F-C58C-F14F45610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547" y="6015199"/>
            <a:ext cx="576263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1325</a:t>
            </a:r>
            <a:endParaRPr lang="zh-TW" altLang="en-US" sz="22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0" name="矩形 22">
            <a:extLst>
              <a:ext uri="{FF2B5EF4-FFF2-40B4-BE49-F238E27FC236}">
                <a16:creationId xmlns:a16="http://schemas.microsoft.com/office/drawing/2014/main" id="{66418521-B337-08CF-48AE-072389436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3869" y="6015199"/>
            <a:ext cx="576263" cy="2873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1550</a:t>
            </a:r>
            <a:endParaRPr lang="zh-TW" altLang="en-US" sz="22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331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pic>
        <p:nvPicPr>
          <p:cNvPr id="3" name="圖片 2" descr="一張含有 圓形, 螢幕擷取畫面, 字型 的圖片&#10;&#10;自動產生的描述">
            <a:extLst>
              <a:ext uri="{FF2B5EF4-FFF2-40B4-BE49-F238E27FC236}">
                <a16:creationId xmlns:a16="http://schemas.microsoft.com/office/drawing/2014/main" id="{8E651E9E-E73A-BEE9-099E-89CBFBBF7F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144" y="4581128"/>
            <a:ext cx="8637712" cy="1871077"/>
          </a:xfrm>
          <a:prstGeom prst="rect">
            <a:avLst/>
          </a:prstGeom>
        </p:spPr>
      </p:pic>
      <p:sp>
        <p:nvSpPr>
          <p:cNvPr id="4" name="矩形 15">
            <a:extLst>
              <a:ext uri="{FF2B5EF4-FFF2-40B4-BE49-F238E27FC236}">
                <a16:creationId xmlns:a16="http://schemas.microsoft.com/office/drawing/2014/main" id="{C9408F2C-9612-08F7-FF58-BB249DC89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4468" y="4318543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0949</a:t>
            </a:r>
            <a:endParaRPr lang="zh-TW" altLang="en-US" sz="22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6" name="矩形 19">
            <a:extLst>
              <a:ext uri="{FF2B5EF4-FFF2-40B4-BE49-F238E27FC236}">
                <a16:creationId xmlns:a16="http://schemas.microsoft.com/office/drawing/2014/main" id="{6E09DCC1-2DD8-7ADC-8A89-9D45FDD481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77797" y="4315311"/>
            <a:ext cx="576262" cy="2873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1006</a:t>
            </a:r>
            <a:endParaRPr lang="zh-TW" altLang="en-US" sz="22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7" name="矩形 21">
            <a:extLst>
              <a:ext uri="{FF2B5EF4-FFF2-40B4-BE49-F238E27FC236}">
                <a16:creationId xmlns:a16="http://schemas.microsoft.com/office/drawing/2014/main" id="{C8B7889E-A8A3-A2C0-DFA6-D77E81BAAE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12127" y="4315311"/>
            <a:ext cx="574675" cy="2873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1205</a:t>
            </a:r>
            <a:endParaRPr lang="zh-TW" altLang="en-US" sz="22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8" name="矩形 20">
            <a:extLst>
              <a:ext uri="{FF2B5EF4-FFF2-40B4-BE49-F238E27FC236}">
                <a16:creationId xmlns:a16="http://schemas.microsoft.com/office/drawing/2014/main" id="{8ADB297B-AA59-D8CE-24D0-75BE53F868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3869" y="4315311"/>
            <a:ext cx="576263" cy="2873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1411</a:t>
            </a:r>
            <a:endParaRPr lang="zh-TW" altLang="en-US" sz="22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9" name="矩形 18">
            <a:extLst>
              <a:ext uri="{FF2B5EF4-FFF2-40B4-BE49-F238E27FC236}">
                <a16:creationId xmlns:a16="http://schemas.microsoft.com/office/drawing/2014/main" id="{C3244DB0-90E6-E96F-C58C-F14F456109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8547" y="6015199"/>
            <a:ext cx="576263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1325</a:t>
            </a:r>
            <a:endParaRPr lang="zh-TW" altLang="en-US" sz="22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0" name="矩形 22">
            <a:extLst>
              <a:ext uri="{FF2B5EF4-FFF2-40B4-BE49-F238E27FC236}">
                <a16:creationId xmlns:a16="http://schemas.microsoft.com/office/drawing/2014/main" id="{66418521-B337-08CF-48AE-0723894368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23869" y="6015199"/>
            <a:ext cx="576263" cy="287337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2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1550</a:t>
            </a:r>
            <a:endParaRPr lang="zh-TW" altLang="en-US" sz="22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D6C95E82-9EC5-42AB-4E0C-715B318B2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endParaRPr lang="en-US" altLang="zh-TW" sz="2400" b="1" kern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		     H</a:t>
            </a:r>
            <a:r>
              <a:rPr lang="zh-TW" altLang="en-US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F			F</a:t>
            </a:r>
            <a:r>
              <a:rPr lang="zh-TW" altLang="en-US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		0949   1006		       1205   1411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		     H</a:t>
            </a:r>
            <a:r>
              <a:rPr lang="zh-TW" altLang="en-US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		1325   1550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400" ker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★路線一： </a:t>
            </a: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zh-TW" altLang="en-US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zh-TW" altLang="en-US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D (0949</a:t>
            </a:r>
            <a:r>
              <a:rPr lang="zh-TW" altLang="en-US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1411)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zh-TW" altLang="en-US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路線二： </a:t>
            </a: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zh-TW" altLang="en-US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TW" altLang="en-US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(1325</a:t>
            </a:r>
            <a:r>
              <a:rPr lang="zh-TW" altLang="en-US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altLang="zh-TW" sz="2400" kern="0">
                <a:latin typeface="Times New Roman" panose="02020603050405020304" pitchFamily="18" charset="0"/>
                <a:cs typeface="Times New Roman" panose="02020603050405020304" pitchFamily="18" charset="0"/>
              </a:rPr>
              <a:t>1550)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zh-TW" sz="2400" ker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kern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347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43847" y="634749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E307544D-6FDE-AA0A-1958-97823A858E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解法範例：</a:t>
            </a: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四座城市：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三輛火車：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0800 A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1400 D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1500 C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2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0700 A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0800 B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3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0810 B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0850 C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1423 D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0600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endParaRPr lang="en-US" altLang="zh-TW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zh-TW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圖片 8" descr="一張含有 圓形, 天體, 月亮, 夜晚 的圖片&#10;&#10;自動產生的描述">
            <a:extLst>
              <a:ext uri="{FF2B5EF4-FFF2-40B4-BE49-F238E27FC236}">
                <a16:creationId xmlns:a16="http://schemas.microsoft.com/office/drawing/2014/main" id="{D1F0746E-2F2F-DD7B-A28A-F5BB2CF82E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237" y="3680498"/>
            <a:ext cx="6867525" cy="3124200"/>
          </a:xfrm>
          <a:prstGeom prst="rect">
            <a:avLst/>
          </a:prstGeom>
        </p:spPr>
      </p:pic>
      <p:sp>
        <p:nvSpPr>
          <p:cNvPr id="10" name="矩形 15">
            <a:extLst>
              <a:ext uri="{FF2B5EF4-FFF2-40B4-BE49-F238E27FC236}">
                <a16:creationId xmlns:a16="http://schemas.microsoft.com/office/drawing/2014/main" id="{3CBDC6DE-F0C9-05F1-D637-AB76167E5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631" y="3520160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1423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1" name="矩形 15">
            <a:extLst>
              <a:ext uri="{FF2B5EF4-FFF2-40B4-BE49-F238E27FC236}">
                <a16:creationId xmlns:a16="http://schemas.microsoft.com/office/drawing/2014/main" id="{17032156-8F3C-E77D-0AF6-493F0C675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0211" y="3497262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0850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2" name="矩形 15">
            <a:extLst>
              <a:ext uri="{FF2B5EF4-FFF2-40B4-BE49-F238E27FC236}">
                <a16:creationId xmlns:a16="http://schemas.microsoft.com/office/drawing/2014/main" id="{A8171B25-ACF8-AB57-0D80-9560380D2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744" y="4329929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1400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9" name="矩形 15">
            <a:extLst>
              <a:ext uri="{FF2B5EF4-FFF2-40B4-BE49-F238E27FC236}">
                <a16:creationId xmlns:a16="http://schemas.microsoft.com/office/drawing/2014/main" id="{610B7463-275A-1E7C-98DB-9D6BCF742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4247" y="3963457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1500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1" name="矩形 15">
            <a:extLst>
              <a:ext uri="{FF2B5EF4-FFF2-40B4-BE49-F238E27FC236}">
                <a16:creationId xmlns:a16="http://schemas.microsoft.com/office/drawing/2014/main" id="{CA1B3EA2-7604-E2EB-EC62-47A712C08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1208" y="5745292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0800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2" name="矩形 15">
            <a:extLst>
              <a:ext uri="{FF2B5EF4-FFF2-40B4-BE49-F238E27FC236}">
                <a16:creationId xmlns:a16="http://schemas.microsoft.com/office/drawing/2014/main" id="{29DAC9FB-0A9D-AE3F-DE50-0EE1262A1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9875" y="4555188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0850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3" name="矩形 15">
            <a:extLst>
              <a:ext uri="{FF2B5EF4-FFF2-40B4-BE49-F238E27FC236}">
                <a16:creationId xmlns:a16="http://schemas.microsoft.com/office/drawing/2014/main" id="{DCBE69BD-A42F-D0CA-59E6-047FB0277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735" y="5780955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0810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4" name="矩形 15">
            <a:extLst>
              <a:ext uri="{FF2B5EF4-FFF2-40B4-BE49-F238E27FC236}">
                <a16:creationId xmlns:a16="http://schemas.microsoft.com/office/drawing/2014/main" id="{D55D8941-FB1D-C7A2-0D0A-72F0C00BC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3866" y="6456388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0800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5" name="矩形 15">
            <a:extLst>
              <a:ext uri="{FF2B5EF4-FFF2-40B4-BE49-F238E27FC236}">
                <a16:creationId xmlns:a16="http://schemas.microsoft.com/office/drawing/2014/main" id="{8F369834-9842-016F-EB31-FD988C52D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077" y="6447221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0700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50697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43847" y="6347498"/>
            <a:ext cx="1905000" cy="4572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8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pic>
        <p:nvPicPr>
          <p:cNvPr id="9" name="圖片 8" descr="一張含有 圓形, 天體, 月亮, 夜晚 的圖片&#10;&#10;自動產生的描述">
            <a:extLst>
              <a:ext uri="{FF2B5EF4-FFF2-40B4-BE49-F238E27FC236}">
                <a16:creationId xmlns:a16="http://schemas.microsoft.com/office/drawing/2014/main" id="{D1F0746E-2F2F-DD7B-A28A-F5BB2CF82E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8237" y="3680498"/>
            <a:ext cx="6867525" cy="3124200"/>
          </a:xfrm>
          <a:prstGeom prst="rect">
            <a:avLst/>
          </a:prstGeom>
        </p:spPr>
      </p:pic>
      <p:sp>
        <p:nvSpPr>
          <p:cNvPr id="10" name="矩形 15">
            <a:extLst>
              <a:ext uri="{FF2B5EF4-FFF2-40B4-BE49-F238E27FC236}">
                <a16:creationId xmlns:a16="http://schemas.microsoft.com/office/drawing/2014/main" id="{3CBDC6DE-F0C9-05F1-D637-AB76167E5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9631" y="3520160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1423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1" name="矩形 15">
            <a:extLst>
              <a:ext uri="{FF2B5EF4-FFF2-40B4-BE49-F238E27FC236}">
                <a16:creationId xmlns:a16="http://schemas.microsoft.com/office/drawing/2014/main" id="{17032156-8F3C-E77D-0AF6-493F0C675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50211" y="3497262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0850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2" name="矩形 15">
            <a:extLst>
              <a:ext uri="{FF2B5EF4-FFF2-40B4-BE49-F238E27FC236}">
                <a16:creationId xmlns:a16="http://schemas.microsoft.com/office/drawing/2014/main" id="{A8171B25-ACF8-AB57-0D80-9560380D2C2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67744" y="4329929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1400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19" name="矩形 15">
            <a:extLst>
              <a:ext uri="{FF2B5EF4-FFF2-40B4-BE49-F238E27FC236}">
                <a16:creationId xmlns:a16="http://schemas.microsoft.com/office/drawing/2014/main" id="{610B7463-275A-1E7C-98DB-9D6BCF742F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34247" y="3963457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1500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1" name="矩形 15">
            <a:extLst>
              <a:ext uri="{FF2B5EF4-FFF2-40B4-BE49-F238E27FC236}">
                <a16:creationId xmlns:a16="http://schemas.microsoft.com/office/drawing/2014/main" id="{CA1B3EA2-7604-E2EB-EC62-47A712C080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91208" y="5745292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0800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2" name="矩形 15">
            <a:extLst>
              <a:ext uri="{FF2B5EF4-FFF2-40B4-BE49-F238E27FC236}">
                <a16:creationId xmlns:a16="http://schemas.microsoft.com/office/drawing/2014/main" id="{29DAC9FB-0A9D-AE3F-DE50-0EE1262A1D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79875" y="4555188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0850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3" name="矩形 15">
            <a:extLst>
              <a:ext uri="{FF2B5EF4-FFF2-40B4-BE49-F238E27FC236}">
                <a16:creationId xmlns:a16="http://schemas.microsoft.com/office/drawing/2014/main" id="{DCBE69BD-A42F-D0CA-59E6-047FB02773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5735" y="5780955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0810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4" name="矩形 15">
            <a:extLst>
              <a:ext uri="{FF2B5EF4-FFF2-40B4-BE49-F238E27FC236}">
                <a16:creationId xmlns:a16="http://schemas.microsoft.com/office/drawing/2014/main" id="{D55D8941-FB1D-C7A2-0D0A-72F0C00BC0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13866" y="6456388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0800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25" name="矩形 15">
            <a:extLst>
              <a:ext uri="{FF2B5EF4-FFF2-40B4-BE49-F238E27FC236}">
                <a16:creationId xmlns:a16="http://schemas.microsoft.com/office/drawing/2014/main" id="{8F369834-9842-016F-EB31-FD988C52D3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3077" y="6447221"/>
            <a:ext cx="576262" cy="288925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1pPr>
            <a:lvl2pPr marL="742950" indent="-285750">
              <a:spcBef>
                <a:spcPct val="20000"/>
              </a:spcBef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2pPr>
            <a:lvl3pPr marL="1143000" indent="-228600">
              <a:spcBef>
                <a:spcPct val="20000"/>
              </a:spcBef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4pPr>
            <a:lvl5pPr marL="2057400" indent="-228600">
              <a:spcBef>
                <a:spcPct val="20000"/>
              </a:spcBef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ahoma" panose="020B0604030504040204" pitchFamily="34" charset="0"/>
                <a:ea typeface="標楷體" panose="03000509000000000000" pitchFamily="65" charset="-12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zh-TW" sz="2000" dirty="0">
                <a:latin typeface="Times New Roman" panose="02020603050405020304" pitchFamily="18" charset="0"/>
                <a:ea typeface="新細明體" panose="02020500000000000000" pitchFamily="18" charset="-120"/>
                <a:cs typeface="Times New Roman" panose="02020603050405020304" pitchFamily="18" charset="0"/>
              </a:rPr>
              <a:t>0700</a:t>
            </a:r>
            <a:endParaRPr lang="zh-TW" altLang="en-US" sz="2000" dirty="0">
              <a:latin typeface="Times New Roman" panose="02020603050405020304" pitchFamily="18" charset="0"/>
              <a:ea typeface="新細明體" panose="02020500000000000000" pitchFamily="18" charset="-120"/>
              <a:cs typeface="Times New Roman" panose="02020603050405020304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5F3D909-0E0A-10BB-581B-540052A94B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685800"/>
            <a:ext cx="8077200" cy="5622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kumimoji="1"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itchFamily="2" charset="2"/>
              <a:buChar char="n"/>
              <a:defRPr kumimoji="1"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解法範例：</a:t>
            </a:r>
            <a:endParaRPr lang="en-US" altLang="zh-TW" sz="24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	</a:t>
            </a:r>
            <a:r>
              <a:rPr lang="en-US" altLang="zh-TW" sz="2400" kern="0" dirty="0">
                <a:latin typeface="Times New Roman" panose="02020603050405020304" pitchFamily="18" charset="0"/>
              </a:rPr>
              <a:t>A</a:t>
            </a:r>
            <a:r>
              <a:rPr lang="zh-TW" altLang="en-US" sz="2400" kern="0" dirty="0">
                <a:latin typeface="Times New Roman" panose="02020603050405020304" pitchFamily="18" charset="0"/>
              </a:rPr>
              <a:t>→</a:t>
            </a:r>
            <a:r>
              <a:rPr lang="en-US" altLang="zh-TW" sz="2400" kern="0" dirty="0">
                <a:latin typeface="Times New Roman" panose="02020603050405020304" pitchFamily="18" charset="0"/>
              </a:rPr>
              <a:t>B		B</a:t>
            </a:r>
            <a:r>
              <a:rPr lang="zh-TW" altLang="en-US" sz="2400" kern="0" dirty="0">
                <a:latin typeface="Times New Roman" panose="02020603050405020304" pitchFamily="18" charset="0"/>
              </a:rPr>
              <a:t>→</a:t>
            </a:r>
            <a:r>
              <a:rPr lang="en-US" altLang="zh-TW" sz="2400" kern="0" dirty="0">
                <a:latin typeface="Times New Roman" panose="02020603050405020304" pitchFamily="18" charset="0"/>
              </a:rPr>
              <a:t>C		C</a:t>
            </a:r>
            <a:r>
              <a:rPr lang="zh-TW" altLang="en-US" sz="2400" kern="0" dirty="0">
                <a:latin typeface="Times New Roman" panose="02020603050405020304" pitchFamily="18" charset="0"/>
              </a:rPr>
              <a:t>→</a:t>
            </a:r>
            <a:r>
              <a:rPr lang="en-US" altLang="zh-TW" sz="2400" kern="0" dirty="0">
                <a:latin typeface="Times New Roman" panose="02020603050405020304" pitchFamily="18" charset="0"/>
              </a:rPr>
              <a:t>D	</a:t>
            </a:r>
            <a:r>
              <a:rPr lang="zh-TW" altLang="en-US" sz="2400" kern="0" dirty="0">
                <a:latin typeface="Times New Roman" panose="02020603050405020304" pitchFamily="18" charset="0"/>
              </a:rPr>
              <a:t>        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D</a:t>
            </a:r>
            <a:r>
              <a:rPr lang="zh-TW" altLang="en-US" sz="2400" kern="0" dirty="0">
                <a:latin typeface="Times New Roman" panose="02020603050405020304" pitchFamily="18" charset="0"/>
              </a:rPr>
              <a:t>→</a:t>
            </a:r>
            <a:r>
              <a:rPr lang="en-US" altLang="zh-TW" sz="2400" kern="0" dirty="0">
                <a:latin typeface="Times New Roman" panose="02020603050405020304" pitchFamily="18" charset="0"/>
              </a:rPr>
              <a:t>C</a:t>
            </a:r>
            <a:endParaRPr lang="en-US" altLang="zh-TW" sz="2000" b="1" kern="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b="1" kern="0" dirty="0">
                <a:solidFill>
                  <a:srgbClr val="3BA943"/>
                </a:solidFill>
                <a:latin typeface="Times New Roman" panose="02020603050405020304" pitchFamily="18" charset="0"/>
              </a:rPr>
              <a:t>       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0700</a:t>
            </a:r>
            <a:r>
              <a:rPr lang="zh-TW" altLang="en-US" sz="2400" kern="0" dirty="0">
                <a:latin typeface="Times New Roman" panose="02020603050405020304" pitchFamily="18" charset="0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0800</a:t>
            </a:r>
            <a:r>
              <a:rPr lang="zh-TW" altLang="en-US" sz="2400" kern="0" dirty="0">
                <a:latin typeface="Times New Roman" panose="02020603050405020304" pitchFamily="18" charset="0"/>
              </a:rPr>
              <a:t>       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0810</a:t>
            </a:r>
            <a:r>
              <a:rPr lang="zh-TW" altLang="en-US" sz="2400" kern="0" dirty="0">
                <a:latin typeface="Times New Roman" panose="02020603050405020304" pitchFamily="18" charset="0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0850</a:t>
            </a:r>
            <a:r>
              <a:rPr lang="zh-TW" altLang="en-US" sz="2400" kern="0" dirty="0">
                <a:latin typeface="Times New Roman" panose="02020603050405020304" pitchFamily="18" charset="0"/>
              </a:rPr>
              <a:t>     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0850</a:t>
            </a:r>
            <a:r>
              <a:rPr lang="zh-TW" altLang="en-US" sz="2400" kern="0" dirty="0">
                <a:latin typeface="Times New Roman" panose="02020603050405020304" pitchFamily="18" charset="0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1423</a:t>
            </a:r>
            <a:r>
              <a:rPr lang="zh-TW" altLang="en-US" sz="2400" kern="0" dirty="0">
                <a:latin typeface="Times New Roman" panose="02020603050405020304" pitchFamily="18" charset="0"/>
              </a:rPr>
              <a:t>    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1400</a:t>
            </a:r>
            <a:r>
              <a:rPr lang="zh-TW" altLang="en-US" sz="2400" kern="0" dirty="0">
                <a:latin typeface="Times New Roman" panose="02020603050405020304" pitchFamily="18" charset="0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1500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kern="0" dirty="0">
                <a:latin typeface="Times New Roman" panose="02020603050405020304" pitchFamily="18" charset="0"/>
              </a:rPr>
              <a:t>	A</a:t>
            </a:r>
            <a:r>
              <a:rPr lang="zh-TW" altLang="en-US" sz="2400" kern="0" dirty="0">
                <a:latin typeface="Times New Roman" panose="02020603050405020304" pitchFamily="18" charset="0"/>
              </a:rPr>
              <a:t>→</a:t>
            </a:r>
            <a:r>
              <a:rPr lang="en-US" altLang="zh-TW" sz="2400" kern="0" dirty="0">
                <a:latin typeface="Times New Roman" panose="02020603050405020304" pitchFamily="18" charset="0"/>
              </a:rPr>
              <a:t>D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kern="0" dirty="0">
                <a:latin typeface="Times New Roman" panose="02020603050405020304" pitchFamily="18" charset="0"/>
              </a:rPr>
              <a:t>       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0800</a:t>
            </a:r>
            <a:r>
              <a:rPr lang="zh-TW" altLang="en-US" sz="2400" kern="0" dirty="0">
                <a:latin typeface="Times New Roman" panose="02020603050405020304" pitchFamily="18" charset="0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1400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altLang="zh-TW" sz="2400" kern="0" dirty="0">
                <a:latin typeface="Times New Roman" panose="02020603050405020304" pitchFamily="18" charset="0"/>
              </a:rPr>
              <a:t>	</a:t>
            </a:r>
            <a:r>
              <a:rPr lang="zh-TW" altLang="en-US" sz="2400" kern="0" dirty="0">
                <a:latin typeface="Times New Roman" panose="02020603050405020304" pitchFamily="18" charset="0"/>
              </a:rPr>
              <a:t>路線一</a:t>
            </a:r>
            <a:r>
              <a:rPr lang="en-US" altLang="zh-TW" sz="2400" kern="0" dirty="0">
                <a:latin typeface="Times New Roman" panose="02020603050405020304" pitchFamily="18" charset="0"/>
              </a:rPr>
              <a:t>:    A</a:t>
            </a:r>
            <a:r>
              <a:rPr lang="zh-TW" altLang="en-US" sz="2400" kern="0" dirty="0">
                <a:latin typeface="Times New Roman" panose="02020603050405020304" pitchFamily="18" charset="0"/>
              </a:rPr>
              <a:t>→</a:t>
            </a:r>
            <a:r>
              <a:rPr lang="en-US" altLang="zh-TW" sz="2400" kern="0" dirty="0">
                <a:latin typeface="Times New Roman" panose="02020603050405020304" pitchFamily="18" charset="0"/>
              </a:rPr>
              <a:t>B</a:t>
            </a:r>
            <a:r>
              <a:rPr lang="zh-TW" altLang="en-US" sz="2400" kern="0" dirty="0">
                <a:latin typeface="Times New Roman" panose="02020603050405020304" pitchFamily="18" charset="0"/>
              </a:rPr>
              <a:t>→</a:t>
            </a:r>
            <a:r>
              <a:rPr lang="en-US" altLang="zh-TW" sz="2400" kern="0" dirty="0">
                <a:latin typeface="Times New Roman" panose="02020603050405020304" pitchFamily="18" charset="0"/>
              </a:rPr>
              <a:t>C</a:t>
            </a:r>
            <a:r>
              <a:rPr lang="zh-TW" altLang="en-US" sz="2400" kern="0" dirty="0">
                <a:latin typeface="Times New Roman" panose="02020603050405020304" pitchFamily="18" charset="0"/>
              </a:rPr>
              <a:t>→</a:t>
            </a:r>
            <a:r>
              <a:rPr lang="en-US" altLang="zh-TW" sz="2400" kern="0" dirty="0">
                <a:latin typeface="Times New Roman" panose="02020603050405020304" pitchFamily="18" charset="0"/>
              </a:rPr>
              <a:t>D	0700</a:t>
            </a:r>
            <a:r>
              <a:rPr lang="zh-TW" altLang="en-US" sz="2400" kern="0" dirty="0">
                <a:latin typeface="Times New Roman" panose="02020603050405020304" pitchFamily="18" charset="0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1423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zh-TW" altLang="en-US" sz="2400" kern="0" dirty="0">
                <a:latin typeface="Times New Roman" panose="02020603050405020304" pitchFamily="18" charset="0"/>
              </a:rPr>
              <a:t>        ★路線二</a:t>
            </a:r>
            <a:r>
              <a:rPr lang="en-US" altLang="zh-TW" sz="2400" kern="0" dirty="0">
                <a:latin typeface="Times New Roman" panose="02020603050405020304" pitchFamily="18" charset="0"/>
              </a:rPr>
              <a:t>:    A</a:t>
            </a:r>
            <a:r>
              <a:rPr lang="zh-TW" altLang="en-US" sz="2400" kern="0" dirty="0">
                <a:latin typeface="Times New Roman" panose="02020603050405020304" pitchFamily="18" charset="0"/>
              </a:rPr>
              <a:t>→</a:t>
            </a:r>
            <a:r>
              <a:rPr lang="en-US" altLang="zh-TW" sz="2400" kern="0" dirty="0">
                <a:latin typeface="Times New Roman" panose="02020603050405020304" pitchFamily="18" charset="0"/>
              </a:rPr>
              <a:t>D		0800</a:t>
            </a:r>
            <a:r>
              <a:rPr lang="zh-TW" altLang="en-US" sz="2400" kern="0" dirty="0">
                <a:latin typeface="Times New Roman" panose="02020603050405020304" pitchFamily="18" charset="0"/>
              </a:rPr>
              <a:t> </a:t>
            </a:r>
            <a:r>
              <a:rPr lang="en-US" altLang="zh-TW" sz="2400" kern="0" dirty="0">
                <a:latin typeface="Times New Roman" panose="02020603050405020304" pitchFamily="18" charset="0"/>
              </a:rPr>
              <a:t>1400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kern="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96531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9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	</a:t>
            </a:r>
            <a:r>
              <a:rPr lang="en-US" altLang="zh-TW" sz="2400" dirty="0">
                <a:latin typeface="Times New Roman" panose="02020603050405020304" pitchFamily="18" charset="0"/>
              </a:rPr>
              <a:t>Dijkstra</a:t>
            </a:r>
            <a:r>
              <a:rPr lang="zh-TW" altLang="en-US" sz="2400" dirty="0">
                <a:latin typeface="Times New Roman" panose="02020603050405020304" pitchFamily="18" charset="0"/>
              </a:rPr>
              <a:t>是否有效</a:t>
            </a:r>
            <a:r>
              <a:rPr lang="en-US" altLang="zh-TW" sz="2400" dirty="0">
                <a:latin typeface="Times New Roman" panose="02020603050405020304" pitchFamily="18" charset="0"/>
              </a:rPr>
              <a:t>?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0819360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2702</TotalTime>
  <Words>619</Words>
  <Application>Microsoft Office PowerPoint</Application>
  <PresentationFormat>如螢幕大小 (4:3)</PresentationFormat>
  <Paragraphs>113</Paragraphs>
  <Slides>9</Slides>
  <Notes>9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3" baseType="lpstr">
      <vt:lpstr>Tahoma</vt:lpstr>
      <vt:lpstr>Times New Roman</vt:lpstr>
      <vt:lpstr>Wingdings</vt:lpstr>
      <vt:lpstr>Blends</vt:lpstr>
      <vt:lpstr>10039: Railroads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嘉宸 張</cp:lastModifiedBy>
  <cp:revision>205</cp:revision>
  <dcterms:created xsi:type="dcterms:W3CDTF">1601-01-01T00:00:00Z</dcterms:created>
  <dcterms:modified xsi:type="dcterms:W3CDTF">2024-03-27T22:08:27Z</dcterms:modified>
</cp:coreProperties>
</file>