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07" r:id="rId2"/>
    <p:sldId id="309" r:id="rId3"/>
    <p:sldId id="310" r:id="rId4"/>
    <p:sldId id="311" r:id="rId5"/>
    <p:sldId id="312" r:id="rId6"/>
    <p:sldId id="313" r:id="rId7"/>
    <p:sldId id="315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8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40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94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66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2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0" Type="http://schemas.openxmlformats.org/officeDocument/2006/relationships/image" Target="../media/image36.png"/><Relationship Id="rId4" Type="http://schemas.openxmlformats.org/officeDocument/2006/relationships/image" Target="../media/image27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10229 Modular Fibonacci </a:t>
            </a:r>
            <a:endParaRPr lang="en-US" altLang="zh-TW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10229 Modular Fibonacci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 </a:t>
            </a:r>
            <a:r>
              <a:rPr lang="zh-TW" altLang="en-US" sz="2400" dirty="0">
                <a:latin typeface="Times New Roman" panose="02020603050405020304" pitchFamily="18" charset="0"/>
              </a:rPr>
              <a:t>給定輸入</a:t>
            </a:r>
            <a:r>
              <a:rPr lang="en-US" altLang="zh-TW" sz="2400" dirty="0">
                <a:latin typeface="Times New Roman" panose="02020603050405020304" pitchFamily="18" charset="0"/>
              </a:rPr>
              <a:t>n, m</a:t>
            </a:r>
            <a:r>
              <a:rPr lang="zh-TW" altLang="en-US" sz="2400" dirty="0">
                <a:latin typeface="Times New Roman" panose="02020603050405020304" pitchFamily="18" charset="0"/>
              </a:rPr>
              <a:t>。計算</a:t>
            </a:r>
            <a:r>
              <a:rPr lang="en-US" altLang="zh-TW" sz="2400" dirty="0">
                <a:latin typeface="Times New Roman" panose="02020603050405020304" pitchFamily="18" charset="0"/>
              </a:rPr>
              <a:t>F(n) mod 2^m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F(n) </a:t>
            </a:r>
            <a:r>
              <a:rPr lang="zh-TW" altLang="en-US" sz="2400" dirty="0">
                <a:latin typeface="Times New Roman" panose="02020603050405020304" pitchFamily="18" charset="0"/>
              </a:rPr>
              <a:t>為費式數列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F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= 1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F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= 1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…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F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= F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(i-1)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 F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(i-2)</a:t>
            </a:r>
            <a:endParaRPr lang="zh-TW" altLang="en-US" sz="2400" baseline="-25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F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11</a:t>
            </a:r>
            <a:r>
              <a:rPr lang="en-US" altLang="zh-TW" sz="2400" dirty="0">
                <a:latin typeface="Times New Roman" panose="02020603050405020304" pitchFamily="18" charset="0"/>
              </a:rPr>
              <a:t> = 89,  89 mod 64 = 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矩陣快速冪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首先費式數列可由矩陣乘法得解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CD468E8B-6826-A158-C892-2F32F1B821B9}"/>
              </a:ext>
            </a:extLst>
          </p:cNvPr>
          <p:cNvCxnSpPr/>
          <p:nvPr/>
        </p:nvCxnSpPr>
        <p:spPr bwMode="auto">
          <a:xfrm>
            <a:off x="899592" y="3429000"/>
            <a:ext cx="0" cy="151216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圖片 6">
            <a:extLst>
              <a:ext uri="{FF2B5EF4-FFF2-40B4-BE49-F238E27FC236}">
                <a16:creationId xmlns:a16="http://schemas.microsoft.com/office/drawing/2014/main" id="{89BE3C51-165E-7474-36A4-720747ADB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444240"/>
            <a:ext cx="36579" cy="1536325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FA10B13E-6A14-3E41-ED4E-36C1640D575F}"/>
              </a:ext>
            </a:extLst>
          </p:cNvPr>
          <p:cNvCxnSpPr>
            <a:cxnSpLocks/>
          </p:cNvCxnSpPr>
          <p:nvPr/>
        </p:nvCxnSpPr>
        <p:spPr bwMode="auto">
          <a:xfrm>
            <a:off x="899592" y="3444240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DF6CBE33-9B4B-5511-D855-86149EB960AE}"/>
              </a:ext>
            </a:extLst>
          </p:cNvPr>
          <p:cNvCxnSpPr>
            <a:cxnSpLocks/>
          </p:cNvCxnSpPr>
          <p:nvPr/>
        </p:nvCxnSpPr>
        <p:spPr bwMode="auto">
          <a:xfrm>
            <a:off x="899592" y="4935072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90C6928-029A-229C-CDCB-D4EAF5D8598E}"/>
              </a:ext>
            </a:extLst>
          </p:cNvPr>
          <p:cNvCxnSpPr>
            <a:cxnSpLocks/>
          </p:cNvCxnSpPr>
          <p:nvPr/>
        </p:nvCxnSpPr>
        <p:spPr bwMode="auto">
          <a:xfrm>
            <a:off x="1988096" y="3457638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C557E0B1-7F04-0985-4BB6-B5D8BAE6BC98}"/>
              </a:ext>
            </a:extLst>
          </p:cNvPr>
          <p:cNvCxnSpPr>
            <a:cxnSpLocks/>
          </p:cNvCxnSpPr>
          <p:nvPr/>
        </p:nvCxnSpPr>
        <p:spPr bwMode="auto">
          <a:xfrm>
            <a:off x="1988096" y="4938120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E3D3E35-F313-5E03-F961-65EF2A900929}"/>
              </a:ext>
            </a:extLst>
          </p:cNvPr>
          <p:cNvSpPr txBox="1"/>
          <p:nvPr/>
        </p:nvSpPr>
        <p:spPr>
          <a:xfrm>
            <a:off x="1284013" y="3583516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n+1</a:t>
            </a:r>
            <a:endParaRPr lang="zh-TW" altLang="en-US" sz="26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10CD797-24F3-64CF-D966-2EF6757EE299}"/>
              </a:ext>
            </a:extLst>
          </p:cNvPr>
          <p:cNvSpPr txBox="1"/>
          <p:nvPr/>
        </p:nvSpPr>
        <p:spPr>
          <a:xfrm>
            <a:off x="1362025" y="4212402"/>
            <a:ext cx="704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err="1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 err="1">
                <a:latin typeface="Times New Roman" panose="02020603050405020304" pitchFamily="18" charset="0"/>
              </a:rPr>
              <a:t>n</a:t>
            </a:r>
            <a:endParaRPr lang="zh-TW" altLang="en-US" sz="26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CE520C9-8215-088E-EC08-614B0AFE6273}"/>
              </a:ext>
            </a:extLst>
          </p:cNvPr>
          <p:cNvSpPr txBox="1"/>
          <p:nvPr/>
        </p:nvSpPr>
        <p:spPr>
          <a:xfrm>
            <a:off x="2649975" y="3829737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=</a:t>
            </a:r>
            <a:endParaRPr lang="zh-TW" altLang="en-US" sz="2600" dirty="0"/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0EB71A03-5A81-BF5C-9361-00623478D617}"/>
              </a:ext>
            </a:extLst>
          </p:cNvPr>
          <p:cNvCxnSpPr/>
          <p:nvPr/>
        </p:nvCxnSpPr>
        <p:spPr bwMode="auto">
          <a:xfrm>
            <a:off x="3459937" y="3422904"/>
            <a:ext cx="0" cy="151216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42D797C0-9EE9-3425-4D57-2047C94E64B9}"/>
              </a:ext>
            </a:extLst>
          </p:cNvPr>
          <p:cNvCxnSpPr>
            <a:cxnSpLocks/>
          </p:cNvCxnSpPr>
          <p:nvPr/>
        </p:nvCxnSpPr>
        <p:spPr bwMode="auto">
          <a:xfrm>
            <a:off x="3468649" y="4938480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CBD25F1-DD36-B421-04C1-5B20C240C34F}"/>
              </a:ext>
            </a:extLst>
          </p:cNvPr>
          <p:cNvCxnSpPr>
            <a:cxnSpLocks/>
          </p:cNvCxnSpPr>
          <p:nvPr/>
        </p:nvCxnSpPr>
        <p:spPr bwMode="auto">
          <a:xfrm>
            <a:off x="3459937" y="3460686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圖片 20">
            <a:extLst>
              <a:ext uri="{FF2B5EF4-FFF2-40B4-BE49-F238E27FC236}">
                <a16:creationId xmlns:a16="http://schemas.microsoft.com/office/drawing/2014/main" id="{57E227E2-7FEA-19CD-2B4E-396D101A8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174" y="3457638"/>
            <a:ext cx="36579" cy="1536325"/>
          </a:xfrm>
          <a:prstGeom prst="rect">
            <a:avLst/>
          </a:prstGeom>
        </p:spPr>
      </p:pic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AFE4333B-1880-7174-AF7D-EBD471A66CEA}"/>
              </a:ext>
            </a:extLst>
          </p:cNvPr>
          <p:cNvCxnSpPr>
            <a:cxnSpLocks/>
          </p:cNvCxnSpPr>
          <p:nvPr/>
        </p:nvCxnSpPr>
        <p:spPr bwMode="auto">
          <a:xfrm>
            <a:off x="4559518" y="4950445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5AFA9082-169E-C96F-BE0F-A65C83D96A51}"/>
              </a:ext>
            </a:extLst>
          </p:cNvPr>
          <p:cNvCxnSpPr>
            <a:cxnSpLocks/>
          </p:cNvCxnSpPr>
          <p:nvPr/>
        </p:nvCxnSpPr>
        <p:spPr bwMode="auto">
          <a:xfrm>
            <a:off x="4559518" y="3477132"/>
            <a:ext cx="35165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0716185-EDD0-A1C6-E9D3-E31060BEB985}"/>
              </a:ext>
            </a:extLst>
          </p:cNvPr>
          <p:cNvSpPr txBox="1"/>
          <p:nvPr/>
        </p:nvSpPr>
        <p:spPr>
          <a:xfrm>
            <a:off x="4231283" y="3619159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1</a:t>
            </a:r>
            <a:endParaRPr lang="zh-TW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27FC817-B205-E807-E227-30024CF35796}"/>
              </a:ext>
            </a:extLst>
          </p:cNvPr>
          <p:cNvSpPr txBox="1"/>
          <p:nvPr/>
        </p:nvSpPr>
        <p:spPr>
          <a:xfrm>
            <a:off x="3645518" y="3609992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1</a:t>
            </a:r>
            <a:endParaRPr lang="zh-TW" altLang="en-US" sz="26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48594087-06D9-F43D-9823-CC303666C9B7}"/>
              </a:ext>
            </a:extLst>
          </p:cNvPr>
          <p:cNvSpPr txBox="1"/>
          <p:nvPr/>
        </p:nvSpPr>
        <p:spPr>
          <a:xfrm>
            <a:off x="4231283" y="4213473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0</a:t>
            </a:r>
            <a:endParaRPr lang="zh-TW" altLang="en-US" sz="2600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5EDC4FF9-0858-1656-4A5E-1B74EDCEFCEE}"/>
              </a:ext>
            </a:extLst>
          </p:cNvPr>
          <p:cNvSpPr txBox="1"/>
          <p:nvPr/>
        </p:nvSpPr>
        <p:spPr>
          <a:xfrm>
            <a:off x="3661285" y="4197598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1</a:t>
            </a:r>
            <a:endParaRPr lang="zh-TW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2DF94E3-7FFA-1556-7C5E-E616084E6B8E}"/>
              </a:ext>
            </a:extLst>
          </p:cNvPr>
          <p:cNvSpPr txBox="1"/>
          <p:nvPr/>
        </p:nvSpPr>
        <p:spPr>
          <a:xfrm>
            <a:off x="5268001" y="3932766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>
                <a:latin typeface="Times New Roman" panose="02020603050405020304" pitchFamily="18" charset="0"/>
              </a:rPr>
              <a:t>*</a:t>
            </a:r>
            <a:endParaRPr lang="zh-TW" altLang="en-US" sz="2600" dirty="0"/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179FB796-0A28-360D-77D0-427B3FBA61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037" y="3364558"/>
            <a:ext cx="1619476" cy="1695687"/>
          </a:xfrm>
          <a:prstGeom prst="rect">
            <a:avLst/>
          </a:prstGeom>
        </p:spPr>
      </p:pic>
      <p:pic>
        <p:nvPicPr>
          <p:cNvPr id="4096" name="圖片 4095">
            <a:extLst>
              <a:ext uri="{FF2B5EF4-FFF2-40B4-BE49-F238E27FC236}">
                <a16:creationId xmlns:a16="http://schemas.microsoft.com/office/drawing/2014/main" id="{0B57D484-5E43-DBBF-ED9D-FD6B86CC1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868" y="3619160"/>
            <a:ext cx="971686" cy="1216444"/>
          </a:xfrm>
          <a:prstGeom prst="rect">
            <a:avLst/>
          </a:prstGeom>
        </p:spPr>
      </p:pic>
      <p:sp>
        <p:nvSpPr>
          <p:cNvPr id="4097" name="文字方塊 4096">
            <a:extLst>
              <a:ext uri="{FF2B5EF4-FFF2-40B4-BE49-F238E27FC236}">
                <a16:creationId xmlns:a16="http://schemas.microsoft.com/office/drawing/2014/main" id="{7389BAAD-126A-71D1-A4FB-908D22538B75}"/>
              </a:ext>
            </a:extLst>
          </p:cNvPr>
          <p:cNvSpPr txBox="1"/>
          <p:nvPr/>
        </p:nvSpPr>
        <p:spPr>
          <a:xfrm>
            <a:off x="6329727" y="3572051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err="1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 err="1">
                <a:latin typeface="Times New Roman" panose="02020603050405020304" pitchFamily="18" charset="0"/>
              </a:rPr>
              <a:t>n</a:t>
            </a:r>
            <a:endParaRPr lang="zh-TW" altLang="en-US" sz="2600" dirty="0"/>
          </a:p>
        </p:txBody>
      </p:sp>
      <p:sp>
        <p:nvSpPr>
          <p:cNvPr id="4100" name="文字方塊 4099">
            <a:extLst>
              <a:ext uri="{FF2B5EF4-FFF2-40B4-BE49-F238E27FC236}">
                <a16:creationId xmlns:a16="http://schemas.microsoft.com/office/drawing/2014/main" id="{51E5C242-2112-0E51-24CD-5FDF4E97639D}"/>
              </a:ext>
            </a:extLst>
          </p:cNvPr>
          <p:cNvSpPr txBox="1"/>
          <p:nvPr/>
        </p:nvSpPr>
        <p:spPr>
          <a:xfrm>
            <a:off x="6329727" y="4242235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n-1</a:t>
            </a:r>
            <a:endParaRPr lang="zh-TW" alt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CE520C9-8215-088E-EC08-614B0AFE6273}"/>
              </a:ext>
            </a:extLst>
          </p:cNvPr>
          <p:cNvSpPr txBox="1"/>
          <p:nvPr/>
        </p:nvSpPr>
        <p:spPr>
          <a:xfrm>
            <a:off x="2080634" y="3235479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=</a:t>
            </a:r>
            <a:endParaRPr lang="zh-TW" altLang="en-US" sz="2600" dirty="0"/>
          </a:p>
        </p:txBody>
      </p:sp>
      <p:pic>
        <p:nvPicPr>
          <p:cNvPr id="4096" name="圖片 4095">
            <a:extLst>
              <a:ext uri="{FF2B5EF4-FFF2-40B4-BE49-F238E27FC236}">
                <a16:creationId xmlns:a16="http://schemas.microsoft.com/office/drawing/2014/main" id="{0B57D484-5E43-DBBF-ED9D-FD6B86CC1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868" y="3619160"/>
            <a:ext cx="971686" cy="1216444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E8BF7FE5-6536-1B7B-7C5A-C9BE01600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59" y="493610"/>
            <a:ext cx="7144747" cy="196242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3ACE03F-C98A-F4DF-376A-597613231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8704" y="2629095"/>
            <a:ext cx="1609950" cy="1705213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CD867A6B-FF9B-8167-ED44-5F99E12EE860}"/>
              </a:ext>
            </a:extLst>
          </p:cNvPr>
          <p:cNvSpPr txBox="1"/>
          <p:nvPr/>
        </p:nvSpPr>
        <p:spPr>
          <a:xfrm>
            <a:off x="4391066" y="3235481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>
                <a:latin typeface="Times New Roman" panose="02020603050405020304" pitchFamily="18" charset="0"/>
              </a:rPr>
              <a:t>*</a:t>
            </a:r>
            <a:endParaRPr lang="zh-TW" altLang="en-US" sz="2600" dirty="0"/>
          </a:p>
        </p:txBody>
      </p:sp>
      <p:pic>
        <p:nvPicPr>
          <p:cNvPr id="29" name="圖片 28">
            <a:extLst>
              <a:ext uri="{FF2B5EF4-FFF2-40B4-BE49-F238E27FC236}">
                <a16:creationId xmlns:a16="http://schemas.microsoft.com/office/drawing/2014/main" id="{56261DF1-F174-B98A-02DD-23A290248C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342" y="2590991"/>
            <a:ext cx="1771897" cy="1781424"/>
          </a:xfrm>
          <a:prstGeom prst="rect">
            <a:avLst/>
          </a:prstGeom>
        </p:spPr>
      </p:pic>
      <p:sp>
        <p:nvSpPr>
          <p:cNvPr id="4104" name="文字版面配置區 4103">
            <a:extLst>
              <a:ext uri="{FF2B5EF4-FFF2-40B4-BE49-F238E27FC236}">
                <a16:creationId xmlns:a16="http://schemas.microsoft.com/office/drawing/2014/main" id="{CC3E77AF-0DA3-7389-9156-E5BB3DC55E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39914" y="3255332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TW" altLang="en-US" sz="2600" dirty="0">
                <a:latin typeface="Times New Roman" panose="02020603050405020304" pitchFamily="18" charset="0"/>
              </a:rPr>
              <a:t>*</a:t>
            </a:r>
            <a:endParaRPr lang="zh-TW" altLang="en-US" sz="2600" dirty="0"/>
          </a:p>
        </p:txBody>
      </p:sp>
      <p:pic>
        <p:nvPicPr>
          <p:cNvPr id="4106" name="圖片 4105">
            <a:extLst>
              <a:ext uri="{FF2B5EF4-FFF2-40B4-BE49-F238E27FC236}">
                <a16:creationId xmlns:a16="http://schemas.microsoft.com/office/drawing/2014/main" id="{27F8F967-1F8A-43DF-F37B-8A55BDE6F0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2251" y="2514818"/>
            <a:ext cx="1733792" cy="2067213"/>
          </a:xfrm>
          <a:prstGeom prst="rect">
            <a:avLst/>
          </a:prstGeom>
        </p:spPr>
      </p:pic>
      <p:pic>
        <p:nvPicPr>
          <p:cNvPr id="4108" name="圖片 4107">
            <a:extLst>
              <a:ext uri="{FF2B5EF4-FFF2-40B4-BE49-F238E27FC236}">
                <a16:creationId xmlns:a16="http://schemas.microsoft.com/office/drawing/2014/main" id="{0A2B36EB-B297-279B-1F04-9C211BD54C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03095" y="2865944"/>
            <a:ext cx="908911" cy="1618554"/>
          </a:xfrm>
          <a:prstGeom prst="rect">
            <a:avLst/>
          </a:prstGeom>
        </p:spPr>
      </p:pic>
      <p:sp>
        <p:nvSpPr>
          <p:cNvPr id="4110" name="文字方塊 4109">
            <a:extLst>
              <a:ext uri="{FF2B5EF4-FFF2-40B4-BE49-F238E27FC236}">
                <a16:creationId xmlns:a16="http://schemas.microsoft.com/office/drawing/2014/main" id="{CE11BAEF-FEA2-8C04-8731-C2674B40C6B6}"/>
              </a:ext>
            </a:extLst>
          </p:cNvPr>
          <p:cNvSpPr txBox="1"/>
          <p:nvPr/>
        </p:nvSpPr>
        <p:spPr>
          <a:xfrm>
            <a:off x="7859082" y="3592280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n-2</a:t>
            </a:r>
            <a:endParaRPr lang="zh-TW" altLang="en-US" sz="2600" dirty="0"/>
          </a:p>
        </p:txBody>
      </p:sp>
      <p:sp>
        <p:nvSpPr>
          <p:cNvPr id="4111" name="文字方塊 4110">
            <a:extLst>
              <a:ext uri="{FF2B5EF4-FFF2-40B4-BE49-F238E27FC236}">
                <a16:creationId xmlns:a16="http://schemas.microsoft.com/office/drawing/2014/main" id="{EEF22ADB-5E28-5E9C-C2EB-588681557E8F}"/>
              </a:ext>
            </a:extLst>
          </p:cNvPr>
          <p:cNvSpPr txBox="1"/>
          <p:nvPr/>
        </p:nvSpPr>
        <p:spPr>
          <a:xfrm>
            <a:off x="2080634" y="5104626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=</a:t>
            </a:r>
            <a:endParaRPr lang="zh-TW" altLang="en-US" sz="2600" dirty="0"/>
          </a:p>
        </p:txBody>
      </p:sp>
      <p:pic>
        <p:nvPicPr>
          <p:cNvPr id="4113" name="圖片 4112">
            <a:extLst>
              <a:ext uri="{FF2B5EF4-FFF2-40B4-BE49-F238E27FC236}">
                <a16:creationId xmlns:a16="http://schemas.microsoft.com/office/drawing/2014/main" id="{03777DE1-F147-951D-A8EC-6D28D40220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00116" y="4666987"/>
            <a:ext cx="1790950" cy="1886213"/>
          </a:xfrm>
          <a:prstGeom prst="rect">
            <a:avLst/>
          </a:prstGeom>
        </p:spPr>
      </p:pic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9957F787-4B68-095D-2C3A-DE1E9F2CA892}"/>
              </a:ext>
            </a:extLst>
          </p:cNvPr>
          <p:cNvSpPr txBox="1"/>
          <p:nvPr/>
        </p:nvSpPr>
        <p:spPr>
          <a:xfrm>
            <a:off x="7830814" y="2882368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n-1</a:t>
            </a:r>
            <a:endParaRPr lang="zh-TW" altLang="en-US" sz="2600" dirty="0"/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74507D97-8EC5-58C3-4CF2-AFDFF65035D3}"/>
              </a:ext>
            </a:extLst>
          </p:cNvPr>
          <p:cNvSpPr txBox="1"/>
          <p:nvPr/>
        </p:nvSpPr>
        <p:spPr>
          <a:xfrm>
            <a:off x="4260834" y="4372414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n</a:t>
            </a:r>
            <a:endParaRPr lang="zh-TW" altLang="en-US" sz="2600" dirty="0"/>
          </a:p>
        </p:txBody>
      </p:sp>
      <p:pic>
        <p:nvPicPr>
          <p:cNvPr id="4117" name="圖片 4116">
            <a:extLst>
              <a:ext uri="{FF2B5EF4-FFF2-40B4-BE49-F238E27FC236}">
                <a16:creationId xmlns:a16="http://schemas.microsoft.com/office/drawing/2014/main" id="{F7C2B65C-D108-D797-D79D-3A4EA389D3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6441" y="5356554"/>
            <a:ext cx="228632" cy="352474"/>
          </a:xfrm>
          <a:prstGeom prst="rect">
            <a:avLst/>
          </a:prstGeom>
        </p:spPr>
      </p:pic>
      <p:pic>
        <p:nvPicPr>
          <p:cNvPr id="4119" name="圖片 4118">
            <a:extLst>
              <a:ext uri="{FF2B5EF4-FFF2-40B4-BE49-F238E27FC236}">
                <a16:creationId xmlns:a16="http://schemas.microsoft.com/office/drawing/2014/main" id="{612D5A49-7CE3-CA40-E47F-D337B5862A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93345" y="4536720"/>
            <a:ext cx="1838582" cy="2248214"/>
          </a:xfrm>
          <a:prstGeom prst="rect">
            <a:avLst/>
          </a:prstGeom>
        </p:spPr>
      </p:pic>
      <p:pic>
        <p:nvPicPr>
          <p:cNvPr id="4121" name="圖片 4120">
            <a:extLst>
              <a:ext uri="{FF2B5EF4-FFF2-40B4-BE49-F238E27FC236}">
                <a16:creationId xmlns:a16="http://schemas.microsoft.com/office/drawing/2014/main" id="{DA203A4F-B205-49B3-DD8C-05588CA2A9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32473" y="4880992"/>
            <a:ext cx="771055" cy="1443608"/>
          </a:xfrm>
          <a:prstGeom prst="rect">
            <a:avLst/>
          </a:prstGeom>
        </p:spPr>
      </p:pic>
      <p:sp>
        <p:nvSpPr>
          <p:cNvPr id="4122" name="文字方塊 4121">
            <a:extLst>
              <a:ext uri="{FF2B5EF4-FFF2-40B4-BE49-F238E27FC236}">
                <a16:creationId xmlns:a16="http://schemas.microsoft.com/office/drawing/2014/main" id="{1734A418-BB6E-39C7-AB97-88490F9A1E88}"/>
              </a:ext>
            </a:extLst>
          </p:cNvPr>
          <p:cNvSpPr txBox="1"/>
          <p:nvPr/>
        </p:nvSpPr>
        <p:spPr>
          <a:xfrm>
            <a:off x="5848243" y="4947670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1</a:t>
            </a:r>
            <a:endParaRPr lang="zh-TW" altLang="en-US" sz="2600" dirty="0"/>
          </a:p>
        </p:txBody>
      </p:sp>
      <p:sp>
        <p:nvSpPr>
          <p:cNvPr id="4123" name="文字方塊 4122">
            <a:extLst>
              <a:ext uri="{FF2B5EF4-FFF2-40B4-BE49-F238E27FC236}">
                <a16:creationId xmlns:a16="http://schemas.microsoft.com/office/drawing/2014/main" id="{297879BF-5C11-4B3D-13AB-4C651DE8B7BB}"/>
              </a:ext>
            </a:extLst>
          </p:cNvPr>
          <p:cNvSpPr txBox="1"/>
          <p:nvPr/>
        </p:nvSpPr>
        <p:spPr>
          <a:xfrm>
            <a:off x="5853587" y="5643230"/>
            <a:ext cx="81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</a:rPr>
              <a:t>F</a:t>
            </a:r>
            <a:r>
              <a:rPr lang="en-US" altLang="zh-TW" sz="2600" baseline="-25000" dirty="0">
                <a:latin typeface="Times New Roman" panose="02020603050405020304" pitchFamily="18" charset="0"/>
              </a:rPr>
              <a:t>0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56836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快速冪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 = 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設 </a:t>
            </a:r>
            <a:r>
              <a:rPr lang="en-US" altLang="zh-TW" sz="2400" dirty="0">
                <a:latin typeface="Times New Roman" panose="02020603050405020304" pitchFamily="18" charset="0"/>
              </a:rPr>
              <a:t>n = 11</a:t>
            </a:r>
            <a:r>
              <a:rPr lang="zh-TW" altLang="en-US" sz="2400" dirty="0">
                <a:latin typeface="Times New Roman" panose="02020603050405020304" pitchFamily="18" charset="0"/>
              </a:rPr>
              <a:t>，則位元表示法為</a:t>
            </a:r>
            <a:r>
              <a:rPr lang="en-US" altLang="zh-TW" sz="2400" dirty="0">
                <a:latin typeface="Times New Roman" panose="02020603050405020304" pitchFamily="18" charset="0"/>
              </a:rPr>
              <a:t>1011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 = 1000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 + 10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 + 1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則 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因此整體流程需用二維陣列來做為矩陣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並透過迴圈執行 </a:t>
            </a:r>
            <a:r>
              <a:rPr lang="en-US" altLang="zh-TW" sz="2400" dirty="0">
                <a:latin typeface="Times New Roman" panose="02020603050405020304" pitchFamily="18" charset="0"/>
              </a:rPr>
              <a:t>log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次運算得到        進而求得 </a:t>
            </a:r>
            <a:r>
              <a:rPr lang="en-US" altLang="zh-TW" sz="2400" dirty="0" err="1">
                <a:latin typeface="Times New Roman" panose="02020603050405020304" pitchFamily="18" charset="0"/>
              </a:rPr>
              <a:t>F</a:t>
            </a:r>
            <a:r>
              <a:rPr lang="en-US" altLang="zh-TW" sz="2400" baseline="-25000" dirty="0" err="1">
                <a:latin typeface="Times New Roman" panose="02020603050405020304" pitchFamily="18" charset="0"/>
              </a:rPr>
              <a:t>n</a:t>
            </a:r>
            <a:endParaRPr lang="en-US" altLang="zh-TW" sz="2400" baseline="-250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11A5E7F-0513-F687-BCD0-56E4C5B04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037" y="1154796"/>
            <a:ext cx="1419761" cy="148286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F08F0287-B918-D8D7-A715-4A6E797F2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55" y="1340768"/>
            <a:ext cx="190527" cy="238158"/>
          </a:xfrm>
          <a:prstGeom prst="rect">
            <a:avLst/>
          </a:prstGeom>
        </p:spPr>
      </p:pic>
      <p:pic>
        <p:nvPicPr>
          <p:cNvPr id="31" name="圖片 30">
            <a:extLst>
              <a:ext uri="{FF2B5EF4-FFF2-40B4-BE49-F238E27FC236}">
                <a16:creationId xmlns:a16="http://schemas.microsoft.com/office/drawing/2014/main" id="{CB64C2FE-36B9-9BEE-C5B7-1BE1B95995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4055908"/>
            <a:ext cx="257211" cy="171474"/>
          </a:xfrm>
          <a:prstGeom prst="rect">
            <a:avLst/>
          </a:prstGeom>
        </p:spPr>
      </p:pic>
      <p:pic>
        <p:nvPicPr>
          <p:cNvPr id="4102" name="圖片 4101">
            <a:extLst>
              <a:ext uri="{FF2B5EF4-FFF2-40B4-BE49-F238E27FC236}">
                <a16:creationId xmlns:a16="http://schemas.microsoft.com/office/drawing/2014/main" id="{A682A23F-7611-1E1C-5B93-2ECA05EAD1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7073" y="3955881"/>
            <a:ext cx="304843" cy="371527"/>
          </a:xfrm>
          <a:prstGeom prst="rect">
            <a:avLst/>
          </a:prstGeom>
        </p:spPr>
      </p:pic>
      <p:pic>
        <p:nvPicPr>
          <p:cNvPr id="4104" name="圖片 4103">
            <a:extLst>
              <a:ext uri="{FF2B5EF4-FFF2-40B4-BE49-F238E27FC236}">
                <a16:creationId xmlns:a16="http://schemas.microsoft.com/office/drawing/2014/main" id="{F0FAAA6A-A4EC-D491-CD21-1268B24508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8053" y="3923252"/>
            <a:ext cx="209579" cy="362001"/>
          </a:xfrm>
          <a:prstGeom prst="rect">
            <a:avLst/>
          </a:prstGeom>
        </p:spPr>
      </p:pic>
      <p:pic>
        <p:nvPicPr>
          <p:cNvPr id="4106" name="圖片 4105">
            <a:extLst>
              <a:ext uri="{FF2B5EF4-FFF2-40B4-BE49-F238E27FC236}">
                <a16:creationId xmlns:a16="http://schemas.microsoft.com/office/drawing/2014/main" id="{8192B5DD-A7B9-88DA-8B85-F685DAD68C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2638" y="3943490"/>
            <a:ext cx="209579" cy="362001"/>
          </a:xfrm>
          <a:prstGeom prst="rect">
            <a:avLst/>
          </a:prstGeom>
        </p:spPr>
      </p:pic>
      <p:pic>
        <p:nvPicPr>
          <p:cNvPr id="4110" name="圖片 4109">
            <a:extLst>
              <a:ext uri="{FF2B5EF4-FFF2-40B4-BE49-F238E27FC236}">
                <a16:creationId xmlns:a16="http://schemas.microsoft.com/office/drawing/2014/main" id="{29DDDD64-6F1B-61DB-1AAA-4AD4D62481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651" y="3733314"/>
            <a:ext cx="117650" cy="362001"/>
          </a:xfrm>
          <a:prstGeom prst="rect">
            <a:avLst/>
          </a:prstGeom>
        </p:spPr>
      </p:pic>
      <p:pic>
        <p:nvPicPr>
          <p:cNvPr id="4112" name="圖片 4111">
            <a:extLst>
              <a:ext uri="{FF2B5EF4-FFF2-40B4-BE49-F238E27FC236}">
                <a16:creationId xmlns:a16="http://schemas.microsoft.com/office/drawing/2014/main" id="{0E4D20C0-FFF9-DEA2-EE91-B8532F125B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5263" y="3923252"/>
            <a:ext cx="238158" cy="438211"/>
          </a:xfrm>
          <a:prstGeom prst="rect">
            <a:avLst/>
          </a:prstGeom>
        </p:spPr>
      </p:pic>
      <p:pic>
        <p:nvPicPr>
          <p:cNvPr id="4114" name="圖片 4113">
            <a:extLst>
              <a:ext uri="{FF2B5EF4-FFF2-40B4-BE49-F238E27FC236}">
                <a16:creationId xmlns:a16="http://schemas.microsoft.com/office/drawing/2014/main" id="{B858B93B-A816-2B58-B526-65C78DBE98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85294" y="3923252"/>
            <a:ext cx="238158" cy="438211"/>
          </a:xfrm>
          <a:prstGeom prst="rect">
            <a:avLst/>
          </a:prstGeom>
        </p:spPr>
      </p:pic>
      <p:pic>
        <p:nvPicPr>
          <p:cNvPr id="4116" name="圖片 4115">
            <a:extLst>
              <a:ext uri="{FF2B5EF4-FFF2-40B4-BE49-F238E27FC236}">
                <a16:creationId xmlns:a16="http://schemas.microsoft.com/office/drawing/2014/main" id="{51BB628C-0CAE-B8CF-67F9-2360CD1C71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99270" y="3701157"/>
            <a:ext cx="176586" cy="362001"/>
          </a:xfrm>
          <a:prstGeom prst="rect">
            <a:avLst/>
          </a:prstGeom>
        </p:spPr>
      </p:pic>
      <p:pic>
        <p:nvPicPr>
          <p:cNvPr id="4118" name="圖片 4117">
            <a:extLst>
              <a:ext uri="{FF2B5EF4-FFF2-40B4-BE49-F238E27FC236}">
                <a16:creationId xmlns:a16="http://schemas.microsoft.com/office/drawing/2014/main" id="{FFC2DEE6-014F-4880-7804-2940AAF6DD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10596" y="3497926"/>
            <a:ext cx="466790" cy="523948"/>
          </a:xfrm>
          <a:prstGeom prst="rect">
            <a:avLst/>
          </a:prstGeom>
        </p:spPr>
      </p:pic>
      <p:pic>
        <p:nvPicPr>
          <p:cNvPr id="4120" name="圖片 4119">
            <a:extLst>
              <a:ext uri="{FF2B5EF4-FFF2-40B4-BE49-F238E27FC236}">
                <a16:creationId xmlns:a16="http://schemas.microsoft.com/office/drawing/2014/main" id="{5AC18058-2F96-377C-31BB-E63A4211FB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8620" y="3458236"/>
            <a:ext cx="281026" cy="485842"/>
          </a:xfrm>
          <a:prstGeom prst="rect">
            <a:avLst/>
          </a:prstGeom>
        </p:spPr>
      </p:pic>
      <p:pic>
        <p:nvPicPr>
          <p:cNvPr id="4122" name="圖片 4121">
            <a:extLst>
              <a:ext uri="{FF2B5EF4-FFF2-40B4-BE49-F238E27FC236}">
                <a16:creationId xmlns:a16="http://schemas.microsoft.com/office/drawing/2014/main" id="{36F30822-59E7-9578-0780-6F96092600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1340" y="3772161"/>
            <a:ext cx="251275" cy="304576"/>
          </a:xfrm>
          <a:prstGeom prst="rect">
            <a:avLst/>
          </a:prstGeom>
        </p:spPr>
      </p:pic>
      <p:pic>
        <p:nvPicPr>
          <p:cNvPr id="4124" name="圖片 4123">
            <a:extLst>
              <a:ext uri="{FF2B5EF4-FFF2-40B4-BE49-F238E27FC236}">
                <a16:creationId xmlns:a16="http://schemas.microsoft.com/office/drawing/2014/main" id="{021A687F-AE10-BDDD-AED6-F5C541EA1B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76056" y="5085184"/>
            <a:ext cx="432048" cy="439903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0815989-D42B-C235-F7B8-9F7FFC77EE5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75958" y="5085184"/>
            <a:ext cx="232146" cy="25086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81BA1BF-2DED-9F3E-751F-EA0283B93C1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66814" y="5042269"/>
            <a:ext cx="200053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5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解題範例：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12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1100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迴圈從最低位元開始走訪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位元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不做操作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變為         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位元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不做操作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變為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aseline="-25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096" name="圖片 4095">
            <a:extLst>
              <a:ext uri="{FF2B5EF4-FFF2-40B4-BE49-F238E27FC236}">
                <a16:creationId xmlns:a16="http://schemas.microsoft.com/office/drawing/2014/main" id="{0B57D484-5E43-DBBF-ED9D-FD6B86CC1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868" y="3619160"/>
            <a:ext cx="971686" cy="1216444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C306E1E-C8A6-F3F1-8B85-F8B1937E7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3304" y="1313279"/>
            <a:ext cx="936104" cy="92108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C2F5740-C7A8-59F3-717B-BA9A0534D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338" y="1309702"/>
            <a:ext cx="936104" cy="952152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AEC3C6A4-070F-4A55-DFBE-49D0A27369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3008" y="3730635"/>
            <a:ext cx="827670" cy="835784"/>
          </a:xfrm>
          <a:prstGeom prst="rect">
            <a:avLst/>
          </a:prstGeom>
        </p:spPr>
      </p:pic>
      <p:pic>
        <p:nvPicPr>
          <p:cNvPr id="4105" name="圖片 4104">
            <a:extLst>
              <a:ext uri="{FF2B5EF4-FFF2-40B4-BE49-F238E27FC236}">
                <a16:creationId xmlns:a16="http://schemas.microsoft.com/office/drawing/2014/main" id="{3B2D98FA-F574-45F5-33E7-370D821343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3304" y="5001368"/>
            <a:ext cx="827670" cy="835784"/>
          </a:xfrm>
          <a:prstGeom prst="rect">
            <a:avLst/>
          </a:prstGeom>
        </p:spPr>
      </p:pic>
      <p:pic>
        <p:nvPicPr>
          <p:cNvPr id="4107" name="圖片 4106">
            <a:extLst>
              <a:ext uri="{FF2B5EF4-FFF2-40B4-BE49-F238E27FC236}">
                <a16:creationId xmlns:a16="http://schemas.microsoft.com/office/drawing/2014/main" id="{4BDD8FFB-AC65-C1FD-27F1-9A1AF60A7D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0678" y="3515550"/>
            <a:ext cx="152007" cy="258411"/>
          </a:xfrm>
          <a:prstGeom prst="rect">
            <a:avLst/>
          </a:prstGeom>
        </p:spPr>
      </p:pic>
      <p:pic>
        <p:nvPicPr>
          <p:cNvPr id="4109" name="圖片 4108">
            <a:extLst>
              <a:ext uri="{FF2B5EF4-FFF2-40B4-BE49-F238E27FC236}">
                <a16:creationId xmlns:a16="http://schemas.microsoft.com/office/drawing/2014/main" id="{6C397176-24B6-93EB-8B21-51C869658E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0678" y="4835604"/>
            <a:ext cx="142895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3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位元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*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變為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位元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*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aseline="-25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變為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096" name="圖片 4095">
            <a:extLst>
              <a:ext uri="{FF2B5EF4-FFF2-40B4-BE49-F238E27FC236}">
                <a16:creationId xmlns:a16="http://schemas.microsoft.com/office/drawing/2014/main" id="{0B57D484-5E43-DBBF-ED9D-FD6B86CC1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321" y="4149080"/>
            <a:ext cx="971686" cy="1216444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C306E1E-C8A6-F3F1-8B85-F8B1937E7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8244" y="4477038"/>
            <a:ext cx="727377" cy="715707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FB82640E-C020-EAE4-BE7B-A68C78B87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807040"/>
            <a:ext cx="977003" cy="103128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7128EED-72D6-B669-34BA-8AAEA7D8B1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628" y="1838320"/>
            <a:ext cx="685052" cy="69176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F75396A-7640-87E9-854B-F5AAF8130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7520" y="1670200"/>
            <a:ext cx="126252" cy="30449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23E4BFD1-F59B-4DF2-3172-248E7ACD7C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94823" y="3428999"/>
            <a:ext cx="733527" cy="84784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D8A7A293-DAFB-E231-98F2-34C0CB066C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8350" y="3289169"/>
            <a:ext cx="255688" cy="279659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DEC57EBB-86EC-850D-C3AC-9714021FC5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2059" y="4331957"/>
            <a:ext cx="195384" cy="258412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78312E68-03C7-8A14-D662-F91B2C5E5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063" y="5792737"/>
            <a:ext cx="639024" cy="799988"/>
          </a:xfrm>
          <a:prstGeom prst="rect">
            <a:avLst/>
          </a:prstGeom>
        </p:spPr>
      </p:pic>
      <p:pic>
        <p:nvPicPr>
          <p:cNvPr id="4097" name="圖片 4096">
            <a:extLst>
              <a:ext uri="{FF2B5EF4-FFF2-40B4-BE49-F238E27FC236}">
                <a16:creationId xmlns:a16="http://schemas.microsoft.com/office/drawing/2014/main" id="{7BDBE205-3EA8-3312-5EE8-5B04364BF4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44668" y="2184204"/>
            <a:ext cx="3419952" cy="1619476"/>
          </a:xfrm>
          <a:prstGeom prst="rect">
            <a:avLst/>
          </a:prstGeom>
        </p:spPr>
      </p:pic>
      <p:cxnSp>
        <p:nvCxnSpPr>
          <p:cNvPr id="4106" name="接點: 弧形 4105">
            <a:extLst>
              <a:ext uri="{FF2B5EF4-FFF2-40B4-BE49-F238E27FC236}">
                <a16:creationId xmlns:a16="http://schemas.microsoft.com/office/drawing/2014/main" id="{8E289983-2666-282E-AA1D-0C23AD40AC14}"/>
              </a:ext>
            </a:extLst>
          </p:cNvPr>
          <p:cNvCxnSpPr/>
          <p:nvPr/>
        </p:nvCxnSpPr>
        <p:spPr bwMode="auto">
          <a:xfrm rot="5400000">
            <a:off x="6318023" y="3839029"/>
            <a:ext cx="118847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08" name="文字方塊 4107">
            <a:extLst>
              <a:ext uri="{FF2B5EF4-FFF2-40B4-BE49-F238E27FC236}">
                <a16:creationId xmlns:a16="http://schemas.microsoft.com/office/drawing/2014/main" id="{2DABE959-956F-4982-ECF6-C7F9F123A3DB}"/>
              </a:ext>
            </a:extLst>
          </p:cNvPr>
          <p:cNvSpPr txBox="1"/>
          <p:nvPr/>
        </p:nvSpPr>
        <p:spPr>
          <a:xfrm>
            <a:off x="6290880" y="4713310"/>
            <a:ext cx="1128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12</a:t>
            </a:r>
            <a:endParaRPr lang="zh-TW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8369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pic>
        <p:nvPicPr>
          <p:cNvPr id="4096" name="圖片 4095">
            <a:extLst>
              <a:ext uri="{FF2B5EF4-FFF2-40B4-BE49-F238E27FC236}">
                <a16:creationId xmlns:a16="http://schemas.microsoft.com/office/drawing/2014/main" id="{0B57D484-5E43-DBBF-ED9D-FD6B86CC1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868" y="3619160"/>
            <a:ext cx="971686" cy="1216444"/>
          </a:xfrm>
          <a:prstGeom prst="rect">
            <a:avLst/>
          </a:prstGeom>
        </p:spPr>
      </p:pic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A1AA97A9-7481-00F9-D7FB-70EF9A4A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矩陣相乘多次後，裡面元素值大小會過大，因此在每次相乘後，可先做取餘避免</a:t>
            </a:r>
            <a:r>
              <a:rPr lang="en-US" altLang="zh-TW" sz="2400" dirty="0">
                <a:latin typeface="Times New Roman" panose="02020603050405020304" pitchFamily="18" charset="0"/>
              </a:rPr>
              <a:t>overflow</a:t>
            </a:r>
            <a:r>
              <a:rPr lang="zh-TW" altLang="en-US" sz="2400" dirty="0">
                <a:latin typeface="Times New Roman" panose="02020603050405020304" pitchFamily="18" charset="0"/>
              </a:rPr>
              <a:t>情況發生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暴力一個個先乘會造成運算成本過大，因此本題要求透過矩陣快速冪來有效率得解。其中為避免</a:t>
            </a:r>
            <a:r>
              <a:rPr lang="en-US" altLang="zh-TW" sz="2400" dirty="0">
                <a:latin typeface="Times New Roman" panose="02020603050405020304" pitchFamily="18" charset="0"/>
              </a:rPr>
              <a:t>overflow</a:t>
            </a:r>
            <a:r>
              <a:rPr lang="zh-TW" altLang="en-US" sz="2400" dirty="0">
                <a:latin typeface="Times New Roman" panose="02020603050405020304" pitchFamily="18" charset="0"/>
              </a:rPr>
              <a:t>，應要在執行矩陣乘法時就適當的先進行取餘的動作。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9062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3011</TotalTime>
  <Words>348</Words>
  <Application>Microsoft Office PowerPoint</Application>
  <PresentationFormat>如螢幕大小 (4:3)</PresentationFormat>
  <Paragraphs>102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Tahoma</vt:lpstr>
      <vt:lpstr>Times New Roman</vt:lpstr>
      <vt:lpstr>Wingdings</vt:lpstr>
      <vt:lpstr>Blends</vt:lpstr>
      <vt:lpstr>10229 Modular Fibonacci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109</cp:revision>
  <dcterms:created xsi:type="dcterms:W3CDTF">1601-01-01T00:00:00Z</dcterms:created>
  <dcterms:modified xsi:type="dcterms:W3CDTF">2024-04-24T18:55:39Z</dcterms:modified>
</cp:coreProperties>
</file>