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9"/>
  </p:notesMasterIdLst>
  <p:sldIdLst>
    <p:sldId id="307" r:id="rId2"/>
    <p:sldId id="309" r:id="rId3"/>
    <p:sldId id="310" r:id="rId4"/>
    <p:sldId id="311" r:id="rId5"/>
    <p:sldId id="312" r:id="rId6"/>
    <p:sldId id="313" r:id="rId7"/>
    <p:sldId id="315" r:id="rId8"/>
  </p:sldIdLst>
  <p:sldSz cx="9144000" cy="6858000" type="screen4x3"/>
  <p:notesSz cx="6832600" cy="99631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ahoma" panose="020B060403050404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BA943"/>
    <a:srgbClr val="20C428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329" autoAdjust="0"/>
    <p:restoredTop sz="92138" autoAdjust="0"/>
  </p:normalViewPr>
  <p:slideViewPr>
    <p:cSldViewPr>
      <p:cViewPr varScale="1">
        <p:scale>
          <a:sx n="105" d="100"/>
          <a:sy n="105" d="100"/>
        </p:scale>
        <p:origin x="138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53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7" Type="http://schemas.openxmlformats.org/officeDocument/2006/relationships/slide" Target="slides/slide7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6.xml"/><Relationship Id="rId5" Type="http://schemas.openxmlformats.org/officeDocument/2006/relationships/slide" Target="slides/slide5.xml"/><Relationship Id="rId4" Type="http://schemas.openxmlformats.org/officeDocument/2006/relationships/slide" Target="slides/slide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D7366EB4-F41B-474A-A07A-378076858A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id="{C543C499-38B7-4E14-9035-0447816D38A4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71913" y="0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DDB6B1AE-1259-4CF1-9F08-F34F9A98177C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47713"/>
            <a:ext cx="4981575" cy="3735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3" name="Rectangle 5">
            <a:extLst>
              <a:ext uri="{FF2B5EF4-FFF2-40B4-BE49-F238E27FC236}">
                <a16:creationId xmlns:a16="http://schemas.microsoft.com/office/drawing/2014/main" id="{E5F2DEB1-8EA9-45A3-B1BB-04AD49A4CD5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732338"/>
            <a:ext cx="5010150" cy="448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3254" name="Rectangle 6">
            <a:extLst>
              <a:ext uri="{FF2B5EF4-FFF2-40B4-BE49-F238E27FC236}">
                <a16:creationId xmlns:a16="http://schemas.microsoft.com/office/drawing/2014/main" id="{4A236D72-B470-475C-9B54-F994C4E3B2D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64675"/>
            <a:ext cx="2960688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3255" name="Rectangle 7">
            <a:extLst>
              <a:ext uri="{FF2B5EF4-FFF2-40B4-BE49-F238E27FC236}">
                <a16:creationId xmlns:a16="http://schemas.microsoft.com/office/drawing/2014/main" id="{FFC4446D-739F-48A5-ACDC-1B36E0F4260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71913" y="9464675"/>
            <a:ext cx="2960687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824" tIns="45912" rIns="91824" bIns="45912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44149C6-61AE-46AB-BFD7-114B7B0084C2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B7B4AEFA-580E-4E4D-BC3D-0E21CB1402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32E0800C-8DD3-47D5-BD70-598360374E1D}" type="slidenum">
              <a:rPr lang="zh-TW" altLang="en-US" sz="1200"/>
              <a:pPr eaLnBrk="1" hangingPunct="1"/>
              <a:t>1</a:t>
            </a:fld>
            <a:endParaRPr lang="en-US" altLang="zh-TW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67D18EDA-303C-4A48-A9B9-B435432E2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26A90279-B2C6-4EA3-AB8F-55C29FB58AF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2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3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2859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4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364401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5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12943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6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76663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EBD9C21F-1CE7-40BF-8AB5-1873B0D5C71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5A0BA5F6-5E83-4FD5-ADD4-6CE77E988EFC}" type="slidenum">
              <a:rPr lang="zh-TW" altLang="en-US" sz="1200"/>
              <a:pPr eaLnBrk="1" hangingPunct="1"/>
              <a:t>7</a:t>
            </a:fld>
            <a:endParaRPr lang="en-US" altLang="zh-TW" sz="1200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C3A7741F-E48C-474A-9B5C-1A577794D34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F54E0A-1369-4424-9959-E3AF8D780B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zh-TW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65210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>
            <a:extLst>
              <a:ext uri="{FF2B5EF4-FFF2-40B4-BE49-F238E27FC236}">
                <a16:creationId xmlns:a16="http://schemas.microsoft.com/office/drawing/2014/main" id="{FB035E93-D2D7-4D3C-97AE-4987F6211854}"/>
              </a:ext>
            </a:extLst>
          </p:cNvPr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>
              <a:extLst>
                <a:ext uri="{FF2B5EF4-FFF2-40B4-BE49-F238E27FC236}">
                  <a16:creationId xmlns:a16="http://schemas.microsoft.com/office/drawing/2014/main" id="{576E5940-CD2F-44F1-BC0A-E16C1391E7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5" y="1604"/>
              <a:ext cx="449" cy="299"/>
              <a:chOff x="720" y="336"/>
              <a:chExt cx="624" cy="432"/>
            </a:xfrm>
          </p:grpSpPr>
          <p:sp>
            <p:nvSpPr>
              <p:cNvPr id="12" name="Rectangle 4">
                <a:extLst>
                  <a:ext uri="{FF2B5EF4-FFF2-40B4-BE49-F238E27FC236}">
                    <a16:creationId xmlns:a16="http://schemas.microsoft.com/office/drawing/2014/main" id="{5DC2C47D-419E-428C-9DE3-9F133D8257C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3" name="Rectangle 5">
                <a:extLst>
                  <a:ext uri="{FF2B5EF4-FFF2-40B4-BE49-F238E27FC236}">
                    <a16:creationId xmlns:a16="http://schemas.microsoft.com/office/drawing/2014/main" id="{A8EB8803-AFF1-44D0-A058-A1976894F12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grpSp>
          <p:nvGrpSpPr>
            <p:cNvPr id="6" name="Group 6">
              <a:extLst>
                <a:ext uri="{FF2B5EF4-FFF2-40B4-BE49-F238E27FC236}">
                  <a16:creationId xmlns:a16="http://schemas.microsoft.com/office/drawing/2014/main" id="{25945846-3132-4FDE-A8B8-7ACD580D483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3" y="1870"/>
              <a:ext cx="466" cy="299"/>
              <a:chOff x="912" y="2640"/>
              <a:chExt cx="672" cy="432"/>
            </a:xfrm>
          </p:grpSpPr>
          <p:sp>
            <p:nvSpPr>
              <p:cNvPr id="10" name="Rectangle 7">
                <a:extLst>
                  <a:ext uri="{FF2B5EF4-FFF2-40B4-BE49-F238E27FC236}">
                    <a16:creationId xmlns:a16="http://schemas.microsoft.com/office/drawing/2014/main" id="{38AC28C7-D593-42CA-BDCE-81E7C8D2F7AF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  <p:sp>
            <p:nvSpPr>
              <p:cNvPr id="11" name="Rectangle 8">
                <a:extLst>
                  <a:ext uri="{FF2B5EF4-FFF2-40B4-BE49-F238E27FC236}">
                    <a16:creationId xmlns:a16="http://schemas.microsoft.com/office/drawing/2014/main" id="{E60D9523-7A69-4FB0-9A6A-19E6D06305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zh-TW" altLang="en-US"/>
              </a:p>
            </p:txBody>
          </p:sp>
        </p:grpSp>
        <p:sp>
          <p:nvSpPr>
            <p:cNvPr id="7" name="Rectangle 9">
              <a:extLst>
                <a:ext uri="{FF2B5EF4-FFF2-40B4-BE49-F238E27FC236}">
                  <a16:creationId xmlns:a16="http://schemas.microsoft.com/office/drawing/2014/main" id="{D9C02889-CD57-4E63-A485-A64B72C92B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8" name="Rectangle 10">
              <a:extLst>
                <a:ext uri="{FF2B5EF4-FFF2-40B4-BE49-F238E27FC236}">
                  <a16:creationId xmlns:a16="http://schemas.microsoft.com/office/drawing/2014/main" id="{4E39031C-AD5D-4E47-B011-ED226110FA5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  <p:sp>
          <p:nvSpPr>
            <p:cNvPr id="9" name="Rectangle 11">
              <a:extLst>
                <a:ext uri="{FF2B5EF4-FFF2-40B4-BE49-F238E27FC236}">
                  <a16:creationId xmlns:a16="http://schemas.microsoft.com/office/drawing/2014/main" id="{466C94DA-2653-4A28-B670-00A2330F32D1}"/>
                </a:ext>
              </a:extLst>
            </p:cNvPr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zh-TW" altLang="en-US"/>
            </a:p>
          </p:txBody>
        </p:sp>
      </p:grpSp>
      <p:sp>
        <p:nvSpPr>
          <p:cNvPr id="7180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7181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14" name="Rectangle 14">
            <a:extLst>
              <a:ext uri="{FF2B5EF4-FFF2-40B4-BE49-F238E27FC236}">
                <a16:creationId xmlns:a16="http://schemas.microsoft.com/office/drawing/2014/main" id="{70AC0211-3C42-44CA-A25C-6150EBFBCD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3B69B6-6A7F-44C8-987D-AC2ED335ECD5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15" name="Rectangle 15">
            <a:extLst>
              <a:ext uri="{FF2B5EF4-FFF2-40B4-BE49-F238E27FC236}">
                <a16:creationId xmlns:a16="http://schemas.microsoft.com/office/drawing/2014/main" id="{366F4F86-70E7-418D-8064-15D680F4B51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2362200" y="6248400"/>
            <a:ext cx="4953000" cy="45720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zh-TW" altLang="en-US"/>
              <a:t>1</a:t>
            </a:r>
            <a:endParaRPr lang="en-US" altLang="zh-TW"/>
          </a:p>
        </p:txBody>
      </p:sp>
      <p:sp>
        <p:nvSpPr>
          <p:cNvPr id="16" name="Rectangle 16">
            <a:extLst>
              <a:ext uri="{FF2B5EF4-FFF2-40B4-BE49-F238E27FC236}">
                <a16:creationId xmlns:a16="http://schemas.microsoft.com/office/drawing/2014/main" id="{264D577A-B904-4B8B-A26E-7AACB812A1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9ABC43EB-01A7-4EA3-991F-58ADF908A24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178666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90DBC775-BA4C-456E-8EF8-F38C2F1505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E7AC0D-9BE2-41C9-A056-17B6A0BA1478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8FFA2A14-36A9-40A4-AF04-2FDAD09C623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EFBB8050-744F-482F-99F1-4C9105C0DB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A937D37-3BE5-4531-BE4C-A54B34D47B9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079060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07175" y="381000"/>
            <a:ext cx="1947863" cy="5791200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5692775" cy="5791200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B95E4B58-ED38-477B-AD50-448DE5847BE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A4018C-FAF8-48CA-9277-4111E36ABFDF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5D3A827D-B5A4-45BE-BE6C-AD665031340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811E3E8D-1280-4150-9966-D704CEC50F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466DC6-0172-44A6-948B-2CCA302BE187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57300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21DA4FF0-82A5-4152-B108-887FF642F82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D4E7C6-3C86-4F82-B236-B235DBF8F9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AA4E02B-D27B-452A-B50B-6EE5FA00BA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394EB919-4E96-443F-ABD0-B34A93B9AC1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E4B5471-C1FF-4B8B-A461-8AF6123C81A5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04479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11">
            <a:extLst>
              <a:ext uri="{FF2B5EF4-FFF2-40B4-BE49-F238E27FC236}">
                <a16:creationId xmlns:a16="http://schemas.microsoft.com/office/drawing/2014/main" id="{67A1057E-D213-45AF-B204-73C21C7E8C6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8FFE13-429C-44FD-94AB-0283300FCEDC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5" name="Rectangle 12">
            <a:extLst>
              <a:ext uri="{FF2B5EF4-FFF2-40B4-BE49-F238E27FC236}">
                <a16:creationId xmlns:a16="http://schemas.microsoft.com/office/drawing/2014/main" id="{99511D82-900A-4433-A272-A8B6E3DB5B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" name="Rectangle 13">
            <a:extLst>
              <a:ext uri="{FF2B5EF4-FFF2-40B4-BE49-F238E27FC236}">
                <a16:creationId xmlns:a16="http://schemas.microsoft.com/office/drawing/2014/main" id="{452A882E-509C-4A06-847D-310C8B6110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AAEE9A9-7C75-474A-96D2-83B54F6F2F43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8768582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7620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998234D-5E2C-43F0-BDEF-9A3A1CD35A0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D8D109-BD8E-4218-877E-FACB9A88959E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CDC70D31-BBD0-445D-926D-C2EB80E2F6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BC35788B-116B-4A99-90E3-DF9F02DC41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8AE7E4-04A7-4E8D-8DCC-7D73BD1A5E12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900660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AA033B61-C948-4955-967F-2362B9D27B8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2EFB0-EA9D-42EF-A85D-A43A05DFAF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F1E7D2AC-A1E0-48EB-9754-52BE9EA960E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663F081-94F4-40A0-988E-E7128E7B78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E41554-0D9B-4821-A2D8-85F421DBF2D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24427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11">
            <a:extLst>
              <a:ext uri="{FF2B5EF4-FFF2-40B4-BE49-F238E27FC236}">
                <a16:creationId xmlns:a16="http://schemas.microsoft.com/office/drawing/2014/main" id="{0FC178D7-8A2C-4C43-AECC-23932E80AC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7029D-76BA-4F03-A039-A4516D1FFCFB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4" name="Rectangle 12">
            <a:extLst>
              <a:ext uri="{FF2B5EF4-FFF2-40B4-BE49-F238E27FC236}">
                <a16:creationId xmlns:a16="http://schemas.microsoft.com/office/drawing/2014/main" id="{88C166F4-7F35-4C99-BA1C-0C013AD2533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5" name="Rectangle 13">
            <a:extLst>
              <a:ext uri="{FF2B5EF4-FFF2-40B4-BE49-F238E27FC236}">
                <a16:creationId xmlns:a16="http://schemas.microsoft.com/office/drawing/2014/main" id="{C4B7FCC9-C9EF-4C04-BAC4-11566C4C69F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CC43104-B157-4666-9AFC-E0BCC7B136CE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969467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>
            <a:extLst>
              <a:ext uri="{FF2B5EF4-FFF2-40B4-BE49-F238E27FC236}">
                <a16:creationId xmlns:a16="http://schemas.microsoft.com/office/drawing/2014/main" id="{B4CCB766-6919-4699-9390-7916DADEBB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4BE4A-50E2-44EE-8B45-441E502F220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3" name="Rectangle 12">
            <a:extLst>
              <a:ext uri="{FF2B5EF4-FFF2-40B4-BE49-F238E27FC236}">
                <a16:creationId xmlns:a16="http://schemas.microsoft.com/office/drawing/2014/main" id="{55ADB4D2-0BC9-4831-9926-05F9A4B19C1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4" name="Rectangle 13">
            <a:extLst>
              <a:ext uri="{FF2B5EF4-FFF2-40B4-BE49-F238E27FC236}">
                <a16:creationId xmlns:a16="http://schemas.microsoft.com/office/drawing/2014/main" id="{47F30AC5-8673-451B-81D4-D1414ADFEBC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D96857-00BC-40BA-B495-4E883453E12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168888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9523274B-F5B6-45A5-979E-B19D92503C3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570BD7-FFED-4AFB-85B2-03658A5F4AF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DD4DFC51-1B19-430F-8665-AD82EF39B69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D9BAE61E-4150-4AC3-AF8E-893C0A30DD8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920930D-EB19-4B70-8CD8-DEA66D038391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559626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11">
            <a:extLst>
              <a:ext uri="{FF2B5EF4-FFF2-40B4-BE49-F238E27FC236}">
                <a16:creationId xmlns:a16="http://schemas.microsoft.com/office/drawing/2014/main" id="{332EE945-636C-46ED-8385-2E0DD9FB19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F1F76B-E033-434A-A357-C49AB5C40254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" name="Rectangle 12">
            <a:extLst>
              <a:ext uri="{FF2B5EF4-FFF2-40B4-BE49-F238E27FC236}">
                <a16:creationId xmlns:a16="http://schemas.microsoft.com/office/drawing/2014/main" id="{41C329D3-D167-46EA-8D96-5B597C3E00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7" name="Rectangle 13">
            <a:extLst>
              <a:ext uri="{FF2B5EF4-FFF2-40B4-BE49-F238E27FC236}">
                <a16:creationId xmlns:a16="http://schemas.microsoft.com/office/drawing/2014/main" id="{A33D005C-2C0D-4B30-A042-54720756D36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BD6327-91B7-4672-A3BF-6A19883112E8}" type="slidenum">
              <a:rPr lang="zh-TW" altLang="en-US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10437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>
            <a:extLst>
              <a:ext uri="{FF2B5EF4-FFF2-40B4-BE49-F238E27FC236}">
                <a16:creationId xmlns:a16="http://schemas.microsoft.com/office/drawing/2014/main" id="{163A0A1D-6781-49F1-817C-EB9C5DC2D9D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7793038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10">
            <a:extLst>
              <a:ext uri="{FF2B5EF4-FFF2-40B4-BE49-F238E27FC236}">
                <a16:creationId xmlns:a16="http://schemas.microsoft.com/office/drawing/2014/main" id="{7DA0B45B-6A89-4476-9A7F-A24A702E7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524000"/>
            <a:ext cx="7772400" cy="464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155" name="Rectangle 11">
            <a:extLst>
              <a:ext uri="{FF2B5EF4-FFF2-40B4-BE49-F238E27FC236}">
                <a16:creationId xmlns:a16="http://schemas.microsoft.com/office/drawing/2014/main" id="{3779CCB2-071C-4694-B235-7D041EFDB97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66F07F4B-4B61-40A0-8F9D-5A536BE70FB6}" type="datetime1">
              <a:rPr lang="zh-TW" altLang="en-US"/>
              <a:pPr>
                <a:defRPr/>
              </a:pPr>
              <a:t>2024/4/25</a:t>
            </a:fld>
            <a:endParaRPr lang="en-US" altLang="zh-TW"/>
          </a:p>
        </p:txBody>
      </p:sp>
      <p:sp>
        <p:nvSpPr>
          <p:cNvPr id="6156" name="Rectangle 12">
            <a:extLst>
              <a:ext uri="{FF2B5EF4-FFF2-40B4-BE49-F238E27FC236}">
                <a16:creationId xmlns:a16="http://schemas.microsoft.com/office/drawing/2014/main" id="{3B248EA0-7F56-4F35-81A4-4B77DCF4D5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62200" y="6324600"/>
            <a:ext cx="4953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400" smtClean="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endParaRPr lang="zh-TW" altLang="en-US"/>
          </a:p>
        </p:txBody>
      </p:sp>
      <p:sp>
        <p:nvSpPr>
          <p:cNvPr id="6157" name="Rectangle 13">
            <a:extLst>
              <a:ext uri="{FF2B5EF4-FFF2-40B4-BE49-F238E27FC236}">
                <a16:creationId xmlns:a16="http://schemas.microsoft.com/office/drawing/2014/main" id="{CE05FFB4-FD8D-43FD-817B-C98CAE79CACD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400">
                <a:solidFill>
                  <a:schemeClr val="accent1"/>
                </a:solidFill>
              </a:defRPr>
            </a:lvl1pPr>
          </a:lstStyle>
          <a:p>
            <a:fld id="{627E0D55-5753-43DC-BEB0-ED783FC5A32C}" type="slidenum">
              <a:rPr lang="zh-TW" altLang="en-US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ahoma" pitchFamily="34" charset="0"/>
          <a:ea typeface="標楷體" pitchFamily="65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anose="05000000000000000000" pitchFamily="2" charset="2"/>
        <a:buChar char="n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anose="05000000000000000000" pitchFamily="2" charset="2"/>
        <a:buChar char="n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anose="05000000000000000000" pitchFamily="2" charset="2"/>
        <a:buChar char="n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anose="05000000000000000000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3.png"/><Relationship Id="rId7" Type="http://schemas.openxmlformats.org/officeDocument/2006/relationships/image" Target="../media/image3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.png"/><Relationship Id="rId7" Type="http://schemas.openxmlformats.org/officeDocument/2006/relationships/image" Target="../media/image3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0" Type="http://schemas.openxmlformats.org/officeDocument/2006/relationships/image" Target="../media/image36.png"/><Relationship Id="rId4" Type="http://schemas.openxmlformats.org/officeDocument/2006/relationships/image" Target="../media/image27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投影片編號版面配置區 5">
            <a:extLst>
              <a:ext uri="{FF2B5EF4-FFF2-40B4-BE49-F238E27FC236}">
                <a16:creationId xmlns:a16="http://schemas.microsoft.com/office/drawing/2014/main" id="{B118347F-090B-4B24-B69F-5A5C34AD28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1E3123EA-FF01-4897-ABE0-3A2B8E32A241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1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3075" name="Rectangle 2">
            <a:extLst>
              <a:ext uri="{FF2B5EF4-FFF2-40B4-BE49-F238E27FC236}">
                <a16:creationId xmlns:a16="http://schemas.microsoft.com/office/drawing/2014/main" id="{3952E695-8FAA-469F-9DBA-5EAB8B9978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7772400" cy="914400"/>
          </a:xfrm>
        </p:spPr>
        <p:txBody>
          <a:bodyPr/>
          <a:lstStyle/>
          <a:p>
            <a:pPr eaLnBrk="1" hangingPunct="1"/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10229 Modular Fibonacci </a:t>
            </a:r>
            <a:endParaRPr lang="en-US" altLang="zh-TW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A7AE805D-078A-44B1-9791-EFD2EC57A9D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077200" cy="4789488"/>
          </a:xfrm>
        </p:spPr>
        <p:txBody>
          <a:bodyPr/>
          <a:lstStyle/>
          <a:p>
            <a:pPr eaLnBrk="1" hangingPunct="1"/>
            <a:r>
              <a:rPr lang="zh-TW" altLang="en-US" sz="2400" dirty="0">
                <a:solidFill>
                  <a:schemeClr val="hlink"/>
                </a:solidFill>
                <a:latin typeface="Times New Roman" panose="02020603050405020304" pitchFamily="18" charset="0"/>
              </a:rPr>
              <a:t>★★★★☆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題組：</a:t>
            </a:r>
            <a:r>
              <a:rPr lang="en-US" altLang="zh-TW" sz="2400" dirty="0">
                <a:latin typeface="Times New Roman" panose="02020603050405020304" pitchFamily="18" charset="0"/>
                <a:ea typeface="新細明體" panose="02020500000000000000" pitchFamily="18" charset="-120"/>
              </a:rPr>
              <a:t>Problem Set Archive with Online Judge</a:t>
            </a: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題號：</a:t>
            </a:r>
            <a:r>
              <a:rPr lang="en-US" altLang="zh-TW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10229 Modular Fibonacci </a:t>
            </a:r>
            <a:endParaRPr lang="en-US" altLang="zh-TW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解題者：</a:t>
            </a:r>
            <a:r>
              <a:rPr lang="zh-TW" altLang="en-US" sz="2400" dirty="0">
                <a:latin typeface="Times New Roman" panose="02020603050405020304" pitchFamily="18" charset="0"/>
              </a:rPr>
              <a:t>楊景翔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解題日期：</a:t>
            </a:r>
            <a:r>
              <a:rPr lang="zh-TW" altLang="en-US" sz="2400" dirty="0">
                <a:latin typeface="Times New Roman" panose="02020603050405020304" pitchFamily="18" charset="0"/>
              </a:rPr>
              <a:t>20</a:t>
            </a:r>
            <a:r>
              <a:rPr lang="en-US" altLang="zh-TW" sz="2400" dirty="0">
                <a:latin typeface="Times New Roman" panose="02020603050405020304" pitchFamily="18" charset="0"/>
              </a:rPr>
              <a:t>24</a:t>
            </a:r>
            <a:r>
              <a:rPr lang="zh-TW" altLang="en-US" sz="2400" dirty="0">
                <a:latin typeface="Times New Roman" panose="02020603050405020304" pitchFamily="18" charset="0"/>
              </a:rPr>
              <a:t>年</a:t>
            </a:r>
            <a:r>
              <a:rPr lang="en-US" altLang="zh-TW" sz="2400" dirty="0">
                <a:latin typeface="Times New Roman" panose="02020603050405020304" pitchFamily="18" charset="0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</a:rPr>
              <a:t>月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  <a:r>
              <a:rPr lang="zh-TW" altLang="en-US" sz="2400" dirty="0">
                <a:latin typeface="Times New Roman" panose="02020603050405020304" pitchFamily="18" charset="0"/>
              </a:rPr>
              <a:t>日</a:t>
            </a:r>
            <a:endParaRPr lang="zh-TW" altLang="en-US" sz="2400" dirty="0">
              <a:latin typeface="Times New Roman" panose="02020603050405020304" pitchFamily="18" charset="0"/>
              <a:ea typeface="新細明體" panose="02020500000000000000" pitchFamily="18" charset="-120"/>
            </a:endParaRPr>
          </a:p>
          <a:p>
            <a:pPr eaLnBrk="1" hangingPunct="1"/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題意： </a:t>
            </a:r>
            <a:r>
              <a:rPr lang="zh-TW" altLang="en-US" sz="2400" dirty="0">
                <a:latin typeface="Times New Roman" panose="02020603050405020304" pitchFamily="18" charset="0"/>
              </a:rPr>
              <a:t>給定輸入</a:t>
            </a:r>
            <a:r>
              <a:rPr lang="en-US" altLang="zh-TW" sz="2400" dirty="0">
                <a:latin typeface="Times New Roman" panose="02020603050405020304" pitchFamily="18" charset="0"/>
              </a:rPr>
              <a:t>n, m</a:t>
            </a:r>
            <a:r>
              <a:rPr lang="zh-TW" altLang="en-US" sz="2400" dirty="0">
                <a:latin typeface="Times New Roman" panose="02020603050405020304" pitchFamily="18" charset="0"/>
              </a:rPr>
              <a:t>。計算</a:t>
            </a:r>
            <a:r>
              <a:rPr lang="en-US" altLang="zh-TW" sz="2400" dirty="0">
                <a:latin typeface="Times New Roman" panose="02020603050405020304" pitchFamily="18" charset="0"/>
              </a:rPr>
              <a:t>F(n) mod 2^m</a:t>
            </a:r>
            <a:r>
              <a:rPr lang="zh-TW" altLang="en-US" sz="2400" dirty="0">
                <a:latin typeface="Times New Roman" panose="02020603050405020304" pitchFamily="18" charset="0"/>
              </a:rPr>
              <a:t>，</a:t>
            </a:r>
            <a:r>
              <a:rPr lang="en-US" altLang="zh-TW" sz="2400" dirty="0">
                <a:latin typeface="Times New Roman" panose="02020603050405020304" pitchFamily="18" charset="0"/>
              </a:rPr>
              <a:t>F(n) </a:t>
            </a:r>
            <a:r>
              <a:rPr lang="zh-TW" altLang="en-US" sz="2400" dirty="0">
                <a:latin typeface="Times New Roman" panose="02020603050405020304" pitchFamily="18" charset="0"/>
              </a:rPr>
              <a:t>為費式數列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F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= 1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F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= 1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…</a:t>
            </a:r>
          </a:p>
          <a:p>
            <a:pPr marL="0" indent="0" eaLnBrk="1" hangingPunct="1"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F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i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= F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(i-1)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+ F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(i-2)</a:t>
            </a:r>
            <a:endParaRPr lang="zh-TW" altLang="en-US" sz="2400" baseline="-25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2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題意範例：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11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6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F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11</a:t>
            </a:r>
            <a:r>
              <a:rPr lang="en-US" altLang="zh-TW" sz="2400" dirty="0">
                <a:latin typeface="Times New Roman" panose="02020603050405020304" pitchFamily="18" charset="0"/>
              </a:rPr>
              <a:t> = 89,  89 mod 64 = 25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解法：</a:t>
            </a:r>
            <a:r>
              <a:rPr lang="zh-TW" altLang="en-US" sz="2400" dirty="0">
                <a:latin typeface="Times New Roman" panose="02020603050405020304" pitchFamily="18" charset="0"/>
              </a:rPr>
              <a:t>矩陣快速冪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首先費式數列可由矩陣乘法得解</a:t>
            </a:r>
            <a:endParaRPr lang="en-US" altLang="zh-TW" sz="2400" dirty="0">
              <a:latin typeface="Times New Roman" panose="02020603050405020304" pitchFamily="18" charset="0"/>
            </a:endParaRPr>
          </a:p>
        </p:txBody>
      </p:sp>
      <p:cxnSp>
        <p:nvCxnSpPr>
          <p:cNvPr id="6" name="直線接點 5">
            <a:extLst>
              <a:ext uri="{FF2B5EF4-FFF2-40B4-BE49-F238E27FC236}">
                <a16:creationId xmlns:a16="http://schemas.microsoft.com/office/drawing/2014/main" id="{CD468E8B-6826-A158-C892-2F32F1B821B9}"/>
              </a:ext>
            </a:extLst>
          </p:cNvPr>
          <p:cNvCxnSpPr/>
          <p:nvPr/>
        </p:nvCxnSpPr>
        <p:spPr bwMode="auto">
          <a:xfrm>
            <a:off x="899592" y="3429000"/>
            <a:ext cx="0" cy="151216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7" name="圖片 6">
            <a:extLst>
              <a:ext uri="{FF2B5EF4-FFF2-40B4-BE49-F238E27FC236}">
                <a16:creationId xmlns:a16="http://schemas.microsoft.com/office/drawing/2014/main" id="{89BE3C51-165E-7474-36A4-720747ADB6E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9752" y="3444240"/>
            <a:ext cx="36579" cy="1536325"/>
          </a:xfrm>
          <a:prstGeom prst="rect">
            <a:avLst/>
          </a:prstGeom>
        </p:spPr>
      </p:pic>
      <p:cxnSp>
        <p:nvCxnSpPr>
          <p:cNvPr id="8" name="直線接點 7">
            <a:extLst>
              <a:ext uri="{FF2B5EF4-FFF2-40B4-BE49-F238E27FC236}">
                <a16:creationId xmlns:a16="http://schemas.microsoft.com/office/drawing/2014/main" id="{FA10B13E-6A14-3E41-ED4E-36C1640D575F}"/>
              </a:ext>
            </a:extLst>
          </p:cNvPr>
          <p:cNvCxnSpPr>
            <a:cxnSpLocks/>
          </p:cNvCxnSpPr>
          <p:nvPr/>
        </p:nvCxnSpPr>
        <p:spPr bwMode="auto">
          <a:xfrm>
            <a:off x="899592" y="3444240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接點 9">
            <a:extLst>
              <a:ext uri="{FF2B5EF4-FFF2-40B4-BE49-F238E27FC236}">
                <a16:creationId xmlns:a16="http://schemas.microsoft.com/office/drawing/2014/main" id="{DF6CBE33-9B4B-5511-D855-86149EB960AE}"/>
              </a:ext>
            </a:extLst>
          </p:cNvPr>
          <p:cNvCxnSpPr>
            <a:cxnSpLocks/>
          </p:cNvCxnSpPr>
          <p:nvPr/>
        </p:nvCxnSpPr>
        <p:spPr bwMode="auto">
          <a:xfrm>
            <a:off x="899592" y="4935072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直線接點 10">
            <a:extLst>
              <a:ext uri="{FF2B5EF4-FFF2-40B4-BE49-F238E27FC236}">
                <a16:creationId xmlns:a16="http://schemas.microsoft.com/office/drawing/2014/main" id="{C90C6928-029A-229C-CDCB-D4EAF5D8598E}"/>
              </a:ext>
            </a:extLst>
          </p:cNvPr>
          <p:cNvCxnSpPr>
            <a:cxnSpLocks/>
          </p:cNvCxnSpPr>
          <p:nvPr/>
        </p:nvCxnSpPr>
        <p:spPr bwMode="auto">
          <a:xfrm>
            <a:off x="1988096" y="3457638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直線接點 11">
            <a:extLst>
              <a:ext uri="{FF2B5EF4-FFF2-40B4-BE49-F238E27FC236}">
                <a16:creationId xmlns:a16="http://schemas.microsoft.com/office/drawing/2014/main" id="{C557E0B1-7F04-0985-4BB6-B5D8BAE6BC98}"/>
              </a:ext>
            </a:extLst>
          </p:cNvPr>
          <p:cNvCxnSpPr>
            <a:cxnSpLocks/>
          </p:cNvCxnSpPr>
          <p:nvPr/>
        </p:nvCxnSpPr>
        <p:spPr bwMode="auto">
          <a:xfrm>
            <a:off x="1988096" y="4938120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2E3D3E35-F313-5E03-F961-65EF2A900929}"/>
              </a:ext>
            </a:extLst>
          </p:cNvPr>
          <p:cNvSpPr txBox="1"/>
          <p:nvPr/>
        </p:nvSpPr>
        <p:spPr>
          <a:xfrm>
            <a:off x="1284013" y="3583516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>
                <a:latin typeface="Times New Roman" panose="02020603050405020304" pitchFamily="18" charset="0"/>
              </a:rPr>
              <a:t>n+1</a:t>
            </a:r>
            <a:endParaRPr lang="zh-TW" altLang="en-US" sz="2600" dirty="0"/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510CD797-24F3-64CF-D966-2EF6757EE299}"/>
              </a:ext>
            </a:extLst>
          </p:cNvPr>
          <p:cNvSpPr txBox="1"/>
          <p:nvPr/>
        </p:nvSpPr>
        <p:spPr>
          <a:xfrm>
            <a:off x="1362025" y="4212402"/>
            <a:ext cx="704083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err="1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 err="1">
                <a:latin typeface="Times New Roman" panose="02020603050405020304" pitchFamily="18" charset="0"/>
              </a:rPr>
              <a:t>n</a:t>
            </a:r>
            <a:endParaRPr lang="zh-TW" altLang="en-US" sz="2600" dirty="0"/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8CE520C9-8215-088E-EC08-614B0AFE6273}"/>
              </a:ext>
            </a:extLst>
          </p:cNvPr>
          <p:cNvSpPr txBox="1"/>
          <p:nvPr/>
        </p:nvSpPr>
        <p:spPr>
          <a:xfrm>
            <a:off x="2649975" y="3829737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=</a:t>
            </a:r>
            <a:endParaRPr lang="zh-TW" altLang="en-US" sz="2600" dirty="0"/>
          </a:p>
        </p:txBody>
      </p:sp>
      <p:cxnSp>
        <p:nvCxnSpPr>
          <p:cNvPr id="18" name="直線接點 17">
            <a:extLst>
              <a:ext uri="{FF2B5EF4-FFF2-40B4-BE49-F238E27FC236}">
                <a16:creationId xmlns:a16="http://schemas.microsoft.com/office/drawing/2014/main" id="{0EB71A03-5A81-BF5C-9361-00623478D617}"/>
              </a:ext>
            </a:extLst>
          </p:cNvPr>
          <p:cNvCxnSpPr/>
          <p:nvPr/>
        </p:nvCxnSpPr>
        <p:spPr bwMode="auto">
          <a:xfrm>
            <a:off x="3459937" y="3422904"/>
            <a:ext cx="0" cy="1512168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線接點 18">
            <a:extLst>
              <a:ext uri="{FF2B5EF4-FFF2-40B4-BE49-F238E27FC236}">
                <a16:creationId xmlns:a16="http://schemas.microsoft.com/office/drawing/2014/main" id="{42D797C0-9EE9-3425-4D57-2047C94E64B9}"/>
              </a:ext>
            </a:extLst>
          </p:cNvPr>
          <p:cNvCxnSpPr>
            <a:cxnSpLocks/>
          </p:cNvCxnSpPr>
          <p:nvPr/>
        </p:nvCxnSpPr>
        <p:spPr bwMode="auto">
          <a:xfrm>
            <a:off x="3468649" y="4938480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直線接點 19">
            <a:extLst>
              <a:ext uri="{FF2B5EF4-FFF2-40B4-BE49-F238E27FC236}">
                <a16:creationId xmlns:a16="http://schemas.microsoft.com/office/drawing/2014/main" id="{8CBD25F1-DD36-B421-04C1-5B20C240C34F}"/>
              </a:ext>
            </a:extLst>
          </p:cNvPr>
          <p:cNvCxnSpPr>
            <a:cxnSpLocks/>
          </p:cNvCxnSpPr>
          <p:nvPr/>
        </p:nvCxnSpPr>
        <p:spPr bwMode="auto">
          <a:xfrm>
            <a:off x="3459937" y="3460686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1" name="圖片 20">
            <a:extLst>
              <a:ext uri="{FF2B5EF4-FFF2-40B4-BE49-F238E27FC236}">
                <a16:creationId xmlns:a16="http://schemas.microsoft.com/office/drawing/2014/main" id="{57E227E2-7FEA-19CD-2B4E-396D101A8D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11174" y="3457638"/>
            <a:ext cx="36579" cy="1536325"/>
          </a:xfrm>
          <a:prstGeom prst="rect">
            <a:avLst/>
          </a:prstGeom>
        </p:spPr>
      </p:pic>
      <p:cxnSp>
        <p:nvCxnSpPr>
          <p:cNvPr id="22" name="直線接點 21">
            <a:extLst>
              <a:ext uri="{FF2B5EF4-FFF2-40B4-BE49-F238E27FC236}">
                <a16:creationId xmlns:a16="http://schemas.microsoft.com/office/drawing/2014/main" id="{AFE4333B-1880-7174-AF7D-EBD471A66CEA}"/>
              </a:ext>
            </a:extLst>
          </p:cNvPr>
          <p:cNvCxnSpPr>
            <a:cxnSpLocks/>
          </p:cNvCxnSpPr>
          <p:nvPr/>
        </p:nvCxnSpPr>
        <p:spPr bwMode="auto">
          <a:xfrm>
            <a:off x="4559518" y="4950445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線接點 22">
            <a:extLst>
              <a:ext uri="{FF2B5EF4-FFF2-40B4-BE49-F238E27FC236}">
                <a16:creationId xmlns:a16="http://schemas.microsoft.com/office/drawing/2014/main" id="{5AFA9082-169E-C96F-BE0F-A65C83D96A51}"/>
              </a:ext>
            </a:extLst>
          </p:cNvPr>
          <p:cNvCxnSpPr>
            <a:cxnSpLocks/>
          </p:cNvCxnSpPr>
          <p:nvPr/>
        </p:nvCxnSpPr>
        <p:spPr bwMode="auto">
          <a:xfrm>
            <a:off x="4559518" y="3477132"/>
            <a:ext cx="351656" cy="0"/>
          </a:xfrm>
          <a:prstGeom prst="line">
            <a:avLst/>
          </a:prstGeom>
          <a:ln w="3810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文字方塊 23">
            <a:extLst>
              <a:ext uri="{FF2B5EF4-FFF2-40B4-BE49-F238E27FC236}">
                <a16:creationId xmlns:a16="http://schemas.microsoft.com/office/drawing/2014/main" id="{40716185-EDD0-A1C6-E9D3-E31060BEB985}"/>
              </a:ext>
            </a:extLst>
          </p:cNvPr>
          <p:cNvSpPr txBox="1"/>
          <p:nvPr/>
        </p:nvSpPr>
        <p:spPr>
          <a:xfrm>
            <a:off x="4231283" y="3619159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1</a:t>
            </a:r>
            <a:endParaRPr lang="zh-TW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25" name="文字方塊 24">
            <a:extLst>
              <a:ext uri="{FF2B5EF4-FFF2-40B4-BE49-F238E27FC236}">
                <a16:creationId xmlns:a16="http://schemas.microsoft.com/office/drawing/2014/main" id="{127FC817-B205-E807-E227-30024CF35796}"/>
              </a:ext>
            </a:extLst>
          </p:cNvPr>
          <p:cNvSpPr txBox="1"/>
          <p:nvPr/>
        </p:nvSpPr>
        <p:spPr>
          <a:xfrm>
            <a:off x="3645518" y="3609992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1</a:t>
            </a:r>
            <a:endParaRPr lang="zh-TW" altLang="en-US" sz="2600" dirty="0"/>
          </a:p>
        </p:txBody>
      </p:sp>
      <p:sp>
        <p:nvSpPr>
          <p:cNvPr id="26" name="文字方塊 25">
            <a:extLst>
              <a:ext uri="{FF2B5EF4-FFF2-40B4-BE49-F238E27FC236}">
                <a16:creationId xmlns:a16="http://schemas.microsoft.com/office/drawing/2014/main" id="{48594087-06D9-F43D-9823-CC303666C9B7}"/>
              </a:ext>
            </a:extLst>
          </p:cNvPr>
          <p:cNvSpPr txBox="1"/>
          <p:nvPr/>
        </p:nvSpPr>
        <p:spPr>
          <a:xfrm>
            <a:off x="4231283" y="4213473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0</a:t>
            </a:r>
            <a:endParaRPr lang="zh-TW" altLang="en-US" sz="2600" dirty="0"/>
          </a:p>
        </p:txBody>
      </p:sp>
      <p:sp>
        <p:nvSpPr>
          <p:cNvPr id="27" name="文字方塊 26">
            <a:extLst>
              <a:ext uri="{FF2B5EF4-FFF2-40B4-BE49-F238E27FC236}">
                <a16:creationId xmlns:a16="http://schemas.microsoft.com/office/drawing/2014/main" id="{5EDC4FF9-0858-1656-4A5E-1B74EDCEFCEE}"/>
              </a:ext>
            </a:extLst>
          </p:cNvPr>
          <p:cNvSpPr txBox="1"/>
          <p:nvPr/>
        </p:nvSpPr>
        <p:spPr>
          <a:xfrm>
            <a:off x="3661285" y="4197598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1</a:t>
            </a:r>
            <a:endParaRPr lang="zh-TW" altLang="en-US" sz="2600" dirty="0">
              <a:latin typeface="Times New Roman" panose="02020603050405020304" pitchFamily="18" charset="0"/>
            </a:endParaRPr>
          </a:p>
        </p:txBody>
      </p:sp>
      <p:sp>
        <p:nvSpPr>
          <p:cNvPr id="28" name="文字方塊 27">
            <a:extLst>
              <a:ext uri="{FF2B5EF4-FFF2-40B4-BE49-F238E27FC236}">
                <a16:creationId xmlns:a16="http://schemas.microsoft.com/office/drawing/2014/main" id="{82DF94E3-7FFA-1556-7C5E-E616084E6B8E}"/>
              </a:ext>
            </a:extLst>
          </p:cNvPr>
          <p:cNvSpPr txBox="1"/>
          <p:nvPr/>
        </p:nvSpPr>
        <p:spPr>
          <a:xfrm>
            <a:off x="5268001" y="3932766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dirty="0">
                <a:latin typeface="Times New Roman" panose="02020603050405020304" pitchFamily="18" charset="0"/>
              </a:rPr>
              <a:t>*</a:t>
            </a:r>
            <a:endParaRPr lang="zh-TW" altLang="en-US" sz="2600" dirty="0"/>
          </a:p>
        </p:txBody>
      </p:sp>
      <p:pic>
        <p:nvPicPr>
          <p:cNvPr id="30" name="圖片 29">
            <a:extLst>
              <a:ext uri="{FF2B5EF4-FFF2-40B4-BE49-F238E27FC236}">
                <a16:creationId xmlns:a16="http://schemas.microsoft.com/office/drawing/2014/main" id="{179FB796-0A28-360D-77D0-427B3FBA61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10037" y="3364558"/>
            <a:ext cx="1619476" cy="1695687"/>
          </a:xfrm>
          <a:prstGeom prst="rect">
            <a:avLst/>
          </a:prstGeom>
        </p:spPr>
      </p:pic>
      <p:pic>
        <p:nvPicPr>
          <p:cNvPr id="4096" name="圖片 4095">
            <a:extLst>
              <a:ext uri="{FF2B5EF4-FFF2-40B4-BE49-F238E27FC236}">
                <a16:creationId xmlns:a16="http://schemas.microsoft.com/office/drawing/2014/main" id="{0B57D484-5E43-DBBF-ED9D-FD6B86CC1C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42868" y="3619160"/>
            <a:ext cx="971686" cy="1216444"/>
          </a:xfrm>
          <a:prstGeom prst="rect">
            <a:avLst/>
          </a:prstGeom>
        </p:spPr>
      </p:pic>
      <p:sp>
        <p:nvSpPr>
          <p:cNvPr id="4097" name="文字方塊 4096">
            <a:extLst>
              <a:ext uri="{FF2B5EF4-FFF2-40B4-BE49-F238E27FC236}">
                <a16:creationId xmlns:a16="http://schemas.microsoft.com/office/drawing/2014/main" id="{7389BAAD-126A-71D1-A4FB-908D22538B75}"/>
              </a:ext>
            </a:extLst>
          </p:cNvPr>
          <p:cNvSpPr txBox="1"/>
          <p:nvPr/>
        </p:nvSpPr>
        <p:spPr>
          <a:xfrm>
            <a:off x="6329727" y="3572051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 err="1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 err="1">
                <a:latin typeface="Times New Roman" panose="02020603050405020304" pitchFamily="18" charset="0"/>
              </a:rPr>
              <a:t>n</a:t>
            </a:r>
            <a:endParaRPr lang="zh-TW" altLang="en-US" sz="2600" dirty="0"/>
          </a:p>
        </p:txBody>
      </p:sp>
      <p:sp>
        <p:nvSpPr>
          <p:cNvPr id="4100" name="文字方塊 4099">
            <a:extLst>
              <a:ext uri="{FF2B5EF4-FFF2-40B4-BE49-F238E27FC236}">
                <a16:creationId xmlns:a16="http://schemas.microsoft.com/office/drawing/2014/main" id="{51E5C242-2112-0E51-24CD-5FDF4E97639D}"/>
              </a:ext>
            </a:extLst>
          </p:cNvPr>
          <p:cNvSpPr txBox="1"/>
          <p:nvPr/>
        </p:nvSpPr>
        <p:spPr>
          <a:xfrm>
            <a:off x="6329727" y="4242235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>
                <a:latin typeface="Times New Roman" panose="02020603050405020304" pitchFamily="18" charset="0"/>
              </a:rPr>
              <a:t>n-1</a:t>
            </a:r>
            <a:endParaRPr lang="zh-TW" altLang="en-US" sz="2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3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17" name="文字方塊 16">
            <a:extLst>
              <a:ext uri="{FF2B5EF4-FFF2-40B4-BE49-F238E27FC236}">
                <a16:creationId xmlns:a16="http://schemas.microsoft.com/office/drawing/2014/main" id="{8CE520C9-8215-088E-EC08-614B0AFE6273}"/>
              </a:ext>
            </a:extLst>
          </p:cNvPr>
          <p:cNvSpPr txBox="1"/>
          <p:nvPr/>
        </p:nvSpPr>
        <p:spPr>
          <a:xfrm>
            <a:off x="2080634" y="3235479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=</a:t>
            </a:r>
            <a:endParaRPr lang="zh-TW" altLang="en-US" sz="2600" dirty="0"/>
          </a:p>
        </p:txBody>
      </p:sp>
      <p:pic>
        <p:nvPicPr>
          <p:cNvPr id="4096" name="圖片 4095">
            <a:extLst>
              <a:ext uri="{FF2B5EF4-FFF2-40B4-BE49-F238E27FC236}">
                <a16:creationId xmlns:a16="http://schemas.microsoft.com/office/drawing/2014/main" id="{0B57D484-5E43-DBBF-ED9D-FD6B86CC1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868" y="3619160"/>
            <a:ext cx="971686" cy="1216444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E8BF7FE5-6536-1B7B-7C5A-C9BE01600FB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959" y="493610"/>
            <a:ext cx="7144747" cy="1962424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93ACE03F-C98A-F4DF-376A-59761323166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18704" y="2629095"/>
            <a:ext cx="1609950" cy="1705213"/>
          </a:xfrm>
          <a:prstGeom prst="rect">
            <a:avLst/>
          </a:prstGeom>
        </p:spPr>
      </p:pic>
      <p:sp>
        <p:nvSpPr>
          <p:cNvPr id="15" name="文字方塊 14">
            <a:extLst>
              <a:ext uri="{FF2B5EF4-FFF2-40B4-BE49-F238E27FC236}">
                <a16:creationId xmlns:a16="http://schemas.microsoft.com/office/drawing/2014/main" id="{CD867A6B-FF9B-8167-ED44-5F99E12EE860}"/>
              </a:ext>
            </a:extLst>
          </p:cNvPr>
          <p:cNvSpPr txBox="1"/>
          <p:nvPr/>
        </p:nvSpPr>
        <p:spPr>
          <a:xfrm>
            <a:off x="4391066" y="3235481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600" dirty="0">
                <a:latin typeface="Times New Roman" panose="02020603050405020304" pitchFamily="18" charset="0"/>
              </a:rPr>
              <a:t>*</a:t>
            </a:r>
            <a:endParaRPr lang="zh-TW" altLang="en-US" sz="2600" dirty="0"/>
          </a:p>
        </p:txBody>
      </p:sp>
      <p:pic>
        <p:nvPicPr>
          <p:cNvPr id="29" name="圖片 28">
            <a:extLst>
              <a:ext uri="{FF2B5EF4-FFF2-40B4-BE49-F238E27FC236}">
                <a16:creationId xmlns:a16="http://schemas.microsoft.com/office/drawing/2014/main" id="{56261DF1-F174-B98A-02DD-23A290248C9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08342" y="2590991"/>
            <a:ext cx="1771897" cy="1781424"/>
          </a:xfrm>
          <a:prstGeom prst="rect">
            <a:avLst/>
          </a:prstGeom>
        </p:spPr>
      </p:pic>
      <p:sp>
        <p:nvSpPr>
          <p:cNvPr id="4104" name="文字版面配置區 4103">
            <a:extLst>
              <a:ext uri="{FF2B5EF4-FFF2-40B4-BE49-F238E27FC236}">
                <a16:creationId xmlns:a16="http://schemas.microsoft.com/office/drawing/2014/main" id="{CC3E77AF-0DA3-7389-9156-E5BB3DC55E83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739914" y="3255332"/>
            <a:ext cx="504056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zh-TW" altLang="en-US" sz="2600" dirty="0">
                <a:latin typeface="Times New Roman" panose="02020603050405020304" pitchFamily="18" charset="0"/>
              </a:rPr>
              <a:t>*</a:t>
            </a:r>
            <a:endParaRPr lang="zh-TW" altLang="en-US" sz="2600" dirty="0"/>
          </a:p>
        </p:txBody>
      </p:sp>
      <p:pic>
        <p:nvPicPr>
          <p:cNvPr id="4106" name="圖片 4105">
            <a:extLst>
              <a:ext uri="{FF2B5EF4-FFF2-40B4-BE49-F238E27FC236}">
                <a16:creationId xmlns:a16="http://schemas.microsoft.com/office/drawing/2014/main" id="{27F8F967-1F8A-43DF-F37B-8A55BDE6F072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52251" y="2514818"/>
            <a:ext cx="1733792" cy="2067213"/>
          </a:xfrm>
          <a:prstGeom prst="rect">
            <a:avLst/>
          </a:prstGeom>
        </p:spPr>
      </p:pic>
      <p:pic>
        <p:nvPicPr>
          <p:cNvPr id="4108" name="圖片 4107">
            <a:extLst>
              <a:ext uri="{FF2B5EF4-FFF2-40B4-BE49-F238E27FC236}">
                <a16:creationId xmlns:a16="http://schemas.microsoft.com/office/drawing/2014/main" id="{0A2B36EB-B297-279B-1F04-9C211BD54CC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703095" y="2865944"/>
            <a:ext cx="908911" cy="1618554"/>
          </a:xfrm>
          <a:prstGeom prst="rect">
            <a:avLst/>
          </a:prstGeom>
        </p:spPr>
      </p:pic>
      <p:sp>
        <p:nvSpPr>
          <p:cNvPr id="4110" name="文字方塊 4109">
            <a:extLst>
              <a:ext uri="{FF2B5EF4-FFF2-40B4-BE49-F238E27FC236}">
                <a16:creationId xmlns:a16="http://schemas.microsoft.com/office/drawing/2014/main" id="{CE11BAEF-FEA2-8C04-8731-C2674B40C6B6}"/>
              </a:ext>
            </a:extLst>
          </p:cNvPr>
          <p:cNvSpPr txBox="1"/>
          <p:nvPr/>
        </p:nvSpPr>
        <p:spPr>
          <a:xfrm>
            <a:off x="7859082" y="3592280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>
                <a:latin typeface="Times New Roman" panose="02020603050405020304" pitchFamily="18" charset="0"/>
              </a:rPr>
              <a:t>n-2</a:t>
            </a:r>
            <a:endParaRPr lang="zh-TW" altLang="en-US" sz="2600" dirty="0"/>
          </a:p>
        </p:txBody>
      </p:sp>
      <p:sp>
        <p:nvSpPr>
          <p:cNvPr id="4111" name="文字方塊 4110">
            <a:extLst>
              <a:ext uri="{FF2B5EF4-FFF2-40B4-BE49-F238E27FC236}">
                <a16:creationId xmlns:a16="http://schemas.microsoft.com/office/drawing/2014/main" id="{EEF22ADB-5E28-5E9C-C2EB-588681557E8F}"/>
              </a:ext>
            </a:extLst>
          </p:cNvPr>
          <p:cNvSpPr txBox="1"/>
          <p:nvPr/>
        </p:nvSpPr>
        <p:spPr>
          <a:xfrm>
            <a:off x="2080634" y="5104626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=</a:t>
            </a:r>
            <a:endParaRPr lang="zh-TW" altLang="en-US" sz="2600" dirty="0"/>
          </a:p>
        </p:txBody>
      </p:sp>
      <p:pic>
        <p:nvPicPr>
          <p:cNvPr id="4113" name="圖片 4112">
            <a:extLst>
              <a:ext uri="{FF2B5EF4-FFF2-40B4-BE49-F238E27FC236}">
                <a16:creationId xmlns:a16="http://schemas.microsoft.com/office/drawing/2014/main" id="{03777DE1-F147-951D-A8EC-6D28D402209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600116" y="4666987"/>
            <a:ext cx="1790950" cy="1886213"/>
          </a:xfrm>
          <a:prstGeom prst="rect">
            <a:avLst/>
          </a:prstGeom>
        </p:spPr>
      </p:pic>
      <p:sp>
        <p:nvSpPr>
          <p:cNvPr id="4114" name="文字方塊 4113">
            <a:extLst>
              <a:ext uri="{FF2B5EF4-FFF2-40B4-BE49-F238E27FC236}">
                <a16:creationId xmlns:a16="http://schemas.microsoft.com/office/drawing/2014/main" id="{9957F787-4B68-095D-2C3A-DE1E9F2CA892}"/>
              </a:ext>
            </a:extLst>
          </p:cNvPr>
          <p:cNvSpPr txBox="1"/>
          <p:nvPr/>
        </p:nvSpPr>
        <p:spPr>
          <a:xfrm>
            <a:off x="7830814" y="2882368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>
                <a:latin typeface="Times New Roman" panose="02020603050405020304" pitchFamily="18" charset="0"/>
              </a:rPr>
              <a:t>n-1</a:t>
            </a:r>
            <a:endParaRPr lang="zh-TW" altLang="en-US" sz="2600" dirty="0"/>
          </a:p>
        </p:txBody>
      </p:sp>
      <p:sp>
        <p:nvSpPr>
          <p:cNvPr id="4115" name="文字方塊 4114">
            <a:extLst>
              <a:ext uri="{FF2B5EF4-FFF2-40B4-BE49-F238E27FC236}">
                <a16:creationId xmlns:a16="http://schemas.microsoft.com/office/drawing/2014/main" id="{74507D97-8EC5-58C3-4CF2-AFDFF65035D3}"/>
              </a:ext>
            </a:extLst>
          </p:cNvPr>
          <p:cNvSpPr txBox="1"/>
          <p:nvPr/>
        </p:nvSpPr>
        <p:spPr>
          <a:xfrm>
            <a:off x="4260834" y="4372414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n</a:t>
            </a:r>
            <a:endParaRPr lang="zh-TW" altLang="en-US" sz="2600" dirty="0"/>
          </a:p>
        </p:txBody>
      </p:sp>
      <p:pic>
        <p:nvPicPr>
          <p:cNvPr id="4117" name="圖片 4116">
            <a:extLst>
              <a:ext uri="{FF2B5EF4-FFF2-40B4-BE49-F238E27FC236}">
                <a16:creationId xmlns:a16="http://schemas.microsoft.com/office/drawing/2014/main" id="{F7C2B65C-D108-D797-D79D-3A4EA389D370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686441" y="5356554"/>
            <a:ext cx="228632" cy="352474"/>
          </a:xfrm>
          <a:prstGeom prst="rect">
            <a:avLst/>
          </a:prstGeom>
        </p:spPr>
      </p:pic>
      <p:pic>
        <p:nvPicPr>
          <p:cNvPr id="4119" name="圖片 4118">
            <a:extLst>
              <a:ext uri="{FF2B5EF4-FFF2-40B4-BE49-F238E27FC236}">
                <a16:creationId xmlns:a16="http://schemas.microsoft.com/office/drawing/2014/main" id="{612D5A49-7CE3-CA40-E47F-D337B5862AC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193345" y="4536720"/>
            <a:ext cx="1838582" cy="2248214"/>
          </a:xfrm>
          <a:prstGeom prst="rect">
            <a:avLst/>
          </a:prstGeom>
        </p:spPr>
      </p:pic>
      <p:pic>
        <p:nvPicPr>
          <p:cNvPr id="4121" name="圖片 4120">
            <a:extLst>
              <a:ext uri="{FF2B5EF4-FFF2-40B4-BE49-F238E27FC236}">
                <a16:creationId xmlns:a16="http://schemas.microsoft.com/office/drawing/2014/main" id="{DA203A4F-B205-49B3-DD8C-05588CA2A9AF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732473" y="4880992"/>
            <a:ext cx="771055" cy="1443608"/>
          </a:xfrm>
          <a:prstGeom prst="rect">
            <a:avLst/>
          </a:prstGeom>
        </p:spPr>
      </p:pic>
      <p:sp>
        <p:nvSpPr>
          <p:cNvPr id="4122" name="文字方塊 4121">
            <a:extLst>
              <a:ext uri="{FF2B5EF4-FFF2-40B4-BE49-F238E27FC236}">
                <a16:creationId xmlns:a16="http://schemas.microsoft.com/office/drawing/2014/main" id="{1734A418-BB6E-39C7-AB97-88490F9A1E88}"/>
              </a:ext>
            </a:extLst>
          </p:cNvPr>
          <p:cNvSpPr txBox="1"/>
          <p:nvPr/>
        </p:nvSpPr>
        <p:spPr>
          <a:xfrm>
            <a:off x="5848243" y="4947670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>
                <a:latin typeface="Times New Roman" panose="02020603050405020304" pitchFamily="18" charset="0"/>
              </a:rPr>
              <a:t>1</a:t>
            </a:r>
            <a:endParaRPr lang="zh-TW" altLang="en-US" sz="2600" dirty="0"/>
          </a:p>
        </p:txBody>
      </p:sp>
      <p:sp>
        <p:nvSpPr>
          <p:cNvPr id="4123" name="文字方塊 4122">
            <a:extLst>
              <a:ext uri="{FF2B5EF4-FFF2-40B4-BE49-F238E27FC236}">
                <a16:creationId xmlns:a16="http://schemas.microsoft.com/office/drawing/2014/main" id="{297879BF-5C11-4B3D-13AB-4C651DE8B7BB}"/>
              </a:ext>
            </a:extLst>
          </p:cNvPr>
          <p:cNvSpPr txBox="1"/>
          <p:nvPr/>
        </p:nvSpPr>
        <p:spPr>
          <a:xfrm>
            <a:off x="5853587" y="5643230"/>
            <a:ext cx="81867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600" dirty="0">
                <a:latin typeface="Times New Roman" panose="02020603050405020304" pitchFamily="18" charset="0"/>
              </a:rPr>
              <a:t>F</a:t>
            </a:r>
            <a:r>
              <a:rPr lang="en-US" altLang="zh-TW" sz="2600" baseline="-25000" dirty="0">
                <a:latin typeface="Times New Roman" panose="02020603050405020304" pitchFamily="18" charset="0"/>
              </a:rPr>
              <a:t>0</a:t>
            </a:r>
            <a:endParaRPr lang="zh-TW" altLang="en-US" sz="2600" dirty="0"/>
          </a:p>
        </p:txBody>
      </p:sp>
    </p:spTree>
    <p:extLst>
      <p:ext uri="{BB962C8B-B14F-4D97-AF65-F5344CB8AC3E}">
        <p14:creationId xmlns:p14="http://schemas.microsoft.com/office/powerpoint/2010/main" val="1568365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4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快速冪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A = 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設 </a:t>
            </a:r>
            <a:r>
              <a:rPr lang="en-US" altLang="zh-TW" sz="2400" dirty="0">
                <a:latin typeface="Times New Roman" panose="02020603050405020304" pitchFamily="18" charset="0"/>
              </a:rPr>
              <a:t>n = 11</a:t>
            </a:r>
            <a:r>
              <a:rPr lang="zh-TW" altLang="en-US" sz="2400" dirty="0">
                <a:latin typeface="Times New Roman" panose="02020603050405020304" pitchFamily="18" charset="0"/>
              </a:rPr>
              <a:t>，則位元表示法為</a:t>
            </a:r>
            <a:r>
              <a:rPr lang="en-US" altLang="zh-TW" sz="2400" dirty="0">
                <a:latin typeface="Times New Roman" panose="02020603050405020304" pitchFamily="18" charset="0"/>
              </a:rPr>
              <a:t>1011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 = 1000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 + 10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 + 1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2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則  </a:t>
            </a:r>
            <a:r>
              <a:rPr lang="en-US" altLang="zh-TW" sz="2400" dirty="0">
                <a:latin typeface="Times New Roman" panose="02020603050405020304" pitchFamily="18" charset="0"/>
              </a:rPr>
              <a:t>A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因此整體流程需用二維陣列來做為矩陣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並透過迴圈執行 </a:t>
            </a:r>
            <a:r>
              <a:rPr lang="en-US" altLang="zh-TW" sz="2400" dirty="0">
                <a:latin typeface="Times New Roman" panose="02020603050405020304" pitchFamily="18" charset="0"/>
              </a:rPr>
              <a:t>log</a:t>
            </a:r>
            <a:r>
              <a:rPr lang="en-US" altLang="zh-TW" sz="2400" baseline="-25000" dirty="0">
                <a:latin typeface="Times New Roman" panose="02020603050405020304" pitchFamily="18" charset="0"/>
              </a:rPr>
              <a:t>2</a:t>
            </a:r>
            <a:r>
              <a:rPr lang="en-US" altLang="zh-TW" sz="2400" dirty="0">
                <a:latin typeface="Times New Roman" panose="02020603050405020304" pitchFamily="18" charset="0"/>
              </a:rPr>
              <a:t>n </a:t>
            </a:r>
            <a:r>
              <a:rPr lang="zh-TW" altLang="en-US" sz="2400" dirty="0">
                <a:latin typeface="Times New Roman" panose="02020603050405020304" pitchFamily="18" charset="0"/>
              </a:rPr>
              <a:t>次運算得到        進而求得 </a:t>
            </a:r>
            <a:r>
              <a:rPr lang="en-US" altLang="zh-TW" sz="2400" dirty="0" err="1">
                <a:latin typeface="Times New Roman" panose="02020603050405020304" pitchFamily="18" charset="0"/>
              </a:rPr>
              <a:t>F</a:t>
            </a:r>
            <a:r>
              <a:rPr lang="en-US" altLang="zh-TW" sz="2400" baseline="-25000" dirty="0" err="1">
                <a:latin typeface="Times New Roman" panose="02020603050405020304" pitchFamily="18" charset="0"/>
              </a:rPr>
              <a:t>n</a:t>
            </a:r>
            <a:endParaRPr lang="en-US" altLang="zh-TW" sz="2400" baseline="-25000" dirty="0">
              <a:latin typeface="Times New Roman" panose="02020603050405020304" pitchFamily="18" charset="0"/>
            </a:endParaRPr>
          </a:p>
        </p:txBody>
      </p:sp>
      <p:pic>
        <p:nvPicPr>
          <p:cNvPr id="3" name="圖片 2">
            <a:extLst>
              <a:ext uri="{FF2B5EF4-FFF2-40B4-BE49-F238E27FC236}">
                <a16:creationId xmlns:a16="http://schemas.microsoft.com/office/drawing/2014/main" id="{411A5E7F-0513-F687-BCD0-56E4C5B04B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9037" y="1154796"/>
            <a:ext cx="1419761" cy="1482862"/>
          </a:xfrm>
          <a:prstGeom prst="rect">
            <a:avLst/>
          </a:prstGeom>
        </p:spPr>
      </p:pic>
      <p:pic>
        <p:nvPicPr>
          <p:cNvPr id="9" name="圖片 8">
            <a:extLst>
              <a:ext uri="{FF2B5EF4-FFF2-40B4-BE49-F238E27FC236}">
                <a16:creationId xmlns:a16="http://schemas.microsoft.com/office/drawing/2014/main" id="{F08F0287-B918-D8D7-A715-4A6E797F261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4755" y="1340768"/>
            <a:ext cx="190527" cy="238158"/>
          </a:xfrm>
          <a:prstGeom prst="rect">
            <a:avLst/>
          </a:prstGeom>
        </p:spPr>
      </p:pic>
      <p:pic>
        <p:nvPicPr>
          <p:cNvPr id="31" name="圖片 30">
            <a:extLst>
              <a:ext uri="{FF2B5EF4-FFF2-40B4-BE49-F238E27FC236}">
                <a16:creationId xmlns:a16="http://schemas.microsoft.com/office/drawing/2014/main" id="{CB64C2FE-36B9-9BEE-C5B7-1BE1B95995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403648" y="4055908"/>
            <a:ext cx="257211" cy="171474"/>
          </a:xfrm>
          <a:prstGeom prst="rect">
            <a:avLst/>
          </a:prstGeom>
        </p:spPr>
      </p:pic>
      <p:pic>
        <p:nvPicPr>
          <p:cNvPr id="4102" name="圖片 4101">
            <a:extLst>
              <a:ext uri="{FF2B5EF4-FFF2-40B4-BE49-F238E27FC236}">
                <a16:creationId xmlns:a16="http://schemas.microsoft.com/office/drawing/2014/main" id="{A682A23F-7611-1E1C-5B93-2ECA05EAD19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777073" y="3955881"/>
            <a:ext cx="304843" cy="371527"/>
          </a:xfrm>
          <a:prstGeom prst="rect">
            <a:avLst/>
          </a:prstGeom>
        </p:spPr>
      </p:pic>
      <p:pic>
        <p:nvPicPr>
          <p:cNvPr id="4104" name="圖片 4103">
            <a:extLst>
              <a:ext uri="{FF2B5EF4-FFF2-40B4-BE49-F238E27FC236}">
                <a16:creationId xmlns:a16="http://schemas.microsoft.com/office/drawing/2014/main" id="{F0FAAA6A-A4EC-D491-CD21-1268B24508F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108053" y="3923252"/>
            <a:ext cx="209579" cy="362001"/>
          </a:xfrm>
          <a:prstGeom prst="rect">
            <a:avLst/>
          </a:prstGeom>
        </p:spPr>
      </p:pic>
      <p:pic>
        <p:nvPicPr>
          <p:cNvPr id="4106" name="圖片 4105">
            <a:extLst>
              <a:ext uri="{FF2B5EF4-FFF2-40B4-BE49-F238E27FC236}">
                <a16:creationId xmlns:a16="http://schemas.microsoft.com/office/drawing/2014/main" id="{8192B5DD-A7B9-88DA-8B85-F685DAD68CBC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732638" y="3943490"/>
            <a:ext cx="209579" cy="362001"/>
          </a:xfrm>
          <a:prstGeom prst="rect">
            <a:avLst/>
          </a:prstGeom>
        </p:spPr>
      </p:pic>
      <p:pic>
        <p:nvPicPr>
          <p:cNvPr id="4110" name="圖片 4109">
            <a:extLst>
              <a:ext uri="{FF2B5EF4-FFF2-40B4-BE49-F238E27FC236}">
                <a16:creationId xmlns:a16="http://schemas.microsoft.com/office/drawing/2014/main" id="{29DDDD64-6F1B-61DB-1AAA-4AD4D624813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981651" y="3733314"/>
            <a:ext cx="117650" cy="362001"/>
          </a:xfrm>
          <a:prstGeom prst="rect">
            <a:avLst/>
          </a:prstGeom>
        </p:spPr>
      </p:pic>
      <p:pic>
        <p:nvPicPr>
          <p:cNvPr id="4112" name="圖片 4111">
            <a:extLst>
              <a:ext uri="{FF2B5EF4-FFF2-40B4-BE49-F238E27FC236}">
                <a16:creationId xmlns:a16="http://schemas.microsoft.com/office/drawing/2014/main" id="{0E4D20C0-FFF9-DEA2-EE91-B8532F125B14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375263" y="3923252"/>
            <a:ext cx="238158" cy="438211"/>
          </a:xfrm>
          <a:prstGeom prst="rect">
            <a:avLst/>
          </a:prstGeom>
        </p:spPr>
      </p:pic>
      <p:pic>
        <p:nvPicPr>
          <p:cNvPr id="4114" name="圖片 4113">
            <a:extLst>
              <a:ext uri="{FF2B5EF4-FFF2-40B4-BE49-F238E27FC236}">
                <a16:creationId xmlns:a16="http://schemas.microsoft.com/office/drawing/2014/main" id="{B858B93B-A816-2B58-B526-65C78DBE981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2985294" y="3923252"/>
            <a:ext cx="238158" cy="438211"/>
          </a:xfrm>
          <a:prstGeom prst="rect">
            <a:avLst/>
          </a:prstGeom>
        </p:spPr>
      </p:pic>
      <p:pic>
        <p:nvPicPr>
          <p:cNvPr id="4116" name="圖片 4115">
            <a:extLst>
              <a:ext uri="{FF2B5EF4-FFF2-40B4-BE49-F238E27FC236}">
                <a16:creationId xmlns:a16="http://schemas.microsoft.com/office/drawing/2014/main" id="{51BB628C-0CAE-B8CF-67F9-2360CD1C7116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99270" y="3701157"/>
            <a:ext cx="176586" cy="362001"/>
          </a:xfrm>
          <a:prstGeom prst="rect">
            <a:avLst/>
          </a:prstGeom>
        </p:spPr>
      </p:pic>
      <p:pic>
        <p:nvPicPr>
          <p:cNvPr id="4118" name="圖片 4117">
            <a:extLst>
              <a:ext uri="{FF2B5EF4-FFF2-40B4-BE49-F238E27FC236}">
                <a16:creationId xmlns:a16="http://schemas.microsoft.com/office/drawing/2014/main" id="{FFC2DEE6-014F-4880-7804-2940AAF6DDF0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3310596" y="3497926"/>
            <a:ext cx="466790" cy="523948"/>
          </a:xfrm>
          <a:prstGeom prst="rect">
            <a:avLst/>
          </a:prstGeom>
        </p:spPr>
      </p:pic>
      <p:pic>
        <p:nvPicPr>
          <p:cNvPr id="4120" name="圖片 4119">
            <a:extLst>
              <a:ext uri="{FF2B5EF4-FFF2-40B4-BE49-F238E27FC236}">
                <a16:creationId xmlns:a16="http://schemas.microsoft.com/office/drawing/2014/main" id="{5AC18058-2F96-377C-31BB-E63A4211FBE5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078620" y="3458236"/>
            <a:ext cx="281026" cy="485842"/>
          </a:xfrm>
          <a:prstGeom prst="rect">
            <a:avLst/>
          </a:prstGeom>
        </p:spPr>
      </p:pic>
      <p:pic>
        <p:nvPicPr>
          <p:cNvPr id="4122" name="圖片 4121">
            <a:extLst>
              <a:ext uri="{FF2B5EF4-FFF2-40B4-BE49-F238E27FC236}">
                <a16:creationId xmlns:a16="http://schemas.microsoft.com/office/drawing/2014/main" id="{36F30822-59E7-9578-0780-6F96092600E9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1101340" y="3772161"/>
            <a:ext cx="251275" cy="304576"/>
          </a:xfrm>
          <a:prstGeom prst="rect">
            <a:avLst/>
          </a:prstGeom>
        </p:spPr>
      </p:pic>
      <p:pic>
        <p:nvPicPr>
          <p:cNvPr id="4124" name="圖片 4123">
            <a:extLst>
              <a:ext uri="{FF2B5EF4-FFF2-40B4-BE49-F238E27FC236}">
                <a16:creationId xmlns:a16="http://schemas.microsoft.com/office/drawing/2014/main" id="{021A687F-AE10-BDDD-AED6-F5C541EA1B53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076056" y="5085184"/>
            <a:ext cx="432048" cy="439903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A0815989-D42B-C235-F7B8-9F7FFC77EE5E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275958" y="5085184"/>
            <a:ext cx="232146" cy="250868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781BA1BF-2DED-9F3E-751F-EA0283B93C17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5266814" y="5042269"/>
            <a:ext cx="200053" cy="276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875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5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解題範例：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12</a:t>
            </a:r>
            <a:r>
              <a:rPr lang="zh-TW" altLang="en-US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</a:rPr>
              <a:t>16</a:t>
            </a:r>
            <a:r>
              <a:rPr lang="zh-TW" altLang="zh-TW" sz="2400" dirty="0">
                <a:latin typeface="Times New Roman" panose="02020603050405020304" pitchFamily="18" charset="0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zh-TW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</a:rPr>
              <a:t>25</a:t>
            </a:r>
          </a:p>
          <a:p>
            <a:pPr eaLnBrk="1" hangingPunct="1">
              <a:lnSpc>
                <a:spcPct val="90000"/>
              </a:lnSpc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12</a:t>
            </a:r>
            <a:r>
              <a:rPr lang="zh-TW" altLang="en-US" sz="2400" dirty="0">
                <a:latin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1100</a:t>
            </a:r>
            <a:r>
              <a:rPr lang="en-US" altLang="zh-TW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baseline="-250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              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迴圈從最低位元開始走訪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位元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不做操作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變為            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第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位元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不做操作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, 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變為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aseline="-25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096" name="圖片 4095">
            <a:extLst>
              <a:ext uri="{FF2B5EF4-FFF2-40B4-BE49-F238E27FC236}">
                <a16:creationId xmlns:a16="http://schemas.microsoft.com/office/drawing/2014/main" id="{0B57D484-5E43-DBBF-ED9D-FD6B86CC1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868" y="3619160"/>
            <a:ext cx="971686" cy="1216444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3C306E1E-C8A6-F3F1-8B85-F8B1937E7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23304" y="1313279"/>
            <a:ext cx="936104" cy="921086"/>
          </a:xfrm>
          <a:prstGeom prst="rect">
            <a:avLst/>
          </a:prstGeom>
        </p:spPr>
      </p:pic>
      <p:pic>
        <p:nvPicPr>
          <p:cNvPr id="5" name="圖片 4">
            <a:extLst>
              <a:ext uri="{FF2B5EF4-FFF2-40B4-BE49-F238E27FC236}">
                <a16:creationId xmlns:a16="http://schemas.microsoft.com/office/drawing/2014/main" id="{DC2F5740-C7A8-59F3-717B-BA9A0534D80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26338" y="1309702"/>
            <a:ext cx="936104" cy="952152"/>
          </a:xfrm>
          <a:prstGeom prst="rect">
            <a:avLst/>
          </a:prstGeom>
        </p:spPr>
      </p:pic>
      <p:pic>
        <p:nvPicPr>
          <p:cNvPr id="15" name="圖片 14">
            <a:extLst>
              <a:ext uri="{FF2B5EF4-FFF2-40B4-BE49-F238E27FC236}">
                <a16:creationId xmlns:a16="http://schemas.microsoft.com/office/drawing/2014/main" id="{AEC3C6A4-070F-4A55-DFBE-49D0A27369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53008" y="3730635"/>
            <a:ext cx="827670" cy="835784"/>
          </a:xfrm>
          <a:prstGeom prst="rect">
            <a:avLst/>
          </a:prstGeom>
        </p:spPr>
      </p:pic>
      <p:pic>
        <p:nvPicPr>
          <p:cNvPr id="4105" name="圖片 4104">
            <a:extLst>
              <a:ext uri="{FF2B5EF4-FFF2-40B4-BE49-F238E27FC236}">
                <a16:creationId xmlns:a16="http://schemas.microsoft.com/office/drawing/2014/main" id="{3B2D98FA-F574-45F5-33E7-370D821343C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223304" y="5001368"/>
            <a:ext cx="827670" cy="835784"/>
          </a:xfrm>
          <a:prstGeom prst="rect">
            <a:avLst/>
          </a:prstGeom>
        </p:spPr>
      </p:pic>
      <p:pic>
        <p:nvPicPr>
          <p:cNvPr id="4107" name="圖片 4106">
            <a:extLst>
              <a:ext uri="{FF2B5EF4-FFF2-40B4-BE49-F238E27FC236}">
                <a16:creationId xmlns:a16="http://schemas.microsoft.com/office/drawing/2014/main" id="{4BDD8FFB-AC65-C1FD-27F1-9A1AF60A7D34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080678" y="3515550"/>
            <a:ext cx="152007" cy="258411"/>
          </a:xfrm>
          <a:prstGeom prst="rect">
            <a:avLst/>
          </a:prstGeom>
        </p:spPr>
      </p:pic>
      <p:pic>
        <p:nvPicPr>
          <p:cNvPr id="4109" name="圖片 4108">
            <a:extLst>
              <a:ext uri="{FF2B5EF4-FFF2-40B4-BE49-F238E27FC236}">
                <a16:creationId xmlns:a16="http://schemas.microsoft.com/office/drawing/2014/main" id="{6C397176-24B6-93EB-8B21-51C869658E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080678" y="4835604"/>
            <a:ext cx="142895" cy="247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2356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6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06B62727-E809-4814-B806-EADB711CAFF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81000" y="685800"/>
            <a:ext cx="8077200" cy="56229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第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3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位元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*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變為   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第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4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位元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1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=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R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*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  </a:t>
            </a: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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baseline="-250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A</a:t>
            </a:r>
            <a:r>
              <a:rPr lang="zh-TW" altLang="en-US" sz="2400" dirty="0">
                <a:latin typeface="Times New Roman" panose="02020603050405020304" pitchFamily="18" charset="0"/>
                <a:sym typeface="Wingdings" panose="05000000000000000000" pitchFamily="2" charset="2"/>
              </a:rPr>
              <a:t>變為     </a:t>
            </a: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  <a:sym typeface="Wingdings" panose="05000000000000000000" pitchFamily="2" charset="2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en-US" altLang="zh-TW" sz="2400" dirty="0">
                <a:latin typeface="Times New Roman" panose="02020603050405020304" pitchFamily="18" charset="0"/>
              </a:rPr>
              <a:t>     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zh-TW" altLang="zh-TW" sz="2400" dirty="0">
                <a:latin typeface="Times New Roman" panose="02020603050405020304" pitchFamily="18" charset="0"/>
              </a:rPr>
              <a:t>                     </a:t>
            </a:r>
            <a:endParaRPr lang="zh-TW" altLang="en-US" sz="2400" dirty="0">
              <a:solidFill>
                <a:srgbClr val="3BA943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4096" name="圖片 4095">
            <a:extLst>
              <a:ext uri="{FF2B5EF4-FFF2-40B4-BE49-F238E27FC236}">
                <a16:creationId xmlns:a16="http://schemas.microsoft.com/office/drawing/2014/main" id="{0B57D484-5E43-DBBF-ED9D-FD6B86CC1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3321" y="4149080"/>
            <a:ext cx="971686" cy="1216444"/>
          </a:xfrm>
          <a:prstGeom prst="rect">
            <a:avLst/>
          </a:prstGeom>
        </p:spPr>
      </p:pic>
      <p:pic>
        <p:nvPicPr>
          <p:cNvPr id="3" name="圖片 2">
            <a:extLst>
              <a:ext uri="{FF2B5EF4-FFF2-40B4-BE49-F238E27FC236}">
                <a16:creationId xmlns:a16="http://schemas.microsoft.com/office/drawing/2014/main" id="{3C306E1E-C8A6-F3F1-8B85-F8B1937E73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8244" y="4477038"/>
            <a:ext cx="727377" cy="715707"/>
          </a:xfrm>
          <a:prstGeom prst="rect">
            <a:avLst/>
          </a:prstGeom>
        </p:spPr>
      </p:pic>
      <p:pic>
        <p:nvPicPr>
          <p:cNvPr id="4" name="圖片 3">
            <a:extLst>
              <a:ext uri="{FF2B5EF4-FFF2-40B4-BE49-F238E27FC236}">
                <a16:creationId xmlns:a16="http://schemas.microsoft.com/office/drawing/2014/main" id="{FB82640E-C020-EAE4-BE7B-A68C78B87A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411760" y="807040"/>
            <a:ext cx="977003" cy="103128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47128EED-72D6-B669-34BA-8AAEA7D8B17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379628" y="1838320"/>
            <a:ext cx="685052" cy="691768"/>
          </a:xfrm>
          <a:prstGeom prst="rect">
            <a:avLst/>
          </a:prstGeom>
        </p:spPr>
      </p:pic>
      <p:pic>
        <p:nvPicPr>
          <p:cNvPr id="8" name="圖片 7">
            <a:extLst>
              <a:ext uri="{FF2B5EF4-FFF2-40B4-BE49-F238E27FC236}">
                <a16:creationId xmlns:a16="http://schemas.microsoft.com/office/drawing/2014/main" id="{DF75396A-7640-87E9-854B-F5AAF8130C06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077520" y="1670200"/>
            <a:ext cx="126252" cy="304490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23E4BFD1-F59B-4DF2-3172-248E7ACD7C6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294823" y="3428999"/>
            <a:ext cx="733527" cy="847843"/>
          </a:xfrm>
          <a:prstGeom prst="rect">
            <a:avLst/>
          </a:prstGeom>
        </p:spPr>
      </p:pic>
      <p:pic>
        <p:nvPicPr>
          <p:cNvPr id="12" name="圖片 11">
            <a:extLst>
              <a:ext uri="{FF2B5EF4-FFF2-40B4-BE49-F238E27FC236}">
                <a16:creationId xmlns:a16="http://schemas.microsoft.com/office/drawing/2014/main" id="{D8A7A293-DAFB-E231-98F2-34C0CB066C1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3028350" y="3289169"/>
            <a:ext cx="255688" cy="279659"/>
          </a:xfrm>
          <a:prstGeom prst="rect">
            <a:avLst/>
          </a:prstGeom>
        </p:spPr>
      </p:pic>
      <p:pic>
        <p:nvPicPr>
          <p:cNvPr id="14" name="圖片 13">
            <a:extLst>
              <a:ext uri="{FF2B5EF4-FFF2-40B4-BE49-F238E27FC236}">
                <a16:creationId xmlns:a16="http://schemas.microsoft.com/office/drawing/2014/main" id="{DEC57EBB-86EC-850D-C3AC-9714021FC543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162059" y="4331957"/>
            <a:ext cx="195384" cy="258412"/>
          </a:xfrm>
          <a:prstGeom prst="rect">
            <a:avLst/>
          </a:prstGeom>
        </p:spPr>
      </p:pic>
      <p:pic>
        <p:nvPicPr>
          <p:cNvPr id="23" name="圖片 22">
            <a:extLst>
              <a:ext uri="{FF2B5EF4-FFF2-40B4-BE49-F238E27FC236}">
                <a16:creationId xmlns:a16="http://schemas.microsoft.com/office/drawing/2014/main" id="{78312E68-03C7-8A14-D662-F91B2C5E5C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10063" y="5792737"/>
            <a:ext cx="639024" cy="799988"/>
          </a:xfrm>
          <a:prstGeom prst="rect">
            <a:avLst/>
          </a:prstGeom>
        </p:spPr>
      </p:pic>
      <p:pic>
        <p:nvPicPr>
          <p:cNvPr id="4097" name="圖片 4096">
            <a:extLst>
              <a:ext uri="{FF2B5EF4-FFF2-40B4-BE49-F238E27FC236}">
                <a16:creationId xmlns:a16="http://schemas.microsoft.com/office/drawing/2014/main" id="{7BDBE205-3EA8-3312-5EE8-5B04364BF42D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5044668" y="2184204"/>
            <a:ext cx="3419952" cy="1619476"/>
          </a:xfrm>
          <a:prstGeom prst="rect">
            <a:avLst/>
          </a:prstGeom>
        </p:spPr>
      </p:pic>
      <p:cxnSp>
        <p:nvCxnSpPr>
          <p:cNvPr id="4106" name="接點: 弧形 4105">
            <a:extLst>
              <a:ext uri="{FF2B5EF4-FFF2-40B4-BE49-F238E27FC236}">
                <a16:creationId xmlns:a16="http://schemas.microsoft.com/office/drawing/2014/main" id="{8E289983-2666-282E-AA1D-0C23AD40AC14}"/>
              </a:ext>
            </a:extLst>
          </p:cNvPr>
          <p:cNvCxnSpPr/>
          <p:nvPr/>
        </p:nvCxnSpPr>
        <p:spPr bwMode="auto">
          <a:xfrm rot="5400000">
            <a:off x="6318023" y="3839029"/>
            <a:ext cx="1188474" cy="648072"/>
          </a:xfrm>
          <a:prstGeom prst="curvedConnector3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</p:spPr>
      </p:cxnSp>
      <p:sp>
        <p:nvSpPr>
          <p:cNvPr id="4108" name="文字方塊 4107">
            <a:extLst>
              <a:ext uri="{FF2B5EF4-FFF2-40B4-BE49-F238E27FC236}">
                <a16:creationId xmlns:a16="http://schemas.microsoft.com/office/drawing/2014/main" id="{2DABE959-956F-4982-ECF6-C7F9F123A3DB}"/>
              </a:ext>
            </a:extLst>
          </p:cNvPr>
          <p:cNvSpPr txBox="1"/>
          <p:nvPr/>
        </p:nvSpPr>
        <p:spPr>
          <a:xfrm>
            <a:off x="6290880" y="4713310"/>
            <a:ext cx="1128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/>
              <a:t>F</a:t>
            </a:r>
            <a:r>
              <a:rPr lang="en-US" altLang="zh-TW" baseline="-25000" dirty="0"/>
              <a:t>12</a:t>
            </a:r>
            <a:endParaRPr lang="zh-TW" altLang="en-US" baseline="-25000" dirty="0"/>
          </a:p>
        </p:txBody>
      </p:sp>
    </p:spTree>
    <p:extLst>
      <p:ext uri="{BB962C8B-B14F-4D97-AF65-F5344CB8AC3E}">
        <p14:creationId xmlns:p14="http://schemas.microsoft.com/office/powerpoint/2010/main" val="98369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投影片編號版面配置區 5">
            <a:extLst>
              <a:ext uri="{FF2B5EF4-FFF2-40B4-BE49-F238E27FC236}">
                <a16:creationId xmlns:a16="http://schemas.microsoft.com/office/drawing/2014/main" id="{77A5C54F-D69C-411D-BBDB-3F544E4A4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ahoma" panose="020B060403050404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fld id="{FDE71F1B-004A-43E0-9048-4612922C2AB0}" type="slidenum">
              <a:rPr kumimoji="0" lang="zh-TW" altLang="en-US" sz="1400">
                <a:solidFill>
                  <a:schemeClr val="accent1"/>
                </a:solidFill>
              </a:rPr>
              <a:pPr eaLnBrk="1" hangingPunct="1"/>
              <a:t>7</a:t>
            </a:fld>
            <a:endParaRPr kumimoji="0" lang="en-US" altLang="zh-TW" sz="1400">
              <a:solidFill>
                <a:schemeClr val="accent1"/>
              </a:solidFill>
            </a:endParaRPr>
          </a:p>
        </p:txBody>
      </p:sp>
      <p:pic>
        <p:nvPicPr>
          <p:cNvPr id="4096" name="圖片 4095">
            <a:extLst>
              <a:ext uri="{FF2B5EF4-FFF2-40B4-BE49-F238E27FC236}">
                <a16:creationId xmlns:a16="http://schemas.microsoft.com/office/drawing/2014/main" id="{0B57D484-5E43-DBBF-ED9D-FD6B86CC1C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868" y="3619160"/>
            <a:ext cx="971686" cy="1216444"/>
          </a:xfrm>
          <a:prstGeom prst="rect">
            <a:avLst/>
          </a:prstGeom>
        </p:spPr>
      </p:pic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A1AA97A9-7481-00F9-D7FB-70EF9A4A2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692696"/>
            <a:ext cx="7772400" cy="4648200"/>
          </a:xfrm>
        </p:spPr>
        <p:txBody>
          <a:bodyPr/>
          <a:lstStyle/>
          <a:p>
            <a:pPr marL="0" indent="0">
              <a:buNone/>
            </a:pPr>
            <a:r>
              <a:rPr lang="zh-TW" altLang="en-US" sz="2400" dirty="0">
                <a:latin typeface="Times New Roman" panose="02020603050405020304" pitchFamily="18" charset="0"/>
              </a:rPr>
              <a:t>矩陣相乘多次後，裡面元素值大小會過大，因此在每次相乘後，可先做取餘避免</a:t>
            </a:r>
            <a:r>
              <a:rPr lang="en-US" altLang="zh-TW" sz="2400" dirty="0">
                <a:latin typeface="Times New Roman" panose="02020603050405020304" pitchFamily="18" charset="0"/>
              </a:rPr>
              <a:t>overflow</a:t>
            </a:r>
            <a:r>
              <a:rPr lang="zh-TW" altLang="en-US" sz="2400" dirty="0">
                <a:latin typeface="Times New Roman" panose="02020603050405020304" pitchFamily="18" charset="0"/>
              </a:rPr>
              <a:t>情況發生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zh-TW" altLang="en-US" sz="2400" b="1" dirty="0">
                <a:solidFill>
                  <a:srgbClr val="3BA943"/>
                </a:solidFill>
                <a:latin typeface="Times New Roman" panose="02020603050405020304" pitchFamily="18" charset="0"/>
              </a:rPr>
              <a:t>討論：</a:t>
            </a:r>
            <a:r>
              <a:rPr lang="zh-TW" altLang="en-US" sz="2400" dirty="0">
                <a:latin typeface="Times New Roman" panose="02020603050405020304" pitchFamily="18" charset="0"/>
              </a:rPr>
              <a:t>暴力一個個先乘會造成運算成本過大，因此本題要求透過矩陣快速冪來有效率得解。其中為避免</a:t>
            </a:r>
            <a:r>
              <a:rPr lang="en-US" altLang="zh-TW" sz="2400" dirty="0">
                <a:latin typeface="Times New Roman" panose="02020603050405020304" pitchFamily="18" charset="0"/>
              </a:rPr>
              <a:t>overflow</a:t>
            </a:r>
            <a:r>
              <a:rPr lang="zh-TW" altLang="en-US" sz="2400" dirty="0">
                <a:latin typeface="Times New Roman" panose="02020603050405020304" pitchFamily="18" charset="0"/>
              </a:rPr>
              <a:t>，應要在執行矩陣乘法時就適當的先進行取餘的動作。</a:t>
            </a: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b="1" dirty="0">
              <a:solidFill>
                <a:srgbClr val="3BA943"/>
              </a:solidFill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en-US" altLang="zh-TW" sz="2400" dirty="0">
              <a:latin typeface="Times New Roman" panose="02020603050405020304" pitchFamily="18" charset="0"/>
            </a:endParaRPr>
          </a:p>
          <a:p>
            <a:pPr marL="0" indent="0">
              <a:buNone/>
            </a:pPr>
            <a:endParaRPr lang="zh-TW" altLang="en-US" sz="24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8290625"/>
      </p:ext>
    </p:extLst>
  </p:cSld>
  <p:clrMapOvr>
    <a:masterClrMapping/>
  </p:clrMapOvr>
</p:sld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ahoma"/>
        <a:ea typeface="標楷體"/>
        <a:cs typeface=""/>
      </a:majorFont>
      <a:minorFont>
        <a:latin typeface="Tahoma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新細明體" pitchFamily="18" charset="-12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3011</TotalTime>
  <Words>348</Words>
  <Application>Microsoft Office PowerPoint</Application>
  <PresentationFormat>如螢幕大小 (4:3)</PresentationFormat>
  <Paragraphs>102</Paragraphs>
  <Slides>7</Slides>
  <Notes>7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Tahoma</vt:lpstr>
      <vt:lpstr>Times New Roman</vt:lpstr>
      <vt:lpstr>Wingdings</vt:lpstr>
      <vt:lpstr>Blends</vt:lpstr>
      <vt:lpstr>10229 Modular Fibonacci 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nsysu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 3 Greedy methods</dc:title>
  <dc:creator>cby</dc:creator>
  <cp:lastModifiedBy>楊景翔</cp:lastModifiedBy>
  <cp:revision>109</cp:revision>
  <dcterms:created xsi:type="dcterms:W3CDTF">1601-01-01T00:00:00Z</dcterms:created>
  <dcterms:modified xsi:type="dcterms:W3CDTF">2024-04-24T18:55:39Z</dcterms:modified>
</cp:coreProperties>
</file>