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307" r:id="rId2"/>
    <p:sldId id="309" r:id="rId3"/>
    <p:sldId id="313" r:id="rId4"/>
    <p:sldId id="318" r:id="rId5"/>
    <p:sldId id="319" r:id="rId6"/>
    <p:sldId id="316" r:id="rId7"/>
    <p:sldId id="320" r:id="rId8"/>
    <p:sldId id="317" r:id="rId9"/>
    <p:sldId id="321" r:id="rId10"/>
    <p:sldId id="312" r:id="rId11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94" d="100"/>
          <a:sy n="94" d="100"/>
        </p:scale>
        <p:origin x="78" y="11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4-21T02:44:17.33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1,'6'0,"6"0,6 0,5 0,9 0,4 0,1 0,-1 0,-2 0,-1 0,-2 0,-6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10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210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339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644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418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298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0867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0675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9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813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10246: Asterix and </a:t>
            </a:r>
            <a:r>
              <a:rPr lang="en-US" altLang="zh-TW" b="1" dirty="0" err="1">
                <a:latin typeface="Times New Roman" panose="02020603050405020304" pitchFamily="18" charset="0"/>
              </a:rPr>
              <a:t>Obelix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55496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0246: Asterix and </a:t>
            </a:r>
            <a:r>
              <a:rPr lang="en-US" altLang="zh-TW" sz="2400" dirty="0" err="1">
                <a:latin typeface="Times New Roman" panose="02020603050405020304" pitchFamily="18" charset="0"/>
              </a:rPr>
              <a:t>Obelix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尹信淳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</a:rPr>
              <a:t>024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題目會提供</a:t>
            </a:r>
            <a:r>
              <a:rPr lang="en-US" altLang="zh-TW" sz="2400" dirty="0">
                <a:latin typeface="Times New Roman" panose="02020603050405020304" pitchFamily="18" charset="0"/>
              </a:rPr>
              <a:t>undirected graph</a:t>
            </a:r>
            <a:r>
              <a:rPr lang="zh-TW" altLang="en-US" sz="2400" dirty="0">
                <a:latin typeface="Times New Roman" panose="02020603050405020304" pitchFamily="18" charset="0"/>
              </a:rPr>
              <a:t>與其</a:t>
            </a:r>
            <a:r>
              <a:rPr lang="en-US" altLang="zh-TW" sz="2400" dirty="0">
                <a:latin typeface="Times New Roman" panose="02020603050405020304" pitchFamily="18" charset="0"/>
              </a:rPr>
              <a:t>node</a:t>
            </a:r>
            <a:r>
              <a:rPr lang="zh-TW" altLang="en-US" sz="2400" dirty="0">
                <a:latin typeface="Times New Roman" panose="02020603050405020304" pitchFamily="18" charset="0"/>
              </a:rPr>
              <a:t>跟</a:t>
            </a:r>
            <a:r>
              <a:rPr lang="en-US" altLang="zh-TW" sz="2400" dirty="0">
                <a:latin typeface="Times New Roman" panose="02020603050405020304" pitchFamily="18" charset="0"/>
              </a:rPr>
              <a:t>edge</a:t>
            </a:r>
            <a:r>
              <a:rPr lang="zh-TW" altLang="en-US" sz="2400" dirty="0">
                <a:latin typeface="Times New Roman" panose="02020603050405020304" pitchFamily="18" charset="0"/>
              </a:rPr>
              <a:t>，本題中不只是</a:t>
            </a:r>
            <a:r>
              <a:rPr lang="en-US" altLang="zh-TW" sz="2400" dirty="0">
                <a:latin typeface="Times New Roman" panose="02020603050405020304" pitchFamily="18" charset="0"/>
              </a:rPr>
              <a:t>edge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</a:rPr>
              <a:t>node</a:t>
            </a:r>
            <a:r>
              <a:rPr lang="zh-TW" altLang="en-US" sz="2400" dirty="0">
                <a:latin typeface="Times New Roman" panose="02020603050405020304" pitchFamily="18" charset="0"/>
              </a:rPr>
              <a:t>也有權重。目標是輸出某兩點的最短路徑，而本題對於兩點間路徑長的定義如下</a:t>
            </a:r>
            <a:r>
              <a:rPr lang="en-US" altLang="zh-TW" sz="2400" dirty="0">
                <a:latin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路徑上</a:t>
            </a:r>
            <a:r>
              <a:rPr lang="en-US" altLang="zh-TW" sz="2400" dirty="0">
                <a:latin typeface="Times New Roman" panose="02020603050405020304" pitchFamily="18" charset="0"/>
              </a:rPr>
              <a:t>edge</a:t>
            </a:r>
            <a:r>
              <a:rPr lang="zh-TW" altLang="en-US" sz="2400" dirty="0">
                <a:latin typeface="Times New Roman" panose="02020603050405020304" pitchFamily="18" charset="0"/>
              </a:rPr>
              <a:t>權重的總和</a:t>
            </a:r>
            <a:r>
              <a:rPr lang="en-US" altLang="zh-TW" sz="2400" dirty="0">
                <a:latin typeface="Times New Roman" panose="02020603050405020304" pitchFamily="18" charset="0"/>
              </a:rPr>
              <a:t>+</a:t>
            </a:r>
            <a:r>
              <a:rPr lang="zh-TW" altLang="en-US" sz="2400" dirty="0">
                <a:latin typeface="Times New Roman" panose="02020603050405020304" pitchFamily="18" charset="0"/>
              </a:rPr>
              <a:t>路徑上最大權重的那個點的權重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題目會問多組不同的起終點，問爽之後換另一張圖繼續問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10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763000" cy="576753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    </a:t>
            </a:r>
            <a:r>
              <a:rPr lang="en-US" altLang="zh-TW" sz="2400" dirty="0">
                <a:latin typeface="Times New Roman" panose="02020603050405020304" pitchFamily="18" charset="0"/>
              </a:rPr>
              <a:t>V</a:t>
            </a:r>
            <a:r>
              <a:rPr lang="zh-TW" altLang="en-US" sz="2400" dirty="0">
                <a:latin typeface="Times New Roman" panose="02020603050405020304" pitchFamily="18" charset="0"/>
              </a:rPr>
              <a:t>次</a:t>
            </a:r>
            <a:r>
              <a:rPr lang="en-US" altLang="zh-TW" sz="2400" dirty="0" err="1">
                <a:latin typeface="Times New Roman" panose="02020603050405020304" pitchFamily="18" charset="0"/>
              </a:rPr>
              <a:t>floyd-warshall</a:t>
            </a:r>
            <a:r>
              <a:rPr lang="en-US" altLang="zh-TW" sz="2400" dirty="0">
                <a:latin typeface="Times New Roman" panose="02020603050405020304" pitchFamily="18" charset="0"/>
              </a:rPr>
              <a:t> =&gt; O(V</a:t>
            </a:r>
            <a:r>
              <a:rPr lang="en-US" altLang="zh-TW" sz="2400" baseline="30000" dirty="0">
                <a:latin typeface="Times New Roman" panose="02020603050405020304" pitchFamily="18" charset="0"/>
              </a:rPr>
              <a:t>4</a:t>
            </a:r>
            <a:r>
              <a:rPr lang="en-US" altLang="zh-TW" sz="2400" dirty="0">
                <a:latin typeface="Times New Roman" panose="02020603050405020304" pitchFamily="18" charset="0"/>
              </a:rPr>
              <a:t> )</a:t>
            </a:r>
            <a:endParaRPr lang="zh-TW" altLang="en-US" sz="2400" baseline="30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29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511480" cy="576753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假設題目問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到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的最短路徑，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正常的最短路徑會是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a-&gt;b-&gt;c-&gt;d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1+1+7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但這題要我們找的是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a-&gt;c-&gt;d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6+7+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15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=28(15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來自路徑上權重最大的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原本的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a-&gt;b-&gt;c-&gt;d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在本題的路徑長度會是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1+1+7+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25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=34(25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來自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node b) 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E840E13A-59A9-5C8F-61EC-BD749D5D4E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124744"/>
            <a:ext cx="4812922" cy="201622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0" name="筆跡 19">
                <a:extLst>
                  <a:ext uri="{FF2B5EF4-FFF2-40B4-BE49-F238E27FC236}">
                    <a16:creationId xmlns:a16="http://schemas.microsoft.com/office/drawing/2014/main" id="{19846B0E-40EA-8714-582B-44C26BCD838A}"/>
                  </a:ext>
                </a:extLst>
              </p14:cNvPr>
              <p14:cNvContentPartPr/>
              <p14:nvPr/>
            </p14:nvContentPartPr>
            <p14:xfrm>
              <a:off x="2508949" y="1584184"/>
              <a:ext cx="116640" cy="360"/>
            </p14:xfrm>
          </p:contentPart>
        </mc:Choice>
        <mc:Fallback xmlns="">
          <p:pic>
            <p:nvPicPr>
              <p:cNvPr id="20" name="筆跡 19">
                <a:extLst>
                  <a:ext uri="{FF2B5EF4-FFF2-40B4-BE49-F238E27FC236}">
                    <a16:creationId xmlns:a16="http://schemas.microsoft.com/office/drawing/2014/main" id="{19846B0E-40EA-8714-582B-44C26BCD838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54949" y="1476544"/>
                <a:ext cx="224280" cy="216000"/>
              </a:xfrm>
              <a:prstGeom prst="rect">
                <a:avLst/>
              </a:prstGeom>
            </p:spPr>
          </p:pic>
        </mc:Fallback>
      </mc:AlternateContent>
      <p:cxnSp>
        <p:nvCxnSpPr>
          <p:cNvPr id="22" name="直線單箭頭接點 21">
            <a:extLst>
              <a:ext uri="{FF2B5EF4-FFF2-40B4-BE49-F238E27FC236}">
                <a16:creationId xmlns:a16="http://schemas.microsoft.com/office/drawing/2014/main" id="{45C742E8-E3F7-F691-758B-910ADF051AE8}"/>
              </a:ext>
            </a:extLst>
          </p:cNvPr>
          <p:cNvCxnSpPr/>
          <p:nvPr/>
        </p:nvCxnSpPr>
        <p:spPr bwMode="auto">
          <a:xfrm>
            <a:off x="1403648" y="3140968"/>
            <a:ext cx="3816424" cy="0"/>
          </a:xfrm>
          <a:prstGeom prst="straightConnector1">
            <a:avLst/>
          </a:prstGeom>
          <a:ln w="28575">
            <a:solidFill>
              <a:schemeClr val="accent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E8C2EA11-6E20-E6F4-87E8-4C6F537119D0}"/>
              </a:ext>
            </a:extLst>
          </p:cNvPr>
          <p:cNvCxnSpPr/>
          <p:nvPr/>
        </p:nvCxnSpPr>
        <p:spPr bwMode="auto">
          <a:xfrm flipV="1">
            <a:off x="1115616" y="980728"/>
            <a:ext cx="1296144" cy="13681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030A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EF065670-FF2A-F32C-84A8-7956BD4014E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411760" y="980728"/>
            <a:ext cx="122413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030A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033DB225-72A3-26EF-9710-438325596B0B}"/>
              </a:ext>
            </a:extLst>
          </p:cNvPr>
          <p:cNvCxnSpPr>
            <a:cxnSpLocks/>
          </p:cNvCxnSpPr>
          <p:nvPr/>
        </p:nvCxnSpPr>
        <p:spPr bwMode="auto">
          <a:xfrm>
            <a:off x="3635896" y="2276872"/>
            <a:ext cx="1584176" cy="0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318420"/>
            <a:ext cx="8676456" cy="653958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</a:rPr>
              <a:t>可把最短路徑想成下面的形式</a:t>
            </a:r>
            <a:r>
              <a:rPr lang="en-US" altLang="zh-TW" sz="2400" dirty="0">
                <a:latin typeface="Times New Roman" panose="02020603050405020304" pitchFamily="18" charset="0"/>
              </a:rPr>
              <a:t>(n</a:t>
            </a:r>
            <a:r>
              <a:rPr lang="zh-TW" altLang="en-US" sz="2400" dirty="0">
                <a:latin typeface="Times New Roman" panose="02020603050405020304" pitchFamily="18" charset="0"/>
              </a:rPr>
              <a:t>可能是起或終點</a:t>
            </a:r>
            <a:r>
              <a:rPr lang="en-US" altLang="zh-TW" sz="2400" dirty="0">
                <a:latin typeface="Times New Roman" panose="02020603050405020304" pitchFamily="18" charset="0"/>
              </a:rPr>
              <a:t>):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  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x + 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起點到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的普通最短路徑長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可經過的節點受限制</a:t>
            </a:r>
            <a:r>
              <a:rPr lang="en-US" altLang="zh-TW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 n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到終點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的普通最短路徑長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可經過的節點受限制</a:t>
            </a:r>
            <a:r>
              <a:rPr lang="en-US" altLang="zh-TW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可經過節點的限制與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的權重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有關，即最高權重點確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定後，受到確切怎樣的限制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跟著</a:t>
            </a:r>
            <a:r>
              <a:rPr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確定。</a:t>
            </a:r>
            <a:endParaRPr lang="en-US" altLang="zh-TW" sz="24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因此</a:t>
            </a:r>
            <a:r>
              <a:rPr lang="zh-TW" altLang="en-US" sz="2400" u="sng" dirty="0">
                <a:latin typeface="Times New Roman" panose="02020603050405020304" pitchFamily="18" charset="0"/>
                <a:sym typeface="Wingdings" panose="05000000000000000000" pitchFamily="2" charset="2"/>
              </a:rPr>
              <a:t>假設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根據起終點，就能確定最短路徑的最高權重點是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node 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，那麼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的值確定、兩段路徑能夠被定位、路徑受到什麼樣的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限制也確定。兩點最短路徑長就可以用上方的公式算出。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17145C8E-407B-2277-BC61-2548780EF4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4035" y="1045477"/>
            <a:ext cx="6415930" cy="1518693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E726073C-EC56-57CC-72D7-66029D17CA78}"/>
              </a:ext>
            </a:extLst>
          </p:cNvPr>
          <p:cNvSpPr txBox="1"/>
          <p:nvPr/>
        </p:nvSpPr>
        <p:spPr>
          <a:xfrm>
            <a:off x="4513771" y="165647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299687C-FC4F-911C-CD80-E6ADB8CF0BD7}"/>
              </a:ext>
            </a:extLst>
          </p:cNvPr>
          <p:cNvSpPr txBox="1"/>
          <p:nvPr/>
        </p:nvSpPr>
        <p:spPr>
          <a:xfrm>
            <a:off x="2580704" y="1754610"/>
            <a:ext cx="18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由權重小於等於  </a:t>
            </a:r>
            <a:r>
              <a:rPr lang="en-US" altLang="zh-TW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lang="zh-TW" altLang="en-US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的點組成</a:t>
            </a:r>
            <a:endParaRPr lang="en-US" altLang="zh-TW" sz="1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317DC408-6598-9DB6-342D-65CBF80E41C0}"/>
              </a:ext>
            </a:extLst>
          </p:cNvPr>
          <p:cNvSpPr txBox="1"/>
          <p:nvPr/>
        </p:nvSpPr>
        <p:spPr>
          <a:xfrm>
            <a:off x="5006679" y="1844680"/>
            <a:ext cx="18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由權重小於等於</a:t>
            </a:r>
            <a:r>
              <a:rPr lang="en-US" altLang="zh-TW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lang="zh-TW" altLang="en-US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的點組成</a:t>
            </a:r>
            <a:endParaRPr lang="en-US" altLang="zh-TW" sz="1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AC53C3BC-35AE-D2EE-9EB0-8815FAC33D55}"/>
              </a:ext>
            </a:extLst>
          </p:cNvPr>
          <p:cNvSpPr txBox="1"/>
          <p:nvPr/>
        </p:nvSpPr>
        <p:spPr>
          <a:xfrm>
            <a:off x="4231327" y="718664"/>
            <a:ext cx="1235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A2DDCA49-00EF-6139-8A17-EC14F8BDFC04}"/>
              </a:ext>
            </a:extLst>
          </p:cNvPr>
          <p:cNvCxnSpPr>
            <a:cxnSpLocks/>
          </p:cNvCxnSpPr>
          <p:nvPr/>
        </p:nvCxnSpPr>
        <p:spPr bwMode="auto">
          <a:xfrm flipH="1">
            <a:off x="3203848" y="3573016"/>
            <a:ext cx="3096344" cy="36004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660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318420"/>
            <a:ext cx="8676456" cy="653958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  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x + 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起點到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的普通最短路徑長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可經過的節點受限制</a:t>
            </a:r>
            <a:r>
              <a:rPr lang="en-US" altLang="zh-TW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 n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到終點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的普通最短路徑長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可經過的節點受限制</a:t>
            </a:r>
            <a:r>
              <a:rPr lang="en-US" altLang="zh-TW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但問題是給定起終點後，我們沒辦法直接確定最短路徑中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最高權重點是哪一個，</a:t>
            </a:r>
            <a:r>
              <a:rPr lang="zh-TW" alt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我們只能推測哪些點有可能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。因此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我們將所有可能是兩點間最短路徑中的最高權重點的點，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每個都用上方公式算出一個路徑長，再挑其中最短的就是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答案。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17145C8E-407B-2277-BC61-2548780EF4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4035" y="1045477"/>
            <a:ext cx="6415930" cy="1518693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E726073C-EC56-57CC-72D7-66029D17CA78}"/>
              </a:ext>
            </a:extLst>
          </p:cNvPr>
          <p:cNvSpPr txBox="1"/>
          <p:nvPr/>
        </p:nvSpPr>
        <p:spPr>
          <a:xfrm>
            <a:off x="4513771" y="165647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299687C-FC4F-911C-CD80-E6ADB8CF0BD7}"/>
              </a:ext>
            </a:extLst>
          </p:cNvPr>
          <p:cNvSpPr txBox="1"/>
          <p:nvPr/>
        </p:nvSpPr>
        <p:spPr>
          <a:xfrm>
            <a:off x="2580704" y="1754610"/>
            <a:ext cx="18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由權重小於等於  </a:t>
            </a:r>
            <a:r>
              <a:rPr lang="en-US" altLang="zh-TW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lang="zh-TW" altLang="en-US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的點組成</a:t>
            </a:r>
            <a:endParaRPr lang="en-US" altLang="zh-TW" sz="1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317DC408-6598-9DB6-342D-65CBF80E41C0}"/>
              </a:ext>
            </a:extLst>
          </p:cNvPr>
          <p:cNvSpPr txBox="1"/>
          <p:nvPr/>
        </p:nvSpPr>
        <p:spPr>
          <a:xfrm>
            <a:off x="5006679" y="1844680"/>
            <a:ext cx="18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由權重小於等於</a:t>
            </a:r>
            <a:r>
              <a:rPr lang="en-US" altLang="zh-TW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lang="zh-TW" altLang="en-US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的點組成</a:t>
            </a:r>
            <a:endParaRPr lang="en-US" altLang="zh-TW" sz="1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AC53C3BC-35AE-D2EE-9EB0-8815FAC33D55}"/>
              </a:ext>
            </a:extLst>
          </p:cNvPr>
          <p:cNvSpPr txBox="1"/>
          <p:nvPr/>
        </p:nvSpPr>
        <p:spPr>
          <a:xfrm>
            <a:off x="4231327" y="718664"/>
            <a:ext cx="1235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738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318420"/>
            <a:ext cx="8676456" cy="653958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  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x + 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起點到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的普通最短路徑長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可經過的節點受限制</a:t>
            </a:r>
            <a:r>
              <a:rPr lang="en-US" altLang="zh-TW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 n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到終點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的普通最短路徑長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可經過的節點受限制</a:t>
            </a:r>
            <a:r>
              <a:rPr lang="en-US" altLang="zh-TW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因此解法會是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拿到起終點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(2)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推測出可能是最短路徑中最高權重的點</a:t>
            </a:r>
            <a:endParaRPr lang="en-US" altLang="zh-TW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輪流讓它們做圖中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的角色，每次算出一個路徑長</a:t>
            </a:r>
            <a:endParaRPr lang="en-US" altLang="zh-TW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得到的路徑長中最短的是答案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17145C8E-407B-2277-BC61-2548780EF4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4035" y="1045477"/>
            <a:ext cx="6415930" cy="1518693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E726073C-EC56-57CC-72D7-66029D17CA78}"/>
              </a:ext>
            </a:extLst>
          </p:cNvPr>
          <p:cNvSpPr txBox="1"/>
          <p:nvPr/>
        </p:nvSpPr>
        <p:spPr>
          <a:xfrm>
            <a:off x="4513771" y="165647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299687C-FC4F-911C-CD80-E6ADB8CF0BD7}"/>
              </a:ext>
            </a:extLst>
          </p:cNvPr>
          <p:cNvSpPr txBox="1"/>
          <p:nvPr/>
        </p:nvSpPr>
        <p:spPr>
          <a:xfrm>
            <a:off x="2580704" y="1754610"/>
            <a:ext cx="18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由權重小於等於  </a:t>
            </a:r>
            <a:r>
              <a:rPr lang="en-US" altLang="zh-TW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lang="zh-TW" altLang="en-US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的點組成</a:t>
            </a:r>
            <a:endParaRPr lang="en-US" altLang="zh-TW" sz="1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317DC408-6598-9DB6-342D-65CBF80E41C0}"/>
              </a:ext>
            </a:extLst>
          </p:cNvPr>
          <p:cNvSpPr txBox="1"/>
          <p:nvPr/>
        </p:nvSpPr>
        <p:spPr>
          <a:xfrm>
            <a:off x="5006679" y="1844680"/>
            <a:ext cx="18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由權重小於等於</a:t>
            </a:r>
            <a:r>
              <a:rPr lang="en-US" altLang="zh-TW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lang="zh-TW" altLang="en-US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的點組成</a:t>
            </a:r>
            <a:endParaRPr lang="en-US" altLang="zh-TW" sz="1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AC53C3BC-35AE-D2EE-9EB0-8815FAC33D55}"/>
              </a:ext>
            </a:extLst>
          </p:cNvPr>
          <p:cNvSpPr txBox="1"/>
          <p:nvPr/>
        </p:nvSpPr>
        <p:spPr>
          <a:xfrm>
            <a:off x="4231327" y="718664"/>
            <a:ext cx="1235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252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260648"/>
            <a:ext cx="8496944" cy="633670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拿到起終點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推測出可能是最短路徑中最高權重的點</a:t>
            </a:r>
            <a:endParaRPr lang="en-US" altLang="zh-TW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輪流讓它們做圖中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的角色，每次算出一個路徑長</a:t>
            </a:r>
            <a:endParaRPr lang="en-US" altLang="zh-TW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得到的路徑長中最短的是答案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</a:t>
            </a:r>
            <a:r>
              <a:rPr lang="en-US" altLang="zh-TW" sz="2400" dirty="0">
                <a:latin typeface="Times New Roman" panose="02020603050405020304" pitchFamily="18" charset="0"/>
              </a:rPr>
              <a:t>(1), (4) </a:t>
            </a:r>
            <a:r>
              <a:rPr lang="zh-TW" altLang="en-US" sz="2400" dirty="0">
                <a:latin typeface="Times New Roman" panose="02020603050405020304" pitchFamily="18" charset="0"/>
              </a:rPr>
              <a:t>簡單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(2)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起終點權重較大的那一個、其他權重比前者更大的點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 (3) </a:t>
            </a:r>
            <a:r>
              <a:rPr lang="zh-TW" altLang="en-US" sz="2400" dirty="0">
                <a:latin typeface="Times New Roman" panose="02020603050405020304" pitchFamily="18" charset="0"/>
              </a:rPr>
              <a:t>可能的點輪流當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每輪的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的值、可經過節點的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限制，會變化，每次用以下公式產生一個路徑長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      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x + 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起點到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的普通最短路徑長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可經過的節點受限制</a:t>
            </a:r>
            <a:r>
              <a:rPr lang="en-US" altLang="zh-TW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 n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到終點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的普通最短路徑長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可經過的節點受限制</a:t>
            </a:r>
            <a:r>
              <a:rPr lang="en-US" altLang="zh-TW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BE44887B-44EC-4292-7411-B3EF0D0DE6E7}"/>
              </a:ext>
            </a:extLst>
          </p:cNvPr>
          <p:cNvCxnSpPr>
            <a:cxnSpLocks/>
          </p:cNvCxnSpPr>
          <p:nvPr/>
        </p:nvCxnSpPr>
        <p:spPr bwMode="auto">
          <a:xfrm>
            <a:off x="5004048" y="5085184"/>
            <a:ext cx="504056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8" name="文字方塊 7">
            <a:extLst>
              <a:ext uri="{FF2B5EF4-FFF2-40B4-BE49-F238E27FC236}">
                <a16:creationId xmlns:a16="http://schemas.microsoft.com/office/drawing/2014/main" id="{D0586940-C0BA-E12F-C5CF-BD726D174905}"/>
              </a:ext>
            </a:extLst>
          </p:cNvPr>
          <p:cNvSpPr txBox="1"/>
          <p:nvPr/>
        </p:nvSpPr>
        <p:spPr>
          <a:xfrm>
            <a:off x="2987824" y="5583335"/>
            <a:ext cx="59813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這種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普通、節點受限制的兩點最短路徑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”</a:t>
            </a:r>
          </a:p>
          <a:p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可以用</a:t>
            </a:r>
            <a:r>
              <a:rPr lang="zh-TW" altLang="en-US" u="sng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變化過的</a:t>
            </a:r>
            <a:r>
              <a:rPr lang="en-US" altLang="zh-TW" u="sng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dijkstra</a:t>
            </a:r>
            <a:r>
              <a:rPr lang="zh-TW" altLang="en-US" u="sng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或</a:t>
            </a:r>
            <a:r>
              <a:rPr lang="en-US" altLang="zh-TW" u="sng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floyd-warshall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求得</a:t>
            </a:r>
          </a:p>
        </p:txBody>
      </p:sp>
    </p:spTree>
    <p:extLst>
      <p:ext uri="{BB962C8B-B14F-4D97-AF65-F5344CB8AC3E}">
        <p14:creationId xmlns:p14="http://schemas.microsoft.com/office/powerpoint/2010/main" val="1838792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260648"/>
            <a:ext cx="8496944" cy="633670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   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(3)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續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82F38DF-88CD-90AD-0586-EF7C2B792BDD}"/>
              </a:ext>
            </a:extLst>
          </p:cNvPr>
          <p:cNvSpPr txBox="1"/>
          <p:nvPr/>
        </p:nvSpPr>
        <p:spPr>
          <a:xfrm>
            <a:off x="1475656" y="1076613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這種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普通、節點受限制的兩點最短路徑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”</a:t>
            </a:r>
          </a:p>
          <a:p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可以用</a:t>
            </a:r>
            <a:r>
              <a:rPr lang="zh-TW" altLang="en-US" u="sng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變化過的</a:t>
            </a:r>
            <a:r>
              <a:rPr lang="en-US" altLang="zh-TW" u="sng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dijkstra</a:t>
            </a:r>
            <a:r>
              <a:rPr lang="zh-TW" altLang="en-US" u="sng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或</a:t>
            </a:r>
            <a:r>
              <a:rPr lang="en-US" altLang="zh-TW" u="sng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floyd-warshall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求得</a:t>
            </a:r>
          </a:p>
        </p:txBody>
      </p: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id="{CA95D443-E6F5-EEC1-6F91-1CE843A8D7EA}"/>
              </a:ext>
            </a:extLst>
          </p:cNvPr>
          <p:cNvCxnSpPr>
            <a:cxnSpLocks/>
          </p:cNvCxnSpPr>
          <p:nvPr/>
        </p:nvCxnSpPr>
        <p:spPr bwMode="auto">
          <a:xfrm flipH="1">
            <a:off x="2064296" y="1915640"/>
            <a:ext cx="1978496" cy="470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6" name="文字方塊 5">
            <a:extLst>
              <a:ext uri="{FF2B5EF4-FFF2-40B4-BE49-F238E27FC236}">
                <a16:creationId xmlns:a16="http://schemas.microsoft.com/office/drawing/2014/main" id="{FEB2F730-A8E4-1D2F-5F0A-9FACFE2C2929}"/>
              </a:ext>
            </a:extLst>
          </p:cNvPr>
          <p:cNvSpPr txBox="1"/>
          <p:nvPr/>
        </p:nvSpPr>
        <p:spPr>
          <a:xfrm>
            <a:off x="766102" y="2385751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因為我後來用</a:t>
            </a:r>
            <a:r>
              <a:rPr lang="en-US" altLang="zh-TW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floyd-warshall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沒真的試過</a:t>
            </a:r>
          </a:p>
        </p:txBody>
      </p: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CA926159-DA4A-89A4-7D13-FAF4DA3B3D43}"/>
              </a:ext>
            </a:extLst>
          </p:cNvPr>
          <p:cNvCxnSpPr>
            <a:cxnSpLocks/>
          </p:cNvCxnSpPr>
          <p:nvPr/>
        </p:nvCxnSpPr>
        <p:spPr bwMode="auto">
          <a:xfrm>
            <a:off x="5768749" y="1943259"/>
            <a:ext cx="243411" cy="5961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5951DD48-E1E9-8F3E-49D0-6C4D7424CF4F}"/>
              </a:ext>
            </a:extLst>
          </p:cNvPr>
          <p:cNvSpPr txBox="1"/>
          <p:nvPr/>
        </p:nvSpPr>
        <p:spPr>
          <a:xfrm>
            <a:off x="4211960" y="2539368"/>
            <a:ext cx="403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+mn-ea"/>
                <a:ea typeface="+mn-ea"/>
              </a:rPr>
              <a:t>考量到題目一張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graph</a:t>
            </a:r>
            <a:r>
              <a:rPr lang="zh-TW" altLang="en-US" dirty="0">
                <a:latin typeface="+mn-ea"/>
                <a:ea typeface="+mn-ea"/>
              </a:rPr>
              <a:t>會問很多組起點終點，決定用這個</a:t>
            </a:r>
            <a:endParaRPr lang="en-US" altLang="zh-TW" dirty="0">
              <a:latin typeface="+mn-ea"/>
              <a:ea typeface="+mn-ea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29967911-5FF2-2A93-01BD-D94B6BF24A7D}"/>
              </a:ext>
            </a:extLst>
          </p:cNvPr>
          <p:cNvSpPr txBox="1"/>
          <p:nvPr/>
        </p:nvSpPr>
        <p:spPr>
          <a:xfrm>
            <a:off x="3799860" y="3760580"/>
            <a:ext cx="49216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+mn-ea"/>
                <a:ea typeface="+mn-ea"/>
              </a:rPr>
              <a:t>但要怎麼變化</a:t>
            </a:r>
            <a:r>
              <a:rPr lang="en-US" altLang="zh-TW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floyd-warshall</a:t>
            </a:r>
            <a:r>
              <a:rPr lang="zh-TW" altLang="en-US" dirty="0">
                <a:latin typeface="+mn-ea"/>
                <a:ea typeface="+mn-ea"/>
              </a:rPr>
              <a:t>才能處理節點受限制的情況</a:t>
            </a:r>
            <a:r>
              <a:rPr lang="en-US" altLang="zh-TW" dirty="0">
                <a:latin typeface="+mn-ea"/>
                <a:ea typeface="+mn-ea"/>
              </a:rPr>
              <a:t>?</a:t>
            </a:r>
          </a:p>
          <a:p>
            <a:endParaRPr lang="en-US" altLang="zh-TW" dirty="0">
              <a:latin typeface="+mn-ea"/>
              <a:ea typeface="+mn-ea"/>
            </a:endParaRPr>
          </a:p>
          <a:p>
            <a:r>
              <a:rPr lang="zh-TW" altLang="en-US" dirty="0">
                <a:latin typeface="+mn-ea"/>
                <a:ea typeface="+mn-ea"/>
              </a:rPr>
              <a:t>路徑上可經過的節點受到限制，我們就在</a:t>
            </a:r>
            <a:r>
              <a:rPr lang="en-US" altLang="zh-TW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floyd-warshall</a:t>
            </a:r>
            <a:r>
              <a:rPr lang="zh-TW" altLang="en-US" dirty="0">
                <a:latin typeface="+mn-ea"/>
                <a:ea typeface="+mn-ea"/>
              </a:rPr>
              <a:t>的過程中將不允許的節點排除考量即可</a:t>
            </a:r>
            <a:endParaRPr lang="en-US" altLang="zh-TW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02730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8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260648"/>
            <a:ext cx="8496944" cy="633670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   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(3)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續</a:t>
            </a:r>
            <a:endParaRPr lang="en-US" altLang="zh-TW" sz="2400" dirty="0">
              <a:solidFill>
                <a:srgbClr val="FF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F94A0AAF-2047-8E5D-C14A-C8E49C681BC5}"/>
              </a:ext>
            </a:extLst>
          </p:cNvPr>
          <p:cNvSpPr txBox="1"/>
          <p:nvPr/>
        </p:nvSpPr>
        <p:spPr>
          <a:xfrm>
            <a:off x="1486000" y="1124744"/>
            <a:ext cx="7200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+mn-ea"/>
                <a:ea typeface="+mn-ea"/>
              </a:rPr>
              <a:t>但我們可能遇到的限制有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lang="zh-TW" altLang="en-US" dirty="0">
                <a:latin typeface="+mn-ea"/>
                <a:ea typeface="+mn-ea"/>
              </a:rPr>
              <a:t>款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(k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為節點總數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):</a:t>
            </a:r>
          </a:p>
          <a:p>
            <a:endParaRPr lang="en-US" altLang="zh-TW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因為路徑可經過的節點被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Node n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的權重決定，且圖中每個點都有可能是某個最短路徑的最高權重點，所以我們過程中可能遇到的限制有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款。</a:t>
            </a:r>
            <a:endParaRPr lang="en-US" altLang="zh-TW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∴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要做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次</a:t>
            </a:r>
            <a:r>
              <a:rPr lang="en-US" altLang="zh-TW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floyd-warshall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，就能得到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圖中任意兩點，</a:t>
            </a:r>
            <a:endParaRPr lang="en-US" altLang="zh-TW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在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種不同的節點限制下的普通最短路徑。</a:t>
            </a:r>
            <a:endParaRPr lang="en-US" altLang="zh-TW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93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9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260648"/>
            <a:ext cx="8496944" cy="633670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完整題目解法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對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graph</a:t>
            </a:r>
            <a:r>
              <a:rPr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做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</a:t>
            </a:r>
            <a:r>
              <a:rPr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次不同限制的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floyd-warshall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(V</a:t>
            </a:r>
            <a:r>
              <a:rPr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為節點數量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(2)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收到一組新的起點終點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(2.1)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找出可能是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最短路徑中最高權重點的點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集合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(2.2)</a:t>
            </a:r>
            <a:r>
              <a:rPr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shortestDis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INT_MAX</a:t>
            </a:r>
            <a:endParaRPr lang="en-US" altLang="zh-TW" sz="24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for each node n in 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tmp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weight(n)+D[n][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][n]+D[n][n][j] </a:t>
            </a:r>
            <a:endParaRPr lang="en-US" altLang="zh-TW" sz="24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if(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tmp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shortestDis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shortestDis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tmp</a:t>
            </a:r>
            <a:endParaRPr lang="en-US" altLang="zh-TW" sz="24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(3)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輸出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shortestDis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，若接著是新的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graph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，回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    新的起終點，回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153249695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4855</TotalTime>
  <Words>1220</Words>
  <Application>Microsoft Office PowerPoint</Application>
  <PresentationFormat>如螢幕大小 (4:3)</PresentationFormat>
  <Paragraphs>174</Paragraphs>
  <Slides>10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4" baseType="lpstr">
      <vt:lpstr>Tahoma</vt:lpstr>
      <vt:lpstr>Times New Roman</vt:lpstr>
      <vt:lpstr>Wingdings</vt:lpstr>
      <vt:lpstr>Blends</vt:lpstr>
      <vt:lpstr>10246: Asterix and Obelix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信淳 尹</cp:lastModifiedBy>
  <cp:revision>129</cp:revision>
  <dcterms:created xsi:type="dcterms:W3CDTF">1601-01-01T00:00:00Z</dcterms:created>
  <dcterms:modified xsi:type="dcterms:W3CDTF">2024-04-25T13:17:16Z</dcterms:modified>
</cp:coreProperties>
</file>