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307" r:id="rId2"/>
    <p:sldId id="309" r:id="rId3"/>
    <p:sldId id="310" r:id="rId4"/>
    <p:sldId id="312" r:id="rId5"/>
  </p:sldIdLst>
  <p:sldSz cx="9144000" cy="6858000" type="screen4x3"/>
  <p:notesSz cx="6832600" cy="99631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75" d="100"/>
          <a:sy n="75" d="100"/>
        </p:scale>
        <p:origin x="123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A2185EE6-E9D7-4D48-D6EA-DBB623B158D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BCD0FB6A-E3C1-AE50-E592-539B3C67EB6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7CC8FE0E-59E5-FB8C-130A-42F90F6978B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11A5AABE-E0A2-8578-2989-6A0ABBB6E1C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586C1688-667F-205D-6FF7-FCF2AAD4308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7F9E8B7C-62AF-73AF-B9F5-097EE337B2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635FA84-C878-41F8-A916-C5DB4E3DB9E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22187BCB-68A8-9081-98EA-52B16E34AB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DF97014D-561D-4E7E-87F9-80F3B3B071D8}" type="slidenum">
              <a:rPr lang="zh-TW" altLang="en-US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60C7DDE-1125-2B54-372B-101E03BF98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EA05E726-5803-5456-659C-0D54F6206C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B3D224FC-F612-50DD-5CAF-7929E64F6C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71C0E0E9-46E0-4D80-847D-B13C0745AF9E}" type="slidenum">
              <a:rPr lang="zh-TW" altLang="en-US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D133E53E-AAE1-D5B6-CCB8-C91CCE0693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FFA73073-459E-B2F2-C541-9416711749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B3D224FC-F612-50DD-5CAF-7929E64F6C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71C0E0E9-46E0-4D80-847D-B13C0745AF9E}" type="slidenum">
              <a:rPr lang="zh-TW" altLang="en-US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D133E53E-AAE1-D5B6-CCB8-C91CCE0693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FFA73073-459E-B2F2-C541-9416711749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8126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B3D224FC-F612-50DD-5CAF-7929E64F6C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71C0E0E9-46E0-4D80-847D-B13C0745AF9E}" type="slidenum">
              <a:rPr lang="zh-TW" altLang="en-US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D133E53E-AAE1-D5B6-CCB8-C91CCE0693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FFA73073-459E-B2F2-C541-9416711749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831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CE971CA2-883F-A112-CB90-7E2FB756A0AB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C915583A-03BD-37C8-D250-B07935100C0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id="{F1ECBC57-31B0-5824-42C9-6C324E8F4D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endParaRPr lang="zh-TW" altLang="en-US"/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C8052D29-499E-23A7-398C-219E5AFDDD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endParaRPr lang="zh-TW" altLang="en-US"/>
              </a:p>
            </p:txBody>
          </p:sp>
        </p:grpSp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id="{904A47DB-B832-2391-A627-B1FF7FCCF5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F291C09-7E80-77ED-5063-C904F3FF66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endParaRPr lang="zh-TW" alt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2C7CA3E7-6C25-32EB-2201-7828DAD6C9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endParaRPr lang="zh-TW" altLang="en-US"/>
              </a:p>
            </p:txBody>
          </p:sp>
        </p:grp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6619CF01-E9F7-6A03-E01E-BD3DB2489C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B27EBCD6-DE28-DD3F-6605-A1F688261F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D4720701-5C7F-2DFD-7196-662CB54A3F1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55EF912C-D3B6-5C8A-B732-91B9C5B041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C9820A-0A24-41B8-993B-E854BDA4D660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D143781A-DD71-DF71-F768-9C68F35EE2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EBE28E84-F9DC-E3F6-F05B-B30F489A9D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0914741-ECE0-4C89-8B42-C8E40B9463B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92532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0BB576B8-D18D-8C2E-78FB-8460873DD5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ECD22-A6BD-479C-AF51-E41C1313E921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B57ABB40-2FBE-4186-15CD-2C6E88B77F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254829A3-726B-9DA2-26A6-B9CFF37C1C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312FBE-6C51-44F0-87C5-867709CEC7E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79510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15FBE34C-8647-E945-0D68-D87B07C154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A4381-B913-4CD7-973A-16A88126E598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042EFF0-07CB-37D3-335D-11102E9843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D372C818-43AC-1172-9D3E-1922478323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CBCF75-8A39-497D-A69E-69837E8487F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18035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1C15DDAA-1E14-7815-0B55-D4E1E76496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A44A8-1528-4137-B8C6-9653F40D4225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A0F355AD-70C8-5B69-DCAC-AE222EF6CB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24809D3-F71E-383A-39B6-85C55C10A7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9C05B-3FB5-439C-979D-00BA8FE55A1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81209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418E5392-A572-2E0F-2820-AED631651D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1E3D6-6150-4344-94CB-5C143129A0A9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231728FD-BBD1-D9F0-21EF-B54760F5FC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D524A0A-EFC4-A4E4-851B-1E88C1C6E2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1AC06B-961F-459E-AC59-0C6D945D14D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55842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ABAD61B3-141F-B440-F31B-3351B77397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C2D464-1396-40D3-AB58-BFF97E7B9EA1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91AA0C59-E23B-E431-D9CA-7A4263CA01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FE71B6FA-4043-1056-AF21-609C2B159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C96D74-7EAD-4AAC-B15C-36162078078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14730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3FDC9730-CB25-CB64-30AE-AEAA3F054B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D7E61-85CC-491D-9CA9-D1BD7253AF1B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B24D004-9948-2DB6-CCE9-940AA5E85C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C8671795-0F41-122A-2A49-D060C1C5A1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264D3-C1DD-49D4-9033-7BBE82607A0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04062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28C00437-5562-CCA0-BAF6-B22C72A88F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0CAD06-DCFB-4821-8748-C02020485EE1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7626609-9F47-81C5-30FA-E00D48E619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53785A83-8EEC-13A2-20CD-17E886017E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70596C-8F43-481F-A021-83F7A1785AA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17446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54AF2836-4B33-30EE-10E3-0C4B6EBC82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0385B-0CEA-4A28-A14F-3912ACE1B6BF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F611C4E6-EACA-1EAB-3C94-614DEE3495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7CC5EF-F6E5-1BAE-D2AF-38DF8B1B71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7F4832-0BD9-4381-9D3F-87EC218CF2A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56192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BE59DD7C-0A53-5265-5284-0A31D5A306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8A0BD-276C-4A28-87B9-D2CE78248947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8DF62CD1-D192-5D39-A854-343CC3714F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68FCFDD0-417F-4E29-42DA-C7CA4CAE83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3941B-AF75-490B-9958-A29D437DAAC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13075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F219A719-5FB6-177C-8C30-80565958AF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69659-C65C-4931-BEB7-8D90F6E1266E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E100292E-BC1D-941D-50D9-7CDB1DA3E8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41A44D8F-7152-C3D4-4FB1-59771C6DB3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3BCF0-A98D-41B7-AB6C-9B07F0AD6B9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03094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AB224AF2-900E-DAE7-5229-F54F374E5A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973285CD-CD98-783F-5D52-25BCA935DB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4C9C58B1-7D9E-D94F-5CEA-B3959657C55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7D1EFED7-5D03-4B34-A513-22D6F6BA99B2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C92D641B-0140-29FC-FDEC-8D6558C79B3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88A326E-4756-FAE0-E516-336C3A03498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E1EAD72E-644E-4613-A82C-69D2DF35E96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B6BA2109-D61C-A577-6A4A-74188110F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BCCAFEB-7870-48B5-B91B-435BFB81D4CD}" type="slidenum"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5D83B340-AE81-2DF9-D3E0-876375630C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10339: Watching Watches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5F6B6A0F-72CA-095E-2667-CAED777127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★★☆☆☆</a:t>
            </a:r>
          </a:p>
          <a:p>
            <a:pPr eaLnBrk="1" hangingPunct="1"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</a:rPr>
              <a:t>10339: Watching Watches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許育菖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24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25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endParaRPr lang="en-US" altLang="zh-TW" sz="2400" b="1" dirty="0">
              <a:latin typeface="Times New Roman" panose="02020603050405020304" pitchFamily="18" charset="0"/>
            </a:endParaRPr>
          </a:p>
          <a:p>
            <a:pPr marL="400050" lvl="1" indent="0" eaLnBrk="1" hangingPunct="1">
              <a:buNone/>
              <a:defRPr/>
            </a:pPr>
            <a:r>
              <a:rPr lang="zh-TW" altLang="en-US" sz="2400" dirty="0">
                <a:latin typeface="Times New Roman" panose="02020603050405020304" pitchFamily="18" charset="0"/>
              </a:rPr>
              <a:t>有兩隻指針式手錶，其中</a:t>
            </a:r>
            <a:r>
              <a:rPr lang="zh-TW" altLang="en-US" sz="2400" b="1" dirty="0">
                <a:latin typeface="Times New Roman" panose="02020603050405020304" pitchFamily="18" charset="0"/>
              </a:rPr>
              <a:t>一隻每天會慢</a:t>
            </a:r>
            <a:r>
              <a:rPr lang="en-US" altLang="zh-TW" sz="2400" b="1" dirty="0">
                <a:latin typeface="Times New Roman" panose="02020603050405020304" pitchFamily="18" charset="0"/>
              </a:rPr>
              <a:t>n</a:t>
            </a:r>
            <a:r>
              <a:rPr lang="zh-TW" altLang="en-US" sz="2400" b="1" dirty="0">
                <a:latin typeface="Times New Roman" panose="02020603050405020304" pitchFamily="18" charset="0"/>
              </a:rPr>
              <a:t>秒</a:t>
            </a:r>
            <a:r>
              <a:rPr lang="zh-TW" altLang="en-US" sz="2400" dirty="0">
                <a:latin typeface="Times New Roman" panose="02020603050405020304" pitchFamily="18" charset="0"/>
              </a:rPr>
              <a:t>，</a:t>
            </a:r>
            <a:r>
              <a:rPr lang="zh-TW" altLang="en-US" sz="2400" b="1" dirty="0">
                <a:latin typeface="Times New Roman" panose="02020603050405020304" pitchFamily="18" charset="0"/>
              </a:rPr>
              <a:t>另一隻每天會慢</a:t>
            </a:r>
            <a:r>
              <a:rPr lang="en-US" altLang="zh-TW" sz="2400" b="1" dirty="0">
                <a:latin typeface="Times New Roman" panose="02020603050405020304" pitchFamily="18" charset="0"/>
              </a:rPr>
              <a:t>m</a:t>
            </a:r>
            <a:r>
              <a:rPr lang="zh-TW" altLang="en-US" sz="2400" b="1" dirty="0">
                <a:latin typeface="Times New Roman" panose="02020603050405020304" pitchFamily="18" charset="0"/>
              </a:rPr>
              <a:t>秒。</a:t>
            </a:r>
            <a:endParaRPr lang="en-US" altLang="zh-TW" sz="2400" b="1" dirty="0">
              <a:latin typeface="Times New Roman" panose="02020603050405020304" pitchFamily="18" charset="0"/>
            </a:endParaRPr>
          </a:p>
          <a:p>
            <a:pPr marL="400050" lvl="1" indent="0" eaLnBrk="1" hangingPunct="1">
              <a:buNone/>
              <a:defRPr/>
            </a:pPr>
            <a:r>
              <a:rPr lang="zh-TW" altLang="en-US" sz="2400" dirty="0">
                <a:latin typeface="Times New Roman" panose="02020603050405020304" pitchFamily="18" charset="0"/>
              </a:rPr>
              <a:t>試問：當兩隻手錶同時從</a:t>
            </a:r>
            <a:r>
              <a:rPr lang="en-US" altLang="zh-TW" sz="2400" dirty="0">
                <a:latin typeface="Times New Roman" panose="02020603050405020304" pitchFamily="18" charset="0"/>
              </a:rPr>
              <a:t>12:00</a:t>
            </a:r>
            <a:r>
              <a:rPr lang="zh-TW" altLang="en-US" sz="2400" dirty="0">
                <a:latin typeface="Times New Roman" panose="02020603050405020304" pitchFamily="18" charset="0"/>
              </a:rPr>
              <a:t>開始跑時，下一次</a:t>
            </a:r>
            <a:r>
              <a:rPr lang="zh-TW" altLang="en-US" sz="2400" b="1" dirty="0">
                <a:latin typeface="Times New Roman" panose="02020603050405020304" pitchFamily="18" charset="0"/>
              </a:rPr>
              <a:t>「兩隻手錶顯示的時間完全相同」</a:t>
            </a:r>
            <a:r>
              <a:rPr lang="zh-TW" altLang="en-US" sz="2400" dirty="0">
                <a:latin typeface="Times New Roman" panose="02020603050405020304" pitchFamily="18" charset="0"/>
              </a:rPr>
              <a:t>是甚麼時候？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編號版面配置區 5">
            <a:extLst>
              <a:ext uri="{FF2B5EF4-FFF2-40B4-BE49-F238E27FC236}">
                <a16:creationId xmlns:a16="http://schemas.microsoft.com/office/drawing/2014/main" id="{32013E47-2F72-3841-6AD5-F546BFF1A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07B08AE-DC21-42BD-BDE3-B49E36F9AC30}" type="slidenum"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7B2FB01-CFBC-00E6-7AD6-182B4614DD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260648"/>
            <a:ext cx="8077200" cy="659735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zh-TW" sz="20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zh-TW" altLang="en-US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en-US" altLang="zh-TW" sz="2400" b="1" dirty="0">
                <a:solidFill>
                  <a:schemeClr val="accent4"/>
                </a:solidFill>
                <a:latin typeface="Times New Roman" panose="02020603050405020304" pitchFamily="18" charset="0"/>
              </a:rPr>
              <a:t>【</a:t>
            </a:r>
            <a:r>
              <a:rPr lang="zh-TW" altLang="en-US" sz="2400" b="1" dirty="0">
                <a:solidFill>
                  <a:schemeClr val="accent4"/>
                </a:solidFill>
                <a:latin typeface="Times New Roman" panose="02020603050405020304" pitchFamily="18" charset="0"/>
              </a:rPr>
              <a:t>依題目邏輯直接計算</a:t>
            </a:r>
            <a:r>
              <a:rPr lang="en-US" altLang="zh-TW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】</a:t>
            </a:r>
          </a:p>
          <a:p>
            <a:pPr marL="355600" indent="0" eaLnBrk="1" hangingPunct="1">
              <a:lnSpc>
                <a:spcPct val="90000"/>
              </a:lnSpc>
              <a:buNone/>
              <a:defRPr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355600" indent="0" eaLnBrk="1" hangingPunct="1">
              <a:lnSpc>
                <a:spcPct val="90000"/>
              </a:lnSpc>
              <a:buNone/>
              <a:defRPr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首先我們知道零誤差的手錶跑一圈所花費的秒數：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355600" indent="0" eaLnBrk="1" hangingPunct="1">
              <a:lnSpc>
                <a:spcPct val="90000"/>
              </a:lnSpc>
              <a:buNone/>
              <a:defRPr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35560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cycle = 60 </a:t>
            </a:r>
            <a:r>
              <a:rPr lang="en-US" altLang="zh-TW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×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60 </a:t>
            </a:r>
            <a:r>
              <a:rPr lang="en-US" altLang="zh-TW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×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12</a:t>
            </a:r>
          </a:p>
          <a:p>
            <a:pPr marL="355600" indent="0" eaLnBrk="1" hangingPunct="1">
              <a:lnSpc>
                <a:spcPct val="90000"/>
              </a:lnSpc>
              <a:buNone/>
              <a:defRPr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35560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	</a:t>
            </a:r>
          </a:p>
          <a:p>
            <a:pPr marL="35560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	</a:t>
            </a: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6B24FB73-F6F9-9A19-B56D-18FC29B356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93602"/>
              </p:ext>
            </p:extLst>
          </p:nvPr>
        </p:nvGraphicFramePr>
        <p:xfrm>
          <a:off x="827584" y="908720"/>
          <a:ext cx="7488832" cy="124573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623959">
                  <a:extLst>
                    <a:ext uri="{9D8B030D-6E8A-4147-A177-3AD203B41FA5}">
                      <a16:colId xmlns:a16="http://schemas.microsoft.com/office/drawing/2014/main" val="4054046815"/>
                    </a:ext>
                  </a:extLst>
                </a:gridCol>
                <a:gridCol w="2623959">
                  <a:extLst>
                    <a:ext uri="{9D8B030D-6E8A-4147-A177-3AD203B41FA5}">
                      <a16:colId xmlns:a16="http://schemas.microsoft.com/office/drawing/2014/main" val="1808459284"/>
                    </a:ext>
                  </a:extLst>
                </a:gridCol>
                <a:gridCol w="2240914">
                  <a:extLst>
                    <a:ext uri="{9D8B030D-6E8A-4147-A177-3AD203B41FA5}">
                      <a16:colId xmlns:a16="http://schemas.microsoft.com/office/drawing/2014/main" val="2510029626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第一隻手錶慢的時間 </a:t>
                      </a:r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第二隻手錶慢的時間 </a:t>
                      </a:r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output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4576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+mn-ea"/>
                          <a:ea typeface="+mn-ea"/>
                        </a:rPr>
                        <a:t>1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+mn-ea"/>
                          <a:ea typeface="+mn-ea"/>
                        </a:rPr>
                        <a:t>2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+mn-ea"/>
                          <a:ea typeface="+mn-ea"/>
                        </a:rPr>
                        <a:t>12:00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1619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+mn-ea"/>
                          <a:ea typeface="+mn-ea"/>
                        </a:rPr>
                        <a:t>0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+mn-ea"/>
                          <a:ea typeface="+mn-ea"/>
                        </a:rPr>
                        <a:t>7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+mn-ea"/>
                          <a:ea typeface="+mn-ea"/>
                        </a:rPr>
                        <a:t>10:17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8254408"/>
                  </a:ext>
                </a:extLst>
              </a:tr>
            </a:tbl>
          </a:graphicData>
        </a:graphic>
      </p:graphicFrame>
      <p:sp>
        <p:nvSpPr>
          <p:cNvPr id="4" name="文字方塊 3">
            <a:extLst>
              <a:ext uri="{FF2B5EF4-FFF2-40B4-BE49-F238E27FC236}">
                <a16:creationId xmlns:a16="http://schemas.microsoft.com/office/drawing/2014/main" id="{713E561B-AC59-13C0-5694-CF6C6D3EEB29}"/>
              </a:ext>
            </a:extLst>
          </p:cNvPr>
          <p:cNvSpPr txBox="1"/>
          <p:nvPr/>
        </p:nvSpPr>
        <p:spPr>
          <a:xfrm>
            <a:off x="457200" y="2154456"/>
            <a:ext cx="1905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400" dirty="0">
                <a:latin typeface="+mn-ea"/>
                <a:ea typeface="+mn-ea"/>
              </a:rPr>
              <a:t>n</a:t>
            </a:r>
            <a:r>
              <a:rPr lang="zh-TW" altLang="en-US" sz="1400" dirty="0">
                <a:latin typeface="+mn-ea"/>
                <a:ea typeface="+mn-ea"/>
              </a:rPr>
              <a:t>、</a:t>
            </a:r>
            <a:r>
              <a:rPr lang="en-US" altLang="zh-TW" sz="1400" dirty="0">
                <a:latin typeface="+mn-ea"/>
                <a:ea typeface="+mn-ea"/>
              </a:rPr>
              <a:t>m</a:t>
            </a:r>
            <a:r>
              <a:rPr lang="zh-TW" altLang="en-US" sz="1400" dirty="0">
                <a:latin typeface="+mn-ea"/>
                <a:ea typeface="+mn-ea"/>
              </a:rPr>
              <a:t>單位：</a:t>
            </a:r>
            <a:r>
              <a:rPr lang="en-US" altLang="zh-TW" sz="1400" dirty="0">
                <a:latin typeface="+mn-ea"/>
                <a:ea typeface="+mn-ea"/>
                <a:cs typeface="Times New Roman" panose="02020603050405020304" pitchFamily="18" charset="0"/>
              </a:rPr>
              <a:t>sec</a:t>
            </a:r>
            <a:endParaRPr lang="zh-TW" altLang="en-US" sz="1400" dirty="0">
              <a:latin typeface="+mn-ea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3">
                <a:extLst>
                  <a:ext uri="{FF2B5EF4-FFF2-40B4-BE49-F238E27FC236}">
                    <a16:creationId xmlns:a16="http://schemas.microsoft.com/office/drawing/2014/main" id="{800EE525-6C00-EE12-2239-0B204626CAC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3400" y="260648"/>
                <a:ext cx="8077200" cy="65973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kumimoji="1"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kumimoji="1"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kumimoji="1"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9pPr>
              </a:lstStyle>
              <a:p>
                <a:pPr marL="355600" indent="0" eaLnBrk="1" hangingPunct="1">
                  <a:lnSpc>
                    <a:spcPct val="150000"/>
                  </a:lnSpc>
                  <a:buNone/>
                  <a:defRPr/>
                </a:pP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從題目的定義，我們可以推得：兩錶時間再次重合，即跑得比較快的手錶倒追了一圈。</a:t>
                </a:r>
              </a:p>
              <a:p>
                <a:pPr marL="355600" indent="0" eaLnBrk="1" hangingPunct="1">
                  <a:lnSpc>
                    <a:spcPct val="150000"/>
                  </a:lnSpc>
                  <a:buNone/>
                  <a:defRPr/>
                </a:pP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∴	</a:t>
                </a:r>
                <a:r>
                  <a:rPr lang="zh-TW" altLang="en-US" sz="2400" b="1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走過的天數 </a:t>
                </a:r>
                <a:r>
                  <a:rPr lang="en-US" altLang="zh-TW" sz="2400" b="1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= cycle /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sz="2400" b="1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zh-TW" sz="2400" b="1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altLang="zh-TW" sz="2400" b="1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r>
                              <a:rPr lang="en-US" altLang="zh-TW" sz="2400" b="1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𝒏</m:t>
                            </m:r>
                            <m:r>
                              <a:rPr lang="en-US" altLang="zh-TW" sz="2400" b="1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 −</m:t>
                            </m:r>
                            <m:r>
                              <a:rPr lang="en-US" altLang="zh-TW" sz="2400" b="1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𝒎</m:t>
                            </m:r>
                          </m:e>
                        </m:d>
                        <m:r>
                          <a:rPr lang="en-US" altLang="zh-TW" sz="2400" b="1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 </m:t>
                        </m:r>
                      </m:e>
                    </m:d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	</a:t>
                </a:r>
              </a:p>
              <a:p>
                <a:pPr marL="355600" indent="0" eaLnBrk="1" hangingPunct="1">
                  <a:lnSpc>
                    <a:spcPct val="150000"/>
                  </a:lnSpc>
                  <a:buNone/>
                  <a:defRPr/>
                </a:pPr>
                <a14:m>
                  <m:oMath xmlns:m="http://schemas.openxmlformats.org/officeDocument/2006/math">
                    <m:r>
                      <a:rPr lang="en-US" altLang="zh-TW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⟹</m:t>
                    </m:r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	</a:t>
                </a:r>
                <a:r>
                  <a:rPr lang="zh-TW" altLang="en-US" sz="2400" b="1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走過的秒數 </a:t>
                </a:r>
                <a:r>
                  <a:rPr lang="en-US" altLang="zh-TW" sz="2400" b="1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= </a:t>
                </a:r>
                <a:r>
                  <a:rPr lang="zh-TW" altLang="en-US" sz="2400" b="1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走過的天數 </a:t>
                </a:r>
                <a:r>
                  <a:rPr lang="en-US" altLang="zh-TW" sz="2400" b="1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×</a:t>
                </a:r>
                <a:r>
                  <a:rPr lang="zh-TW" altLang="en-US" sz="2400" b="1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altLang="zh-TW" sz="2400" b="1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(24 × 60 × 60 </a:t>
                </a:r>
                <a:r>
                  <a:rPr lang="en-US" altLang="zh-TW" sz="2400" b="1" dirty="0">
                    <a:solidFill>
                      <a:srgbClr val="C0000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- n</a:t>
                </a:r>
                <a:r>
                  <a:rPr lang="en-US" altLang="zh-TW" sz="2400" b="1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)</a:t>
                </a:r>
                <a:endParaRPr lang="en-US" altLang="zh-TW" sz="1800" i="1" dirty="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marL="355600" indent="0" algn="r" eaLnBrk="1" hangingPunct="1">
                  <a:lnSpc>
                    <a:spcPct val="150000"/>
                  </a:lnSpc>
                  <a:buNone/>
                  <a:defRPr/>
                </a:pPr>
                <a:r>
                  <a:rPr lang="zh-TW" altLang="en-US" sz="1800" i="1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（因為每天會慢</a:t>
                </a:r>
                <a:r>
                  <a:rPr lang="en-US" altLang="zh-TW" sz="1800" i="1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n</a:t>
                </a:r>
                <a:r>
                  <a:rPr lang="zh-TW" altLang="en-US" sz="1800" i="1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秒，所以需要 </a:t>
                </a:r>
                <a:r>
                  <a:rPr lang="en-US" altLang="zh-TW" sz="1800" i="1" dirty="0">
                    <a:solidFill>
                      <a:srgbClr val="C0000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-</a:t>
                </a:r>
                <a:r>
                  <a:rPr lang="zh-TW" altLang="en-US" sz="1800" i="1" dirty="0">
                    <a:solidFill>
                      <a:srgbClr val="C0000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altLang="zh-TW" sz="1800" i="1" dirty="0">
                    <a:solidFill>
                      <a:srgbClr val="C0000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n</a:t>
                </a:r>
                <a:r>
                  <a:rPr lang="zh-TW" altLang="en-US" sz="1800" i="1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， </a:t>
                </a:r>
                <a:r>
                  <a:rPr lang="en-US" altLang="zh-TW" sz="1800" i="1" dirty="0">
                    <a:solidFill>
                      <a:srgbClr val="C0000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- m</a:t>
                </a:r>
                <a:r>
                  <a:rPr lang="zh-TW" altLang="en-US" sz="1800" i="1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亦可。）</a:t>
                </a:r>
                <a:endParaRPr lang="en-US" altLang="zh-TW" sz="2400" dirty="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marL="355600" indent="0" eaLnBrk="1" hangingPunct="1">
                  <a:lnSpc>
                    <a:spcPct val="150000"/>
                  </a:lnSpc>
                  <a:buNone/>
                  <a:defRPr/>
                </a:pP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	</a:t>
                </a:r>
                <a:r>
                  <a:rPr lang="zh-TW" altLang="en-US" sz="2400" b="1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走過的分鐘數 </a:t>
                </a:r>
                <a:r>
                  <a:rPr lang="en-US" altLang="zh-TW" sz="2400" b="1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= </a:t>
                </a:r>
                <a:r>
                  <a:rPr lang="zh-TW" altLang="en-US" sz="2400" b="1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走過的秒數 </a:t>
                </a:r>
                <a:r>
                  <a:rPr lang="en-US" altLang="zh-TW" sz="2400" b="1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/ 60</a:t>
                </a:r>
              </a:p>
              <a:p>
                <a:pPr marL="355600" indent="0" algn="ctr" eaLnBrk="1" hangingPunct="1">
                  <a:lnSpc>
                    <a:spcPct val="150000"/>
                  </a:lnSpc>
                  <a:buNone/>
                  <a:defRPr/>
                </a:pPr>
                <a:r>
                  <a:rPr lang="en-US" altLang="zh-TW" sz="2400" dirty="0">
                    <a:solidFill>
                      <a:schemeClr val="bg1">
                        <a:lumMod val="75000"/>
                      </a:schemeClr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--------------------------------------</a:t>
                </a:r>
                <a:endParaRPr lang="en-US" altLang="zh-TW" sz="2400" dirty="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marL="355600" indent="0" eaLnBrk="1" hangingPunct="1">
                  <a:lnSpc>
                    <a:spcPct val="150000"/>
                  </a:lnSpc>
                  <a:buNone/>
                  <a:defRPr/>
                </a:pP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當我們計算出「走過的分鐘數」後，注意此時需要去判斷「</a:t>
                </a:r>
                <a:r>
                  <a:rPr lang="zh-TW" altLang="en-US" sz="2400" b="1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走過的秒數 </a:t>
                </a:r>
                <a:r>
                  <a:rPr lang="en-US" altLang="zh-TW" sz="2400" b="1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% 60</a:t>
                </a: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」的值是否大於等於</a:t>
                </a: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30</a:t>
                </a: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？</a:t>
                </a:r>
                <a:endParaRPr lang="en-US" altLang="zh-TW" sz="2400" dirty="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marL="355600" indent="0" eaLnBrk="1" hangingPunct="1">
                  <a:lnSpc>
                    <a:spcPct val="150000"/>
                  </a:lnSpc>
                  <a:buNone/>
                  <a:defRPr/>
                </a:pP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因為</a:t>
                </a:r>
                <a:r>
                  <a:rPr lang="zh-TW" altLang="en-US" sz="2400" b="1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整數除法是無條件捨去</a:t>
                </a: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，如果剩餘的秒數大於等於</a:t>
                </a: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30</a:t>
                </a: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的話，「走過的分鐘數」需要 </a:t>
                </a: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+1</a:t>
                </a: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。</a:t>
                </a:r>
              </a:p>
              <a:p>
                <a:pPr marL="355600" indent="0" eaLnBrk="1" hangingPunct="1">
                  <a:lnSpc>
                    <a:spcPct val="150000"/>
                  </a:lnSpc>
                  <a:buFont typeface="Wingdings" panose="05000000000000000000" pitchFamily="2" charset="2"/>
                  <a:buNone/>
                  <a:defRPr/>
                </a:pPr>
                <a:endParaRPr lang="en-US" altLang="zh-TW" sz="2400" kern="0" dirty="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</p:txBody>
          </p:sp>
        </mc:Choice>
        <mc:Fallback>
          <p:sp>
            <p:nvSpPr>
              <p:cNvPr id="3" name="Rectangle 3">
                <a:extLst>
                  <a:ext uri="{FF2B5EF4-FFF2-40B4-BE49-F238E27FC236}">
                    <a16:creationId xmlns:a16="http://schemas.microsoft.com/office/drawing/2014/main" id="{800EE525-6C00-EE12-2239-0B204626CA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3400" y="260648"/>
                <a:ext cx="8077200" cy="6597352"/>
              </a:xfrm>
              <a:prstGeom prst="rect">
                <a:avLst/>
              </a:prstGeom>
              <a:blipFill>
                <a:blip r:embed="rId3"/>
                <a:stretch>
                  <a:fillRect r="-60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46" name="投影片編號版面配置區 5">
            <a:extLst>
              <a:ext uri="{FF2B5EF4-FFF2-40B4-BE49-F238E27FC236}">
                <a16:creationId xmlns:a16="http://schemas.microsoft.com/office/drawing/2014/main" id="{32013E47-2F72-3841-6AD5-F546BFF1A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07B08AE-DC21-42BD-BDE3-B49E36F9AC30}" type="slidenum"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642837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編號版面配置區 5">
            <a:extLst>
              <a:ext uri="{FF2B5EF4-FFF2-40B4-BE49-F238E27FC236}">
                <a16:creationId xmlns:a16="http://schemas.microsoft.com/office/drawing/2014/main" id="{32013E47-2F72-3841-6AD5-F546BFF1A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07B08AE-DC21-42BD-BDE3-B49E36F9AC30}" type="slidenum"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27B2FB01-CFBC-00E6-7AD6-182B4614DD50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</p:spPr>
            <p:txBody>
              <a:bodyPr/>
              <a:lstStyle/>
              <a:p>
                <a:pPr marL="355600" indent="0" eaLnBrk="1" hangingPunct="1">
                  <a:lnSpc>
                    <a:spcPct val="150000"/>
                  </a:lnSpc>
                  <a:buNone/>
                  <a:defRPr/>
                </a:pPr>
                <a:r>
                  <a:rPr lang="zh-TW" altLang="en-US" sz="2400" dirty="0">
                    <a:latin typeface="Times New Roman" panose="02020603050405020304" pitchFamily="18" charset="0"/>
                  </a:rPr>
                  <a:t>最後再由「走過的分鐘數」來算出兩錶重合的準確時間。</a:t>
                </a:r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marL="355600" indent="0" algn="ctr" eaLnBrk="1" hangingPunct="1">
                  <a:lnSpc>
                    <a:spcPct val="150000"/>
                  </a:lnSpc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m:rPr>
                                  <m:nor/>
                                </m:rPr>
                                <a:rPr lang="en-US" altLang="zh-TW" sz="2400" dirty="0">
                                  <a:latin typeface="Times New Roman" panose="02020603050405020304" pitchFamily="18" charset="0"/>
                                </a:rPr>
                                <m:t>minutes</m:t>
                              </m:r>
                              <m:r>
                                <m:rPr>
                                  <m:nor/>
                                </m:rPr>
                                <a:rPr lang="en-US" altLang="zh-TW" sz="2400" dirty="0">
                                  <a:latin typeface="Times New Roman" panose="02020603050405020304" pitchFamily="18" charset="0"/>
                                </a:rPr>
                                <m:t> = </m:t>
                              </m:r>
                              <m:r>
                                <m:rPr>
                                  <m:nor/>
                                </m:rPr>
                                <a:rPr lang="zh-TW" altLang="en-US" sz="2400" dirty="0">
                                  <a:latin typeface="Times New Roman" panose="02020603050405020304" pitchFamily="18" charset="0"/>
                                </a:rPr>
                                <m:t>走過的分鐘數</m:t>
                              </m:r>
                              <m:r>
                                <m:rPr>
                                  <m:nor/>
                                </m:rPr>
                                <a:rPr lang="zh-TW" altLang="en-US" sz="2400" dirty="0">
                                  <a:latin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altLang="zh-TW" sz="2400" dirty="0">
                                  <a:latin typeface="Times New Roman" panose="02020603050405020304" pitchFamily="18" charset="0"/>
                                </a:rPr>
                                <m:t>% 60</m:t>
                              </m:r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altLang="zh-TW" sz="2400" dirty="0">
                                  <a:latin typeface="Times New Roman" panose="02020603050405020304" pitchFamily="18" charset="0"/>
                                </a:rPr>
                                <m:t> </m:t>
                              </m:r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altLang="zh-TW" sz="2400" b="0" i="0" dirty="0" smtClean="0">
                                  <a:latin typeface="Cambria Math" panose="02040503050406030204" pitchFamily="18" charset="0"/>
                                </a:rPr>
                                <m:t>     </m:t>
                              </m:r>
                              <m:r>
                                <m:rPr>
                                  <m:nor/>
                                </m:rPr>
                                <a:rPr lang="en-US" altLang="zh-TW" sz="2400" dirty="0">
                                  <a:latin typeface="Times New Roman" panose="02020603050405020304" pitchFamily="18" charset="0"/>
                                </a:rPr>
                                <m:t>hours</m:t>
                              </m:r>
                              <m:r>
                                <m:rPr>
                                  <m:nor/>
                                </m:rPr>
                                <a:rPr lang="en-US" altLang="zh-TW" sz="2400" dirty="0">
                                  <a:latin typeface="Times New Roman" panose="02020603050405020304" pitchFamily="18" charset="0"/>
                                </a:rPr>
                                <m:t> = </m:t>
                              </m:r>
                              <m:r>
                                <m:rPr>
                                  <m:nor/>
                                </m:rPr>
                                <a:rPr lang="zh-TW" altLang="en-US" sz="2400" dirty="0">
                                  <a:latin typeface="Times New Roman" panose="02020603050405020304" pitchFamily="18" charset="0"/>
                                </a:rPr>
                                <m:t>走過的分鐘數</m:t>
                              </m:r>
                              <m:r>
                                <m:rPr>
                                  <m:nor/>
                                </m:rPr>
                                <a:rPr lang="zh-TW" altLang="en-US" sz="2400" dirty="0">
                                  <a:latin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altLang="zh-TW" sz="2400" dirty="0">
                                  <a:latin typeface="Times New Roman" panose="02020603050405020304" pitchFamily="18" charset="0"/>
                                </a:rPr>
                                <m:t>/ 60 % 12</m:t>
                              </m:r>
                              <m:r>
                                <m:rPr>
                                  <m:nor/>
                                </m:rPr>
                                <a:rPr lang="zh-TW" altLang="en-US" sz="2400" dirty="0">
                                  <a:latin typeface="Times New Roman" panose="02020603050405020304" pitchFamily="18" charset="0"/>
                                </a:rPr>
                                <m:t>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zh-TW" altLang="en-US" sz="2400" dirty="0">
                  <a:latin typeface="Times New Roman" panose="02020603050405020304" pitchFamily="18" charset="0"/>
                </a:endParaRPr>
              </a:p>
              <a:p>
                <a:pPr marL="355600" indent="0" eaLnBrk="1" hangingPunct="1">
                  <a:lnSpc>
                    <a:spcPct val="150000"/>
                  </a:lnSpc>
                  <a:buNone/>
                  <a:defRPr/>
                </a:pPr>
                <a:r>
                  <a:rPr lang="en-US" altLang="zh-TW" sz="2000" dirty="0">
                    <a:latin typeface="Times New Roman" panose="02020603050405020304" pitchFamily="18" charset="0"/>
                  </a:rPr>
                  <a:t>※</a:t>
                </a:r>
                <a:r>
                  <a:rPr lang="zh-TW" altLang="en-US" sz="2000" dirty="0">
                    <a:latin typeface="Times New Roman" panose="02020603050405020304" pitchFamily="18" charset="0"/>
                  </a:rPr>
                  <a:t>注意</a:t>
                </a:r>
                <a:endParaRPr lang="en-US" altLang="zh-TW" sz="2000" dirty="0">
                  <a:latin typeface="Times New Roman" panose="02020603050405020304" pitchFamily="18" charset="0"/>
                </a:endParaRPr>
              </a:p>
              <a:p>
                <a:pPr marL="812800" indent="-457200" eaLnBrk="1" hangingPunct="1">
                  <a:lnSpc>
                    <a:spcPct val="150000"/>
                  </a:lnSpc>
                  <a:buClr>
                    <a:schemeClr val="bg2"/>
                  </a:buClr>
                  <a:buSzPct val="65000"/>
                  <a:buFont typeface="+mj-lt"/>
                  <a:buAutoNum type="arabicPeriod"/>
                  <a:defRPr/>
                </a:pPr>
                <a:r>
                  <a:rPr lang="zh-TW" altLang="en-US" sz="2000" dirty="0">
                    <a:latin typeface="Times New Roman" panose="02020603050405020304" pitchFamily="18" charset="0"/>
                  </a:rPr>
                  <a:t>根據題目要求，沒有</a:t>
                </a:r>
                <a:r>
                  <a:rPr lang="en-US" altLang="zh-TW" sz="2000" dirty="0">
                    <a:latin typeface="Times New Roman" panose="02020603050405020304" pitchFamily="18" charset="0"/>
                  </a:rPr>
                  <a:t>0</a:t>
                </a:r>
                <a:r>
                  <a:rPr lang="zh-TW" altLang="en-US" sz="2000" dirty="0">
                    <a:latin typeface="Times New Roman" panose="02020603050405020304" pitchFamily="18" charset="0"/>
                  </a:rPr>
                  <a:t>點。所以如果計算後的時間為的</a:t>
                </a:r>
                <a:r>
                  <a:rPr lang="en-US" altLang="zh-TW" sz="2000" dirty="0">
                    <a:latin typeface="Times New Roman" panose="02020603050405020304" pitchFamily="18" charset="0"/>
                  </a:rPr>
                  <a:t>0</a:t>
                </a:r>
                <a:r>
                  <a:rPr lang="zh-TW" altLang="en-US" sz="2000" dirty="0">
                    <a:latin typeface="Times New Roman" panose="02020603050405020304" pitchFamily="18" charset="0"/>
                  </a:rPr>
                  <a:t>點多，小時的部分需輸出為</a:t>
                </a:r>
                <a:r>
                  <a:rPr lang="en-US" altLang="zh-TW" sz="2000" dirty="0">
                    <a:latin typeface="Times New Roman" panose="02020603050405020304" pitchFamily="18" charset="0"/>
                  </a:rPr>
                  <a:t>12</a:t>
                </a:r>
                <a:r>
                  <a:rPr lang="zh-TW" altLang="en-US" sz="2000" dirty="0">
                    <a:latin typeface="Times New Roman" panose="02020603050405020304" pitchFamily="18" charset="0"/>
                  </a:rPr>
                  <a:t>。</a:t>
                </a:r>
                <a:endParaRPr lang="en-US" altLang="zh-TW" sz="2000" dirty="0">
                  <a:latin typeface="Times New Roman" panose="02020603050405020304" pitchFamily="18" charset="0"/>
                </a:endParaRPr>
              </a:p>
              <a:p>
                <a:pPr marL="812800" indent="-457200" eaLnBrk="1" hangingPunct="1">
                  <a:lnSpc>
                    <a:spcPct val="150000"/>
                  </a:lnSpc>
                  <a:buClr>
                    <a:schemeClr val="bg2"/>
                  </a:buClr>
                  <a:buSzPct val="65000"/>
                  <a:buFont typeface="+mj-lt"/>
                  <a:buAutoNum type="arabicPeriod"/>
                  <a:defRPr/>
                </a:pPr>
                <a:r>
                  <a:rPr lang="zh-TW" altLang="en-US" sz="2000" dirty="0">
                    <a:latin typeface="Times New Roman" panose="02020603050405020304" pitchFamily="18" charset="0"/>
                  </a:rPr>
                  <a:t>因為此題的輸出格式特殊，使用</a:t>
                </a:r>
                <a:r>
                  <a:rPr lang="en-US" altLang="zh-TW" sz="2000" dirty="0" err="1">
                    <a:latin typeface="Times New Roman" panose="02020603050405020304" pitchFamily="18" charset="0"/>
                  </a:rPr>
                  <a:t>printf</a:t>
                </a:r>
                <a:r>
                  <a:rPr lang="en-US" altLang="zh-TW" sz="2000" dirty="0">
                    <a:latin typeface="Times New Roman" panose="02020603050405020304" pitchFamily="18" charset="0"/>
                  </a:rPr>
                  <a:t>()</a:t>
                </a:r>
                <a:r>
                  <a:rPr lang="zh-TW" altLang="en-US" sz="2000" dirty="0">
                    <a:latin typeface="Times New Roman" panose="02020603050405020304" pitchFamily="18" charset="0"/>
                  </a:rPr>
                  <a:t>會使程式碼比起使用</a:t>
                </a:r>
                <a:r>
                  <a:rPr lang="en-US" altLang="zh-TW" sz="2000" dirty="0" err="1">
                    <a:latin typeface="Times New Roman" panose="02020603050405020304" pitchFamily="18" charset="0"/>
                  </a:rPr>
                  <a:t>cout</a:t>
                </a:r>
                <a:r>
                  <a:rPr lang="zh-TW" altLang="en-US" sz="2000" dirty="0">
                    <a:latin typeface="Times New Roman" panose="02020603050405020304" pitchFamily="18" charset="0"/>
                  </a:rPr>
                  <a:t>還要來的簡潔。</a:t>
                </a:r>
                <a:endParaRPr lang="en-US" altLang="zh-TW" sz="2000" dirty="0">
                  <a:latin typeface="Times New Roman" panose="02020603050405020304" pitchFamily="18" charset="0"/>
                </a:endParaRPr>
              </a:p>
              <a:p>
                <a:pPr eaLnBrk="1" hangingPunct="1">
                  <a:lnSpc>
                    <a:spcPct val="90000"/>
                  </a:lnSpc>
                  <a:defRPr/>
                </a:pPr>
                <a:endParaRPr lang="en-US" altLang="zh-TW" sz="2400" b="1" dirty="0">
                  <a:solidFill>
                    <a:srgbClr val="3BA943"/>
                  </a:solidFill>
                  <a:latin typeface="Times New Roman" panose="02020603050405020304" pitchFamily="18" charset="0"/>
                </a:endParaRPr>
              </a:p>
              <a:p>
                <a:pPr eaLnBrk="1" hangingPunct="1">
                  <a:lnSpc>
                    <a:spcPct val="90000"/>
                  </a:lnSpc>
                  <a:defRPr/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解法範例：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 (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無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)</a:t>
                </a:r>
                <a:endParaRPr lang="en-US" altLang="zh-TW" sz="2400" b="1" dirty="0">
                  <a:solidFill>
                    <a:srgbClr val="3BA943"/>
                  </a:solidFill>
                  <a:latin typeface="Times New Roman" panose="02020603050405020304" pitchFamily="18" charset="0"/>
                </a:endParaRPr>
              </a:p>
              <a:p>
                <a:pPr eaLnBrk="1" hangingPunct="1">
                  <a:lnSpc>
                    <a:spcPct val="90000"/>
                  </a:lnSpc>
                  <a:defRPr/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討論：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(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無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)</a:t>
                </a:r>
                <a:endParaRPr lang="en-US" altLang="zh-TW" sz="2400" b="1" dirty="0">
                  <a:solidFill>
                    <a:srgbClr val="3BA943"/>
                  </a:solidFill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endParaRPr lang="en-US" altLang="zh-TW" sz="2000" dirty="0">
                  <a:latin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27B2FB01-CFBC-00E6-7AD6-182B4614DD5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  <a:blipFill>
                <a:blip r:embed="rId3"/>
                <a:stretch>
                  <a:fillRect l="-151" r="-2113" b="-1030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59605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2853</TotalTime>
  <Words>405</Words>
  <Application>Microsoft Office PowerPoint</Application>
  <PresentationFormat>如螢幕大小 (4:3)</PresentationFormat>
  <Paragraphs>60</Paragraphs>
  <Slides>4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新細明體</vt:lpstr>
      <vt:lpstr>Cambria Math</vt:lpstr>
      <vt:lpstr>Tahoma</vt:lpstr>
      <vt:lpstr>Times New Roman</vt:lpstr>
      <vt:lpstr>Wingdings</vt:lpstr>
      <vt:lpstr>Blends</vt:lpstr>
      <vt:lpstr>10339: Watching Watches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B113040045</cp:lastModifiedBy>
  <cp:revision>181</cp:revision>
  <dcterms:created xsi:type="dcterms:W3CDTF">1601-01-01T00:00:00Z</dcterms:created>
  <dcterms:modified xsi:type="dcterms:W3CDTF">2024-04-25T03:26:48Z</dcterms:modified>
</cp:coreProperties>
</file>