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sldIdLst>
    <p:sldId id="307" r:id="rId2"/>
    <p:sldId id="309" r:id="rId3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35B073-7837-4448-AF55-C43A5B64DF7D}" v="503" dt="2024-03-26T03:31:34.5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29" autoAdjust="0"/>
    <p:restoredTop sz="92138" autoAdjust="0"/>
  </p:normalViewPr>
  <p:slideViewPr>
    <p:cSldViewPr>
      <p:cViewPr varScale="1">
        <p:scale>
          <a:sx n="105" d="100"/>
          <a:sy n="105" d="100"/>
        </p:scale>
        <p:origin x="143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2024/3/25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2024/3/25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2024/3/25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2024/3/25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2024/3/25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2024/3/25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2024/3/25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2024/3/25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2024/3/25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2024/3/25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2024/3/25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2024/3/25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>
                <a:latin typeface="Times New Roman"/>
                <a:cs typeface="Times New Roman"/>
              </a:rPr>
              <a:t>10369 : Arctic Network</a:t>
            </a:r>
            <a:endParaRPr lang="en-US" altLang="zh-TW">
              <a:latin typeface="Times New Roman"/>
              <a:cs typeface="Times New Roman"/>
            </a:endParaRP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>
                <a:solidFill>
                  <a:schemeClr val="hlink"/>
                </a:solidFill>
                <a:latin typeface="Times New Roman"/>
                <a:cs typeface="Times New Roman"/>
              </a:rPr>
              <a:t>★</a:t>
            </a:r>
            <a:r>
              <a:rPr lang="zh-TW" sz="2400">
                <a:solidFill>
                  <a:schemeClr val="hlink"/>
                </a:solidFill>
                <a:latin typeface="Times New Roman"/>
                <a:cs typeface="Times New Roman"/>
              </a:rPr>
              <a:t>★★</a:t>
            </a:r>
            <a:r>
              <a:rPr lang="zh-TW" altLang="en-US" sz="2400">
                <a:solidFill>
                  <a:schemeClr val="hlink"/>
                </a:solidFill>
                <a:latin typeface="Times New Roman"/>
                <a:cs typeface="Times New Roman"/>
              </a:rPr>
              <a:t>☆☆</a:t>
            </a: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/>
                <a:cs typeface="Times New Roman"/>
              </a:rPr>
              <a:t>題組：</a:t>
            </a:r>
            <a:r>
              <a:rPr lang="en-US" altLang="zh-TW" sz="2400" dirty="0">
                <a:latin typeface="Times New Roman"/>
                <a:ea typeface="新細明體"/>
                <a:cs typeface="Times New Roman"/>
              </a:rPr>
              <a:t>Contest Volume</a:t>
            </a: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/>
                <a:cs typeface="Times New Roman"/>
              </a:rPr>
              <a:t>題號：</a:t>
            </a:r>
            <a:r>
              <a:rPr lang="zh-TW" altLang="en-US" sz="2400">
                <a:latin typeface="Times New Roman"/>
                <a:cs typeface="Times New Roman"/>
              </a:rPr>
              <a:t>10369 : ArcticNetwork</a:t>
            </a:r>
            <a:endParaRPr lang="en-US" altLang="zh-TW" sz="2400">
              <a:latin typeface="Times New Roman"/>
              <a:ea typeface="新細明體" panose="02020500000000000000" pitchFamily="18" charset="-120"/>
              <a:cs typeface="Times New Roman"/>
            </a:endParaRP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/>
                <a:cs typeface="Times New Roman"/>
              </a:rPr>
              <a:t>解題者：</a:t>
            </a:r>
            <a:r>
              <a:rPr lang="zh-TW" altLang="en-US" sz="2400">
                <a:solidFill>
                  <a:srgbClr val="000000"/>
                </a:solidFill>
                <a:latin typeface="Times New Roman"/>
                <a:cs typeface="Times New Roman"/>
              </a:rPr>
              <a:t>高銘佑</a:t>
            </a:r>
            <a:endParaRPr lang="zh-TW" altLang="en-US" sz="2400">
              <a:latin typeface="Times New Roman" panose="02020603050405020304" pitchFamily="18" charset="0"/>
              <a:ea typeface="新細明體" panose="02020500000000000000" pitchFamily="18" charset="-120"/>
              <a:cs typeface="Times New Roman"/>
            </a:endParaRP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/>
                <a:cs typeface="Times New Roman"/>
              </a:rPr>
              <a:t>解題日期：</a:t>
            </a:r>
            <a:r>
              <a:rPr lang="zh-TW" altLang="en-US" sz="2400">
                <a:latin typeface="Times New Roman"/>
                <a:cs typeface="Times New Roman"/>
              </a:rPr>
              <a:t>2024年3月23日</a:t>
            </a:r>
            <a:endParaRPr lang="zh-TW" altLang="en-US" sz="2400">
              <a:latin typeface="Times New Roman"/>
              <a:ea typeface="新細明體" panose="02020500000000000000" pitchFamily="18" charset="-120"/>
              <a:cs typeface="Times New Roman"/>
            </a:endParaRP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/>
                <a:cs typeface="Times New Roman"/>
              </a:rPr>
              <a:t>題意：</a:t>
            </a:r>
            <a:r>
              <a:rPr lang="zh-TW" altLang="en-US" sz="2400">
                <a:latin typeface="Times New Roman"/>
                <a:cs typeface="Times New Roman"/>
                <a:sym typeface="Wingdings" panose="05000000000000000000" pitchFamily="2" charset="2"/>
              </a:rPr>
              <a:t>給定執行次數，satellite的數量，outpost的數量和座標，當兩個outpost是由 satellite 連接，則不用考慮其cost ， 其餘的則得用radio 連接，其cost為用radio的outpost中某條邊的最長距離(只要每個點都連到就好)</a:t>
            </a:r>
          </a:p>
          <a:p>
            <a:pPr marL="0" indent="0">
              <a:buNone/>
            </a:pPr>
            <a:endParaRPr lang="zh-TW" altLang="en-US"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16571" cy="5634893"/>
          </a:xfrm>
        </p:spPr>
        <p:txBody>
          <a:bodyPr/>
          <a:lstStyle/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/>
                <a:cs typeface="Times New Roman"/>
              </a:rPr>
              <a:t>題意範例：</a:t>
            </a:r>
            <a:r>
              <a:rPr lang="zh-TW" sz="2400">
                <a:latin typeface="Times New Roman"/>
                <a:cs typeface="Times New Roman"/>
              </a:rPr>
              <a:t>ex: 1</a:t>
            </a:r>
            <a:r>
              <a:rPr lang="en-US" altLang="zh-TW" sz="2400" dirty="0">
                <a:latin typeface="Times New Roman"/>
                <a:cs typeface="Times New Roman"/>
              </a:rPr>
              <a:t>,</a:t>
            </a:r>
            <a:r>
              <a:rPr lang="zh-TW" altLang="en-US" sz="2400" dirty="0">
                <a:latin typeface="Times New Roman"/>
                <a:cs typeface="Times New Roman"/>
              </a:rPr>
              <a:t> </a:t>
            </a:r>
            <a:r>
              <a:rPr lang="zh-TW" sz="2400" dirty="0">
                <a:latin typeface="Times New Roman"/>
                <a:cs typeface="Times New Roman"/>
              </a:rPr>
              <a:t>2</a:t>
            </a:r>
            <a:r>
              <a:rPr lang="en-US" altLang="zh-TW" sz="2400" dirty="0">
                <a:latin typeface="Times New Roman"/>
                <a:cs typeface="Times New Roman"/>
              </a:rPr>
              <a:t>,</a:t>
            </a:r>
            <a:r>
              <a:rPr lang="zh-TW" sz="2400" dirty="0">
                <a:latin typeface="Times New Roman"/>
                <a:cs typeface="Times New Roman"/>
              </a:rPr>
              <a:t> 4</a:t>
            </a:r>
            <a:r>
              <a:rPr lang="en-US" altLang="zh-TW" sz="2400" dirty="0">
                <a:latin typeface="Times New Roman"/>
                <a:cs typeface="Times New Roman"/>
              </a:rPr>
              <a:t>,</a:t>
            </a:r>
            <a:r>
              <a:rPr lang="zh-TW" altLang="en-US" sz="2400" dirty="0">
                <a:latin typeface="Times New Roman"/>
                <a:cs typeface="Times New Roman"/>
              </a:rPr>
              <a:t>    </a:t>
            </a:r>
            <a:r>
              <a:rPr lang="zh-TW" sz="2400" dirty="0">
                <a:latin typeface="Times New Roman"/>
                <a:cs typeface="Times New Roman"/>
              </a:rPr>
              <a:t>0 100</a:t>
            </a:r>
            <a:r>
              <a:rPr lang="en-US" altLang="zh-TW" sz="2400" dirty="0">
                <a:latin typeface="Times New Roman"/>
                <a:cs typeface="Times New Roman"/>
              </a:rPr>
              <a:t>,</a:t>
            </a:r>
            <a:r>
              <a:rPr lang="zh-TW" sz="2400" dirty="0">
                <a:latin typeface="Times New Roman"/>
                <a:cs typeface="Times New Roman"/>
              </a:rPr>
              <a:t>    0 300    0 600</a:t>
            </a:r>
            <a:r>
              <a:rPr lang="en-US" altLang="zh-TW" sz="2400" dirty="0">
                <a:latin typeface="Times New Roman"/>
                <a:cs typeface="Times New Roman"/>
              </a:rPr>
              <a:t>,</a:t>
            </a:r>
            <a:r>
              <a:rPr lang="zh-TW" sz="2400" dirty="0">
                <a:latin typeface="Times New Roman"/>
                <a:cs typeface="Times New Roman"/>
              </a:rPr>
              <a:t>   150 750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zh-TW" sz="2400">
                <a:latin typeface="Times New Roman"/>
                <a:cs typeface="Times New Roman"/>
              </a:rPr>
              <a:t>得212.13</a:t>
            </a:r>
          </a:p>
          <a:p>
            <a:pPr>
              <a:lnSpc>
                <a:spcPct val="90000"/>
              </a:lnSpc>
            </a:pPr>
            <a:endParaRPr lang="zh-TW" altLang="zh-TW" sz="2400" dirty="0">
              <a:solidFill>
                <a:srgbClr val="000000"/>
              </a:solidFill>
              <a:latin typeface="Times New Roman" panose="02020603050405020304" pitchFamily="18" charset="0"/>
              <a:cs typeface="Times New Roman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>
                <a:solidFill>
                  <a:srgbClr val="3BA943"/>
                </a:solidFill>
                <a:latin typeface="Times New Roman"/>
                <a:cs typeface="Times New Roman"/>
              </a:rPr>
              <a:t>解法：</a:t>
            </a:r>
            <a:r>
              <a:rPr lang="zh-TW" altLang="en-US" sz="2400">
                <a:solidFill>
                  <a:srgbClr val="000000"/>
                </a:solidFill>
                <a:latin typeface="Times New Roman"/>
                <a:cs typeface="Times New Roman"/>
              </a:rPr>
              <a:t>用Kruskal's </a:t>
            </a:r>
            <a:r>
              <a:rPr lang="zh-TW" altLang="en-US" sz="2400">
                <a:solidFill>
                  <a:srgbClr val="000000"/>
                </a:solidFill>
                <a:latin typeface="標楷體"/>
                <a:cs typeface="Times New Roman"/>
              </a:rPr>
              <a:t>algorithm</a:t>
            </a:r>
            <a:r>
              <a:rPr lang="zh-TW" altLang="en-US" sz="2400">
                <a:solidFill>
                  <a:srgbClr val="000000"/>
                </a:solidFill>
                <a:latin typeface="Times New Roman"/>
                <a:cs typeface="Times New Roman"/>
              </a:rPr>
              <a:t>解</a:t>
            </a:r>
            <a:r>
              <a:rPr lang="zh-TW" altLang="en-US" sz="2400">
                <a:solidFill>
                  <a:srgbClr val="000000"/>
                </a:solidFill>
                <a:latin typeface="DFKai-SB"/>
                <a:cs typeface="Times New Roman"/>
              </a:rPr>
              <a:t>，</a:t>
            </a:r>
            <a:r>
              <a:rPr lang="zh-TW" sz="2400">
                <a:solidFill>
                  <a:srgbClr val="000000"/>
                </a:solidFill>
                <a:latin typeface="DFKai-SB"/>
                <a:ea typeface="+mn-lt"/>
                <a:cs typeface="+mn-lt"/>
              </a:rPr>
              <a:t>先將座標存入vertexlist，建立rootlist(每個點的初始root是</a:t>
            </a:r>
            <a:r>
              <a:rPr lang="zh-TW" altLang="en-US" sz="2400">
                <a:solidFill>
                  <a:srgbClr val="000000"/>
                </a:solidFill>
                <a:latin typeface="DFKai-SB"/>
                <a:ea typeface="+mn-lt"/>
                <a:cs typeface="+mn-lt"/>
              </a:rPr>
              <a:t>自</a:t>
            </a:r>
            <a:r>
              <a:rPr lang="zh-TW" sz="2400">
                <a:solidFill>
                  <a:srgbClr val="000000"/>
                </a:solidFill>
                <a:latin typeface="DFKai-SB"/>
                <a:ea typeface="+mn-lt"/>
                <a:cs typeface="+mn-lt"/>
              </a:rPr>
              <a:t>己)，</a:t>
            </a:r>
            <a:r>
              <a:rPr lang="zh-TW" altLang="en-US" sz="2400">
                <a:solidFill>
                  <a:srgbClr val="000000"/>
                </a:solidFill>
                <a:latin typeface="DFKai-SB"/>
                <a:ea typeface="+mn-lt"/>
                <a:cs typeface="+mn-lt"/>
              </a:rPr>
              <a:t>接著建立 </a:t>
            </a:r>
            <a:r>
              <a:rPr lang="en-US" altLang="zh-TW" sz="2400" dirty="0" err="1">
                <a:solidFill>
                  <a:srgbClr val="000000"/>
                </a:solidFill>
                <a:latin typeface="DFKai-SB"/>
                <a:ea typeface="+mn-lt"/>
                <a:cs typeface="+mn-lt"/>
              </a:rPr>
              <a:t>edgelist</a:t>
            </a:r>
            <a:r>
              <a:rPr lang="zh-TW" altLang="en-US" sz="2400">
                <a:solidFill>
                  <a:srgbClr val="000000"/>
                </a:solidFill>
                <a:latin typeface="DFKai-SB"/>
                <a:ea typeface="+mn-lt"/>
                <a:cs typeface="+mn-lt"/>
              </a:rPr>
              <a:t>，將所有邊存入</a:t>
            </a:r>
            <a:r>
              <a:rPr lang="en-US" altLang="zh-TW" sz="2400" dirty="0">
                <a:solidFill>
                  <a:srgbClr val="000000"/>
                </a:solidFill>
                <a:latin typeface="DFKai-SB"/>
                <a:ea typeface="+mn-lt"/>
                <a:cs typeface="+mn-lt"/>
              </a:rPr>
              <a:t>(</a:t>
            </a:r>
            <a:r>
              <a:rPr lang="zh-TW" altLang="en-US" sz="2400">
                <a:solidFill>
                  <a:srgbClr val="000000"/>
                </a:solidFill>
                <a:latin typeface="DFKai-SB"/>
                <a:ea typeface="+mn-lt"/>
                <a:cs typeface="+mn-lt"/>
              </a:rPr>
              <a:t>長度是兩點間的距離</a:t>
            </a:r>
            <a:r>
              <a:rPr lang="en-US" altLang="zh-TW" sz="2400" dirty="0">
                <a:solidFill>
                  <a:srgbClr val="000000"/>
                </a:solidFill>
                <a:latin typeface="DFKai-SB"/>
                <a:ea typeface="+mn-lt"/>
                <a:cs typeface="+mn-lt"/>
              </a:rPr>
              <a:t>)(</a:t>
            </a:r>
            <a:r>
              <a:rPr lang="zh-TW" altLang="en-US" sz="2400">
                <a:solidFill>
                  <a:srgbClr val="000000"/>
                </a:solidFill>
                <a:latin typeface="DFKai-SB"/>
                <a:ea typeface="+mn-lt"/>
                <a:cs typeface="+mn-lt"/>
              </a:rPr>
              <a:t>用一維陣列方便</a:t>
            </a:r>
            <a:r>
              <a:rPr lang="en-US" altLang="zh-TW" sz="2400" dirty="0">
                <a:solidFill>
                  <a:srgbClr val="000000"/>
                </a:solidFill>
                <a:latin typeface="DFKai-SB"/>
                <a:ea typeface="+mn-lt"/>
                <a:cs typeface="+mn-lt"/>
              </a:rPr>
              <a:t>sort)</a:t>
            </a:r>
            <a:r>
              <a:rPr lang="zh-TW" altLang="en-US" sz="2400">
                <a:solidFill>
                  <a:srgbClr val="000000"/>
                </a:solidFill>
                <a:latin typeface="DFKai-SB"/>
                <a:ea typeface="+mn-lt"/>
                <a:cs typeface="+mn-lt"/>
              </a:rPr>
              <a:t>，</a:t>
            </a:r>
            <a:r>
              <a:rPr lang="zh-TW" sz="2400">
                <a:solidFill>
                  <a:srgbClr val="000000"/>
                </a:solidFill>
                <a:latin typeface="DFKai-SB"/>
                <a:ea typeface="+mn-lt"/>
                <a:cs typeface="+mn-lt"/>
              </a:rPr>
              <a:t>最後由小到大遍歷，當邊的兩個端點在同一個set，則加入MST，當邊搜到</a:t>
            </a:r>
            <a:r>
              <a:rPr lang="zh-TW" altLang="en-US" sz="2400">
                <a:solidFill>
                  <a:srgbClr val="000000"/>
                </a:solidFill>
                <a:latin typeface="DFKai-SB"/>
                <a:ea typeface="+mn-lt"/>
                <a:cs typeface="+mn-lt"/>
              </a:rPr>
              <a:t>第</a:t>
            </a:r>
            <a:r>
              <a:rPr lang="zh-TW" sz="2400">
                <a:solidFill>
                  <a:srgbClr val="000000"/>
                </a:solidFill>
                <a:latin typeface="DFKai-SB"/>
                <a:ea typeface="+mn-lt"/>
                <a:cs typeface="+mn-lt"/>
              </a:rPr>
              <a:t>outpost</a:t>
            </a:r>
            <a:r>
              <a:rPr lang="zh-TW" altLang="en-US" sz="2400">
                <a:solidFill>
                  <a:srgbClr val="000000"/>
                </a:solidFill>
                <a:latin typeface="DFKai-SB"/>
                <a:ea typeface="+mn-lt"/>
                <a:cs typeface="+mn-lt"/>
              </a:rPr>
              <a:t>減掉</a:t>
            </a:r>
            <a:r>
              <a:rPr lang="zh-TW" sz="2400">
                <a:solidFill>
                  <a:srgbClr val="000000"/>
                </a:solidFill>
                <a:latin typeface="DFKai-SB"/>
                <a:ea typeface="+mn-lt"/>
                <a:cs typeface="+mn-lt"/>
              </a:rPr>
              <a:t>satellite</a:t>
            </a:r>
            <a:r>
              <a:rPr lang="zh-TW" altLang="en-US" sz="2400">
                <a:solidFill>
                  <a:srgbClr val="000000"/>
                </a:solidFill>
                <a:latin typeface="DFKai-SB"/>
                <a:ea typeface="+mn-lt"/>
                <a:cs typeface="+mn-lt"/>
              </a:rPr>
              <a:t>個</a:t>
            </a:r>
            <a:r>
              <a:rPr lang="zh-TW" sz="2400">
                <a:solidFill>
                  <a:srgbClr val="000000"/>
                </a:solidFill>
                <a:latin typeface="DFKai-SB"/>
                <a:ea typeface="+mn-lt"/>
                <a:cs typeface="+mn-lt"/>
              </a:rPr>
              <a:t>時，得到</a:t>
            </a:r>
            <a:r>
              <a:rPr lang="zh-TW" altLang="en-US" sz="2400">
                <a:solidFill>
                  <a:srgbClr val="000000"/>
                </a:solidFill>
                <a:latin typeface="DFKai-SB"/>
                <a:ea typeface="+mn-lt"/>
                <a:cs typeface="+mn-lt"/>
              </a:rPr>
              <a:t>結</a:t>
            </a:r>
            <a:r>
              <a:rPr lang="zh-TW" sz="2400">
                <a:solidFill>
                  <a:srgbClr val="000000"/>
                </a:solidFill>
                <a:latin typeface="DFKai-SB"/>
                <a:ea typeface="+mn-lt"/>
                <a:cs typeface="+mn-lt"/>
              </a:rPr>
              <a:t>果</a:t>
            </a:r>
            <a:endParaRPr lang="zh-TW" altLang="en-US" sz="2400">
              <a:solidFill>
                <a:srgbClr val="000000"/>
              </a:solidFill>
              <a:latin typeface="DFKai-SB"/>
              <a:ea typeface="Tahoma"/>
              <a:cs typeface="Tahoma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無</a:t>
            </a:r>
            <a:endParaRPr lang="zh-TW" altLang="en-US" sz="2400" b="1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2528</TotalTime>
  <Words>282</Words>
  <Application>Microsoft Office PowerPoint</Application>
  <PresentationFormat>如螢幕大小 (4:3)</PresentationFormat>
  <Paragraphs>18</Paragraphs>
  <Slides>2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Blends</vt:lpstr>
      <vt:lpstr>10369 : Arctic Network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育誠 張</cp:lastModifiedBy>
  <cp:revision>225</cp:revision>
  <dcterms:created xsi:type="dcterms:W3CDTF">1601-01-01T00:00:00Z</dcterms:created>
  <dcterms:modified xsi:type="dcterms:W3CDTF">2024-03-26T03:32:44Z</dcterms:modified>
</cp:coreProperties>
</file>