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6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1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6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91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08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0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6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340: 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Master-Mind Hints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7928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340: Master-Mind Hints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just"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給定多組遊戲，每個遊戲開始時會輸入數字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，代表每個序列長度為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，且序列中數字的範圍介於 </a:t>
            </a:r>
            <a:r>
              <a:rPr lang="en-US" altLang="zh-TW" sz="2400" dirty="0">
                <a:latin typeface="Times New Roman" panose="02020603050405020304" pitchFamily="18" charset="0"/>
              </a:rPr>
              <a:t>1~9</a:t>
            </a:r>
            <a:r>
              <a:rPr lang="zh-TW" altLang="en-US" sz="2400" dirty="0">
                <a:latin typeface="Times New Roman" panose="02020603050405020304" pitchFamily="18" charset="0"/>
              </a:rPr>
              <a:t>。第一個序列為 </a:t>
            </a:r>
            <a:r>
              <a:rPr lang="en-US" altLang="zh-TW" sz="2400" dirty="0">
                <a:latin typeface="Times New Roman" panose="02020603050405020304" pitchFamily="18" charset="0"/>
              </a:rPr>
              <a:t>secret </a:t>
            </a:r>
            <a:r>
              <a:rPr lang="zh-TW" altLang="en-US" sz="2400" dirty="0">
                <a:latin typeface="Times New Roman" panose="02020603050405020304" pitchFamily="18" charset="0"/>
              </a:rPr>
              <a:t>，之後接續的序列為 </a:t>
            </a:r>
            <a:r>
              <a:rPr lang="en-US" altLang="zh-TW" sz="2400" dirty="0">
                <a:latin typeface="Times New Roman" panose="02020603050405020304" pitchFamily="18" charset="0"/>
              </a:rPr>
              <a:t>guess</a:t>
            </a:r>
            <a:r>
              <a:rPr lang="zh-TW" altLang="en-US" sz="2400" dirty="0">
                <a:latin typeface="Times New Roman" panose="02020603050405020304" pitchFamily="18" charset="0"/>
              </a:rPr>
              <a:t> ，對每個序列 </a:t>
            </a:r>
            <a:r>
              <a:rPr lang="en-US" altLang="zh-TW" sz="2400" dirty="0">
                <a:latin typeface="Times New Roman" panose="02020603050405020304" pitchFamily="18" charset="0"/>
              </a:rPr>
              <a:t>guess </a:t>
            </a:r>
            <a:r>
              <a:rPr lang="zh-TW" altLang="en-US" sz="2400" dirty="0">
                <a:latin typeface="Times New Roman" panose="02020603050405020304" pitchFamily="18" charset="0"/>
              </a:rPr>
              <a:t>統計以下狀況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有多少數字在</a:t>
            </a:r>
            <a:r>
              <a:rPr lang="en-US" altLang="zh-TW" sz="2400" dirty="0">
                <a:latin typeface="Times New Roman" panose="02020603050405020304" pitchFamily="18" charset="0"/>
              </a:rPr>
              <a:t>secret </a:t>
            </a:r>
            <a:r>
              <a:rPr lang="zh-TW" altLang="en-US" sz="2400" dirty="0">
                <a:latin typeface="Times New Roman" panose="02020603050405020304" pitchFamily="18" charset="0"/>
              </a:rPr>
              <a:t>與 </a:t>
            </a:r>
            <a:r>
              <a:rPr lang="en-US" altLang="zh-TW" sz="2400" dirty="0">
                <a:latin typeface="Times New Roman" panose="02020603050405020304" pitchFamily="18" charset="0"/>
              </a:rPr>
              <a:t>guess</a:t>
            </a:r>
            <a:r>
              <a:rPr lang="zh-TW" altLang="en-US" sz="2400" dirty="0">
                <a:latin typeface="Times New Roman" panose="02020603050405020304" pitchFamily="18" charset="0"/>
              </a:rPr>
              <a:t>中相等且所在位置相同 </a:t>
            </a:r>
            <a:r>
              <a:rPr lang="en-US" altLang="zh-TW" sz="2400" dirty="0">
                <a:latin typeface="Times New Roman" panose="02020603050405020304" pitchFamily="18" charset="0"/>
              </a:rPr>
              <a:t>(A)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數字相等但所在位置不同 </a:t>
            </a:r>
            <a:r>
              <a:rPr lang="en-US" altLang="zh-TW" sz="2400" dirty="0">
                <a:latin typeface="Times New Roman" panose="02020603050405020304" pitchFamily="18" charset="0"/>
              </a:rPr>
              <a:t>(B)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(1, 1)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4 3 3 5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(2,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6 5 5 1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(1, 2)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0 0 0 0</a:t>
            </a:r>
            <a:r>
              <a:rPr lang="zh-TW" altLang="zh-TW" sz="2400" kern="1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en-US" altLang="zh-TW" sz="2400" kern="1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 </a:t>
            </a:r>
            <a:r>
              <a:rPr lang="zh-TW" altLang="en-US" sz="2400" dirty="0">
                <a:latin typeface="Times New Roman" panose="02020603050405020304" pitchFamily="18" charset="0"/>
              </a:rPr>
              <a:t>從頭至尾一起走訪兩個序列</a:t>
            </a:r>
            <a:r>
              <a:rPr lang="en-US" altLang="zh-TW" sz="2400" dirty="0">
                <a:latin typeface="Times New Roman" panose="02020603050405020304" pitchFamily="18" charset="0"/>
              </a:rPr>
              <a:t>(S, G)</a:t>
            </a:r>
            <a:r>
              <a:rPr lang="zh-TW" altLang="en-US" sz="2400" dirty="0">
                <a:latin typeface="Times New Roman" panose="02020603050405020304" pitchFamily="18" charset="0"/>
              </a:rPr>
              <a:t>，用</a:t>
            </a:r>
            <a:r>
              <a:rPr lang="en-US" altLang="zh-TW" sz="2400" dirty="0">
                <a:latin typeface="Times New Roman" panose="02020603050405020304" pitchFamily="18" charset="0"/>
              </a:rPr>
              <a:t>A,B</a:t>
            </a:r>
            <a:r>
              <a:rPr lang="zh-TW" altLang="en-US" sz="2400" dirty="0">
                <a:latin typeface="Times New Roman" panose="02020603050405020304" pitchFamily="18" charset="0"/>
              </a:rPr>
              <a:t>統計所需輸出數據。過程會透過陣列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count_s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count_g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分別儲存兩序列出現數字的個數。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走訪分兩狀況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1.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 == G[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加一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 != G[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   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將出現數字統計至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count_s</a:t>
            </a:r>
            <a:r>
              <a:rPr lang="zh-TW" altLang="en-US" sz="2400" dirty="0">
                <a:latin typeface="Times New Roman" panose="02020603050405020304" pitchFamily="18" charset="0"/>
              </a:rPr>
              <a:t> 與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count_g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最後走訪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count_s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和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count_g</a:t>
            </a:r>
            <a:r>
              <a:rPr lang="zh-TW" altLang="en-US" sz="2400" dirty="0">
                <a:latin typeface="Times New Roman" panose="02020603050405020304" pitchFamily="18" charset="0"/>
              </a:rPr>
              <a:t> 計算出 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B += min(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count_s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count_g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]);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9BFD8E5-BC09-84AE-453A-3BECDC6683FA}"/>
              </a:ext>
            </a:extLst>
          </p:cNvPr>
          <p:cNvSpPr txBox="1"/>
          <p:nvPr/>
        </p:nvSpPr>
        <p:spPr>
          <a:xfrm>
            <a:off x="971600" y="146788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5E2F86C-61B8-5150-13DF-E5FEA3A227B5}"/>
              </a:ext>
            </a:extLst>
          </p:cNvPr>
          <p:cNvSpPr txBox="1"/>
          <p:nvPr/>
        </p:nvSpPr>
        <p:spPr>
          <a:xfrm>
            <a:off x="971600" y="185770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6F852F8-DF91-AE7F-42E2-BC8BEB13BC74}"/>
              </a:ext>
            </a:extLst>
          </p:cNvPr>
          <p:cNvSpPr txBox="1"/>
          <p:nvPr/>
        </p:nvSpPr>
        <p:spPr>
          <a:xfrm>
            <a:off x="995648" y="108393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F369D55-289E-C2A9-1E9B-BE05F2C352EA}"/>
              </a:ext>
            </a:extLst>
          </p:cNvPr>
          <p:cNvSpPr txBox="1"/>
          <p:nvPr/>
        </p:nvSpPr>
        <p:spPr>
          <a:xfrm>
            <a:off x="971600" y="22357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F105362-A6E3-5EF6-32D2-072C31657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93730"/>
              </p:ext>
            </p:extLst>
          </p:nvPr>
        </p:nvGraphicFramePr>
        <p:xfrm>
          <a:off x="1835696" y="3685000"/>
          <a:ext cx="6216354" cy="172421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7FD18C8-8A39-FE58-51AA-B982904FF96A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0</a:t>
            </a:r>
          </a:p>
          <a:p>
            <a:r>
              <a:rPr lang="en-US" altLang="zh-TW" dirty="0"/>
              <a:t>B : 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259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3915D47-5B93-A4E8-070C-EE518AE68BD4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1</a:t>
            </a:r>
          </a:p>
          <a:p>
            <a:r>
              <a:rPr lang="en-US" altLang="zh-TW" dirty="0"/>
              <a:t>B : 0</a:t>
            </a:r>
            <a:endParaRPr lang="zh-TW" altLang="en-US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BD65063-F350-C558-8F18-C227D7459557}"/>
              </a:ext>
            </a:extLst>
          </p:cNvPr>
          <p:cNvSpPr/>
          <p:nvPr/>
        </p:nvSpPr>
        <p:spPr bwMode="auto">
          <a:xfrm>
            <a:off x="1403648" y="1414334"/>
            <a:ext cx="281216" cy="1008112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854A1F3-102B-BF1F-7F0E-E3AB3E80E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611573"/>
              </p:ext>
            </p:extLst>
          </p:nvPr>
        </p:nvGraphicFramePr>
        <p:xfrm>
          <a:off x="1846048" y="3745224"/>
          <a:ext cx="6216354" cy="17005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484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28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3915D47-5B93-A4E8-070C-EE518AE68BD4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1</a:t>
            </a:r>
          </a:p>
          <a:p>
            <a:r>
              <a:rPr lang="en-US" altLang="zh-TW" dirty="0"/>
              <a:t>B : 0</a:t>
            </a:r>
            <a:endParaRPr lang="zh-TW" altLang="en-US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BD65063-F350-C558-8F18-C227D7459557}"/>
              </a:ext>
            </a:extLst>
          </p:cNvPr>
          <p:cNvSpPr/>
          <p:nvPr/>
        </p:nvSpPr>
        <p:spPr bwMode="auto">
          <a:xfrm>
            <a:off x="1619672" y="1377758"/>
            <a:ext cx="281216" cy="1008112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854A1F3-102B-BF1F-7F0E-E3AB3E80E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88136"/>
              </p:ext>
            </p:extLst>
          </p:nvPr>
        </p:nvGraphicFramePr>
        <p:xfrm>
          <a:off x="1846048" y="3745224"/>
          <a:ext cx="6216354" cy="17005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484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04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3915D47-5B93-A4E8-070C-EE518AE68BD4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3</a:t>
            </a:r>
          </a:p>
          <a:p>
            <a:r>
              <a:rPr lang="en-US" altLang="zh-TW" dirty="0"/>
              <a:t>B : 0</a:t>
            </a:r>
            <a:endParaRPr lang="zh-TW" altLang="en-US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BD65063-F350-C558-8F18-C227D7459557}"/>
              </a:ext>
            </a:extLst>
          </p:cNvPr>
          <p:cNvSpPr/>
          <p:nvPr/>
        </p:nvSpPr>
        <p:spPr bwMode="auto">
          <a:xfrm>
            <a:off x="2339752" y="1412205"/>
            <a:ext cx="281216" cy="1008112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854A1F3-102B-BF1F-7F0E-E3AB3E80E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00517"/>
              </p:ext>
            </p:extLst>
          </p:nvPr>
        </p:nvGraphicFramePr>
        <p:xfrm>
          <a:off x="1846048" y="3745224"/>
          <a:ext cx="6216354" cy="17005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484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3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3915D47-5B93-A4E8-070C-EE518AE68BD4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3</a:t>
            </a:r>
          </a:p>
          <a:p>
            <a:r>
              <a:rPr lang="en-US" altLang="zh-TW" dirty="0"/>
              <a:t>B : 0</a:t>
            </a:r>
            <a:endParaRPr lang="zh-TW" altLang="en-US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BD65063-F350-C558-8F18-C227D7459557}"/>
              </a:ext>
            </a:extLst>
          </p:cNvPr>
          <p:cNvSpPr/>
          <p:nvPr/>
        </p:nvSpPr>
        <p:spPr bwMode="auto">
          <a:xfrm>
            <a:off x="2555776" y="1412205"/>
            <a:ext cx="281216" cy="1008112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854A1F3-102B-BF1F-7F0E-E3AB3E80E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04370"/>
              </p:ext>
            </p:extLst>
          </p:nvPr>
        </p:nvGraphicFramePr>
        <p:xfrm>
          <a:off x="1846048" y="3745224"/>
          <a:ext cx="6216354" cy="17005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484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95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Secret : 1 2 2 2 4 5 6 6 6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Guess : 1 1 2 2 3 3 4 4 5 5 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B1BDDD7-66F3-F140-991F-66779934F45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7570C5C-E336-C659-FBED-4EA4A2C6457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DB043BA-75B4-C833-B506-67B9E4912913}"/>
              </a:ext>
            </a:extLst>
          </p:cNvPr>
          <p:cNvSpPr txBox="1"/>
          <p:nvPr/>
        </p:nvSpPr>
        <p:spPr>
          <a:xfrm>
            <a:off x="555656" y="42508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08F5E7C-1283-6FC5-AA58-D91F9E72799E}"/>
              </a:ext>
            </a:extLst>
          </p:cNvPr>
          <p:cNvSpPr txBox="1"/>
          <p:nvPr/>
        </p:nvSpPr>
        <p:spPr>
          <a:xfrm>
            <a:off x="552176" y="48085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C919DB9-E21A-CF31-E717-3E3743D46E07}"/>
              </a:ext>
            </a:extLst>
          </p:cNvPr>
          <p:cNvSpPr txBox="1"/>
          <p:nvPr/>
        </p:nvSpPr>
        <p:spPr>
          <a:xfrm>
            <a:off x="827584" y="36850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3915D47-5B93-A4E8-070C-EE518AE68BD4}"/>
              </a:ext>
            </a:extLst>
          </p:cNvPr>
          <p:cNvSpPr txBox="1"/>
          <p:nvPr/>
        </p:nvSpPr>
        <p:spPr>
          <a:xfrm flipH="1">
            <a:off x="7236296" y="2626558"/>
            <a:ext cx="914399" cy="85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: 3</a:t>
            </a:r>
          </a:p>
          <a:p>
            <a:r>
              <a:rPr lang="en-US" altLang="zh-TW" dirty="0"/>
              <a:t>B : 2</a:t>
            </a:r>
            <a:endParaRPr lang="zh-TW" altLang="en-US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BD65063-F350-C558-8F18-C227D7459557}"/>
              </a:ext>
            </a:extLst>
          </p:cNvPr>
          <p:cNvSpPr/>
          <p:nvPr/>
        </p:nvSpPr>
        <p:spPr bwMode="auto">
          <a:xfrm>
            <a:off x="3491880" y="1411077"/>
            <a:ext cx="281216" cy="1008112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854A1F3-102B-BF1F-7F0E-E3AB3E80E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06854"/>
              </p:ext>
            </p:extLst>
          </p:nvPr>
        </p:nvGraphicFramePr>
        <p:xfrm>
          <a:off x="1846048" y="3745224"/>
          <a:ext cx="6216354" cy="17005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90706">
                  <a:extLst>
                    <a:ext uri="{9D8B030D-6E8A-4147-A177-3AD203B41FA5}">
                      <a16:colId xmlns:a16="http://schemas.microsoft.com/office/drawing/2014/main" val="236115049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979634522"/>
                    </a:ext>
                  </a:extLst>
                </a:gridCol>
                <a:gridCol w="658475">
                  <a:extLst>
                    <a:ext uri="{9D8B030D-6E8A-4147-A177-3AD203B41FA5}">
                      <a16:colId xmlns:a16="http://schemas.microsoft.com/office/drawing/2014/main" val="676654379"/>
                    </a:ext>
                  </a:extLst>
                </a:gridCol>
                <a:gridCol w="722937">
                  <a:extLst>
                    <a:ext uri="{9D8B030D-6E8A-4147-A177-3AD203B41FA5}">
                      <a16:colId xmlns:a16="http://schemas.microsoft.com/office/drawing/2014/main" val="231824637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1398755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102192628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527740381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889850437"/>
                    </a:ext>
                  </a:extLst>
                </a:gridCol>
                <a:gridCol w="690706">
                  <a:extLst>
                    <a:ext uri="{9D8B030D-6E8A-4147-A177-3AD203B41FA5}">
                      <a16:colId xmlns:a16="http://schemas.microsoft.com/office/drawing/2014/main" val="1259116877"/>
                    </a:ext>
                  </a:extLst>
                </a:gridCol>
              </a:tblGrid>
              <a:tr h="5484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017134"/>
                  </a:ext>
                </a:extLst>
              </a:tr>
              <a:tr h="572091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850976"/>
                  </a:ext>
                </a:extLst>
              </a:tr>
              <a:tr h="580037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0296898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8F4279B0-535F-41DD-1C06-A6D46E85F8E2}"/>
              </a:ext>
            </a:extLst>
          </p:cNvPr>
          <p:cNvSpPr txBox="1"/>
          <p:nvPr/>
        </p:nvSpPr>
        <p:spPr>
          <a:xfrm flipH="1">
            <a:off x="3632488" y="6062786"/>
            <a:ext cx="216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 += min(1, 2)</a:t>
            </a:r>
            <a:endParaRPr lang="zh-TW" altLang="en-US" dirty="0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716C547A-70AC-1018-BF0F-FB59B5D74292}"/>
              </a:ext>
            </a:extLst>
          </p:cNvPr>
          <p:cNvSpPr/>
          <p:nvPr/>
        </p:nvSpPr>
        <p:spPr bwMode="auto">
          <a:xfrm>
            <a:off x="3774248" y="3484978"/>
            <a:ext cx="797752" cy="2104261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C00071E5-A5A8-0BE4-446D-A6861556C070}"/>
              </a:ext>
            </a:extLst>
          </p:cNvPr>
          <p:cNvCxnSpPr>
            <a:cxnSpLocks/>
          </p:cNvCxnSpPr>
          <p:nvPr/>
        </p:nvCxnSpPr>
        <p:spPr bwMode="auto">
          <a:xfrm>
            <a:off x="4173124" y="5668551"/>
            <a:ext cx="0" cy="394235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2F869E95-226B-7E63-82DE-429C75A0EACF}"/>
              </a:ext>
            </a:extLst>
          </p:cNvPr>
          <p:cNvSpPr/>
          <p:nvPr/>
        </p:nvSpPr>
        <p:spPr bwMode="auto">
          <a:xfrm>
            <a:off x="4555349" y="3497262"/>
            <a:ext cx="797752" cy="2104261"/>
          </a:xfrm>
          <a:prstGeom prst="ellipse">
            <a:avLst/>
          </a:prstGeom>
          <a:noFill/>
          <a:ln w="3810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71317DBE-5CBC-C8AE-CC45-E7D24B6B89F4}"/>
              </a:ext>
            </a:extLst>
          </p:cNvPr>
          <p:cNvCxnSpPr>
            <a:cxnSpLocks/>
          </p:cNvCxnSpPr>
          <p:nvPr/>
        </p:nvCxnSpPr>
        <p:spPr bwMode="auto">
          <a:xfrm>
            <a:off x="4954225" y="5668551"/>
            <a:ext cx="0" cy="394235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76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題目敘述較冗長，但解法不難，複雜度為 </a:t>
            </a:r>
            <a:r>
              <a:rPr lang="en-US" altLang="zh-TW" sz="2400" dirty="0">
                <a:latin typeface="Times New Roman" panose="02020603050405020304" pitchFamily="18" charset="0"/>
              </a:rPr>
              <a:t>O(n)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9284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2946</TotalTime>
  <Words>742</Words>
  <Application>Microsoft Office PowerPoint</Application>
  <PresentationFormat>如螢幕大小 (4:3)</PresentationFormat>
  <Paragraphs>266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Tahoma</vt:lpstr>
      <vt:lpstr>Times New Roman</vt:lpstr>
      <vt:lpstr>Wingdings</vt:lpstr>
      <vt:lpstr>Blends</vt:lpstr>
      <vt:lpstr>340: Master-Mind Hints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109</cp:revision>
  <dcterms:created xsi:type="dcterms:W3CDTF">1601-01-01T00:00:00Z</dcterms:created>
  <dcterms:modified xsi:type="dcterms:W3CDTF">2024-04-24T18:17:01Z</dcterms:modified>
</cp:coreProperties>
</file>