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BA943"/>
    <a:srgbClr val="20C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6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24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6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2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580: Critical Mass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580: Critical Mass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給定一個大於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的數字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，代表一排有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個字母，每個字母可以是</a:t>
            </a:r>
            <a:r>
              <a:rPr lang="en-US" altLang="zh-TW" sz="2400" dirty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或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，可任意排並計算存在連續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的排列情形。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UUUL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LUUU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UUUU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令 </a:t>
            </a: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][j] </a:t>
            </a:r>
            <a:r>
              <a:rPr lang="zh-TW" altLang="en-US" sz="2400" dirty="0">
                <a:latin typeface="Times New Roman" panose="02020603050405020304" pitchFamily="18" charset="0"/>
              </a:rPr>
              <a:t>為已有 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個字母，但尚未有連續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，且目前字尾有 </a:t>
            </a:r>
            <a:r>
              <a:rPr lang="en-US" altLang="zh-TW" sz="2400" dirty="0">
                <a:latin typeface="Times New Roman" panose="02020603050405020304" pitchFamily="18" charset="0"/>
              </a:rPr>
              <a:t>j </a:t>
            </a:r>
            <a:r>
              <a:rPr lang="zh-TW" altLang="en-US" sz="2400" dirty="0">
                <a:latin typeface="Times New Roman" panose="02020603050405020304" pitchFamily="18" charset="0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(0&lt;=j&lt;=2) </a:t>
            </a:r>
            <a:r>
              <a:rPr lang="zh-TW" altLang="en-US" sz="2400" dirty="0">
                <a:latin typeface="Times New Roman" panose="02020603050405020304" pitchFamily="18" charset="0"/>
              </a:rPr>
              <a:t>的情況。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第 </a:t>
            </a:r>
            <a:r>
              <a:rPr lang="en-US" altLang="zh-TW" sz="2400" dirty="0">
                <a:latin typeface="Times New Roman" panose="02020603050405020304" pitchFamily="18" charset="0"/>
              </a:rPr>
              <a:t>i </a:t>
            </a:r>
            <a:r>
              <a:rPr lang="zh-TW" altLang="en-US" sz="2400" dirty="0">
                <a:latin typeface="Times New Roman" panose="02020603050405020304" pitchFamily="18" charset="0"/>
              </a:rPr>
              <a:t>個字母可選 </a:t>
            </a:r>
            <a:r>
              <a:rPr lang="en-US" altLang="zh-TW" sz="2400" dirty="0">
                <a:latin typeface="Times New Roman" panose="02020603050405020304" pitchFamily="18" charset="0"/>
              </a:rPr>
              <a:t>L </a:t>
            </a:r>
            <a:r>
              <a:rPr lang="zh-TW" altLang="en-US" sz="2400" dirty="0">
                <a:latin typeface="Times New Roman" panose="02020603050405020304" pitchFamily="18" charset="0"/>
              </a:rPr>
              <a:t>或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選 </a:t>
            </a:r>
            <a:r>
              <a:rPr lang="en-US" altLang="zh-TW" sz="2400" dirty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][0] = DP[i-1][0] + DP[i-1][1] +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DP[i-1][2]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選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][1] = DP[i-1][0] (</a:t>
            </a:r>
            <a:r>
              <a:rPr lang="zh-TW" altLang="en-US" sz="2400" dirty="0">
                <a:latin typeface="Times New Roman" panose="02020603050405020304" pitchFamily="18" charset="0"/>
              </a:rPr>
              <a:t>字尾只有一個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][2] = DP[i-1][1] (</a:t>
            </a:r>
            <a:r>
              <a:rPr lang="zh-TW" altLang="en-US" sz="2400" dirty="0">
                <a:latin typeface="Times New Roman" panose="02020603050405020304" pitchFamily="18" charset="0"/>
              </a:rPr>
              <a:t>字尾有兩個 </a:t>
            </a:r>
            <a:r>
              <a:rPr lang="en-US" altLang="zh-TW" sz="2400" dirty="0">
                <a:latin typeface="Times New Roman" panose="02020603050405020304" pitchFamily="18" charset="0"/>
              </a:rPr>
              <a:t>U)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所有情況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</a:rPr>
              <a:t> - D[n][0] - D[n][1] – DP[n][2] </a:t>
            </a:r>
            <a:endParaRPr lang="en-US" altLang="zh-TW" sz="2400" baseline="30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令 </a:t>
            </a: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為已有 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個字母，但有連續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</a:rPr>
              <a:t>U </a:t>
            </a:r>
            <a:r>
              <a:rPr lang="zh-TW" altLang="en-US" sz="2400" dirty="0">
                <a:latin typeface="Times New Roman" panose="02020603050405020304" pitchFamily="18" charset="0"/>
              </a:rPr>
              <a:t>的情況。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情況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.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DP[i-1]</a:t>
            </a:r>
            <a:r>
              <a:rPr lang="zh-TW" altLang="en-US" sz="2400" dirty="0">
                <a:latin typeface="Times New Roman" panose="02020603050405020304" pitchFamily="18" charset="0"/>
              </a:rPr>
              <a:t> 有 </a:t>
            </a:r>
            <a:r>
              <a:rPr lang="en-US" altLang="zh-TW" sz="2400" dirty="0">
                <a:latin typeface="Times New Roman" panose="02020603050405020304" pitchFamily="18" charset="0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</a:rPr>
              <a:t>種情況，那麼在 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插入 </a:t>
            </a:r>
            <a:r>
              <a:rPr lang="en-US" altLang="zh-TW" sz="2400" dirty="0">
                <a:latin typeface="Times New Roman" panose="02020603050405020304" pitchFamily="18" charset="0"/>
              </a:rPr>
              <a:t>L</a:t>
            </a:r>
            <a:r>
              <a:rPr lang="zh-TW" altLang="en-US" sz="2400" dirty="0">
                <a:latin typeface="Times New Roman" panose="02020603050405020304" pitchFamily="18" charset="0"/>
              </a:rPr>
              <a:t> 或是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一樣</a:t>
            </a:r>
            <a:r>
              <a:rPr lang="en-US" altLang="zh-TW" sz="2400" dirty="0">
                <a:latin typeface="Times New Roman" panose="02020603050405020304" pitchFamily="18" charset="0"/>
              </a:rPr>
              <a:t>	 </a:t>
            </a:r>
            <a:r>
              <a:rPr lang="zh-TW" altLang="en-US" sz="2400" dirty="0">
                <a:latin typeface="Times New Roman" panose="02020603050405020304" pitchFamily="18" charset="0"/>
              </a:rPr>
              <a:t>會有 </a:t>
            </a:r>
            <a:r>
              <a:rPr lang="en-US" altLang="zh-TW" sz="2400" dirty="0">
                <a:latin typeface="Times New Roman" panose="02020603050405020304" pitchFamily="18" charset="0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</a:rPr>
              <a:t>種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DP[i-1]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情況 </a:t>
            </a:r>
            <a:r>
              <a:rPr lang="en-US" altLang="zh-TW" sz="2400" dirty="0">
                <a:latin typeface="Times New Roman" panose="02020603050405020304" pitchFamily="18" charset="0"/>
              </a:rPr>
              <a:t>2. </a:t>
            </a:r>
            <a:r>
              <a:rPr lang="zh-TW" altLang="en-US" sz="2400" dirty="0">
                <a:latin typeface="Times New Roman" panose="02020603050405020304" pitchFamily="18" charset="0"/>
              </a:rPr>
              <a:t>插入 </a:t>
            </a:r>
            <a:r>
              <a:rPr lang="en-US" altLang="zh-TW" sz="2400" dirty="0">
                <a:latin typeface="Times New Roman" panose="02020603050405020304" pitchFamily="18" charset="0"/>
              </a:rPr>
              <a:t>U</a:t>
            </a:r>
            <a:r>
              <a:rPr lang="zh-TW" altLang="en-US" sz="2400" dirty="0">
                <a:latin typeface="Times New Roman" panose="02020603050405020304" pitchFamily="18" charset="0"/>
              </a:rPr>
              <a:t> 時會形成新的情況 </a:t>
            </a:r>
            <a:r>
              <a:rPr lang="en-US" altLang="zh-TW" sz="2400" dirty="0">
                <a:latin typeface="Times New Roman" panose="02020603050405020304" pitchFamily="18" charset="0"/>
              </a:rPr>
              <a:t>(XXXLUU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	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i-4</a:t>
            </a:r>
            <a:r>
              <a:rPr lang="en-US" altLang="zh-TW" sz="2400" dirty="0">
                <a:latin typeface="Times New Roman" panose="02020603050405020304" pitchFamily="18" charset="0"/>
              </a:rPr>
              <a:t> – DP[i-4]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DP[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 =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DP[i-1] +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baseline="30000" dirty="0">
                <a:latin typeface="Times New Roman" panose="02020603050405020304" pitchFamily="18" charset="0"/>
              </a:rPr>
              <a:t>i-4</a:t>
            </a:r>
            <a:r>
              <a:rPr lang="en-US" altLang="zh-TW" sz="2400" dirty="0">
                <a:latin typeface="Times New Roman" panose="02020603050405020304" pitchFamily="18" charset="0"/>
              </a:rPr>
              <a:t> – DP[i-4]</a:t>
            </a:r>
          </a:p>
        </p:txBody>
      </p:sp>
    </p:spTree>
    <p:extLst>
      <p:ext uri="{BB962C8B-B14F-4D97-AF65-F5344CB8AC3E}">
        <p14:creationId xmlns:p14="http://schemas.microsoft.com/office/powerpoint/2010/main" val="22713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測資字串長度最大到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，如果要窮舉全部的排列狀況有 </a:t>
            </a:r>
            <a:r>
              <a:rPr lang="en-US" altLang="zh-TW" sz="2400" dirty="0">
                <a:latin typeface="Times New Roman" panose="02020603050405020304" pitchFamily="18" charset="0"/>
              </a:rPr>
              <a:t>2^30</a:t>
            </a:r>
            <a:r>
              <a:rPr lang="zh-TW" altLang="en-US" sz="2400" dirty="0">
                <a:latin typeface="Times New Roman" panose="02020603050405020304" pitchFamily="18" charset="0"/>
              </a:rPr>
              <a:t>種，因此會超出時間限制。</a:t>
            </a:r>
          </a:p>
        </p:txBody>
      </p:sp>
    </p:spTree>
    <p:extLst>
      <p:ext uri="{BB962C8B-B14F-4D97-AF65-F5344CB8AC3E}">
        <p14:creationId xmlns:p14="http://schemas.microsoft.com/office/powerpoint/2010/main" val="284976232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3165</TotalTime>
  <Words>387</Words>
  <Application>Microsoft Office PowerPoint</Application>
  <PresentationFormat>如螢幕大小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580: Critical Mass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112</cp:revision>
  <dcterms:created xsi:type="dcterms:W3CDTF">1601-01-01T00:00:00Z</dcterms:created>
  <dcterms:modified xsi:type="dcterms:W3CDTF">2024-06-08T05:10:08Z</dcterms:modified>
</cp:coreProperties>
</file>