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3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77BE3-4982-4D66-967B-06501D6C78F3}" type="datetimeFigureOut">
              <a:rPr lang="zh-TW" altLang="en-US" smtClean="0"/>
              <a:t>2024/5/2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15CA8-7ED6-47A4-A771-8037E51766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094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CF38A2F-314A-4DE0-B592-DD2DD495B23A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705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309D51-904A-4E53-BC26-57EC86F63215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49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29A4A-02DD-443B-BD6C-A65851FDB106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3B9FCA4-50AA-4A95-ABBF-F15039F2FEF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09415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35745-CBE0-4A2B-958A-45AF878EFBA1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E6DB6-9AC6-4604-9D24-EC6AE6FF9A9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37798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DFD2F-598A-48AD-BCA0-54FAAD19C676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854ED-52C1-4EDE-BF41-0AADD3C9B25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5290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A526-D848-4B72-9FB6-68DD4DE022A2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27400-E6A8-4DC4-A88A-9AAC8A3DD82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9768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CA294-ADCB-41CA-8BF6-D227EAE5BAE7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240E5-4FEC-43EF-A11A-6E66F5179A4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9854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97E97-A050-4651-A5E4-E6214C6894B1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D68D-EEB6-44E8-B9E1-0ACC4FFCB3B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724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3D4DA-B8C9-47A0-943D-03D059FE969C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0A0CD-7108-4320-B9A9-CEAA2D50E26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17083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F9842-2684-4B75-9D95-2C7C02034197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AB556-98E3-46A7-BA5A-5D2EA77F1E0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8331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9BEEB-8300-4EE0-9F11-30A6A7C07DE0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5FEEB-A379-49D0-919C-15C721D3FAB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2682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7D441-8465-4173-867E-579022F6A26C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51FEA-F65D-44B1-A4D8-5473449D4B5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90626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97E17-3CF8-4B48-8AF0-81D22DA07034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F6FF0-6CD7-4214-80E1-D17FFB41110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7850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FE68149-1056-4328-9CFD-06C4E423DA71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568981B-3723-43F5-8550-F50F5D66BB8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865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97BE72-F05B-4716-A613-2B591AD5145A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E4A8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E4A8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533400"/>
            <a:ext cx="9144000" cy="914400"/>
          </a:xfrm>
        </p:spPr>
        <p:txBody>
          <a:bodyPr/>
          <a:lstStyle/>
          <a:p>
            <a:pPr eaLnBrk="1" hangingPunct="1"/>
            <a:r>
              <a:rPr lang="en-US" altLang="zh-TW" b="1" dirty="0" smtClean="0">
                <a:latin typeface="Times New Roman" panose="02020603050405020304" pitchFamily="18" charset="0"/>
              </a:rPr>
              <a:t>12694:</a:t>
            </a:r>
            <a:br>
              <a:rPr lang="en-US" altLang="zh-TW" b="1" dirty="0" smtClean="0">
                <a:latin typeface="Times New Roman" panose="02020603050405020304" pitchFamily="18" charset="0"/>
              </a:rPr>
            </a:br>
            <a:r>
              <a:rPr lang="en-US" altLang="zh-TW" b="1" dirty="0" smtClean="0">
                <a:latin typeface="Times New Roman" panose="02020603050405020304" pitchFamily="18" charset="0"/>
              </a:rPr>
              <a:t>Meeting Room Arrangement</a:t>
            </a:r>
            <a:endParaRPr lang="en-US" altLang="zh-TW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題號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12694 : Meeting Room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Arrangement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陳泰宇</a:t>
            </a:r>
            <a:endParaRPr lang="zh-TW" altLang="en-US" sz="2400" dirty="0" smtClean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20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24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月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日</a:t>
            </a:r>
            <a:endParaRPr lang="zh-TW" altLang="en-US" sz="2400" dirty="0" smtClean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有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一間會議室</a:t>
            </a:r>
            <a:r>
              <a:rPr lang="zh-TW" altLang="en-US" sz="2400" dirty="0">
                <a:latin typeface="Times New Roman" panose="02020603050405020304" pitchFamily="18" charset="0"/>
              </a:rPr>
              <a:t>同時間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一次只能舉辦一個會議，給定所有會議的開始與結束時間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介於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0~10)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，假設一天中會議室可供開會的時間為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0~10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，計算出一天可以安排的最多</a:t>
            </a:r>
            <a:r>
              <a:rPr lang="zh-TW" altLang="en-US" sz="2400" dirty="0">
                <a:latin typeface="Times New Roman" panose="02020603050405020304" pitchFamily="18" charset="0"/>
              </a:rPr>
              <a:t>會議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數量。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題意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endParaRPr lang="en-US" altLang="zh-TW" sz="2000" dirty="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217472"/>
              </p:ext>
            </p:extLst>
          </p:nvPr>
        </p:nvGraphicFramePr>
        <p:xfrm>
          <a:off x="3248894" y="5280859"/>
          <a:ext cx="438811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1">
                  <a:extLst>
                    <a:ext uri="{9D8B030D-6E8A-4147-A177-3AD203B41FA5}">
                      <a16:colId xmlns:a16="http://schemas.microsoft.com/office/drawing/2014/main" val="87081710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917902275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58814019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3388364941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2328998690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2975634365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3242980986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2398447735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3864393259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3351069319"/>
                    </a:ext>
                  </a:extLst>
                </a:gridCol>
              </a:tblGrid>
              <a:tr h="286591"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2575635"/>
                  </a:ext>
                </a:extLst>
              </a:tr>
              <a:tr h="286591"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6643693"/>
                  </a:ext>
                </a:extLst>
              </a:tr>
              <a:tr h="286591"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745921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092334" y="4903590"/>
            <a:ext cx="5037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0     1      2      3     4      5      6     7      8      9     10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29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1BB1F2-BF00-41BE-8EAE-B6AAF1D9ADDE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E4A8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E4A8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題意範例：</a:t>
            </a: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zh-TW" sz="2400" dirty="0" smtClean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  <a:defRPr/>
            </a:pPr>
            <a:endParaRPr lang="en-US" altLang="zh-TW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  <a:defRPr/>
            </a:pP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pPr marL="400050" lvl="1" indent="0" eaLnBrk="1" hangingPunct="1">
              <a:lnSpc>
                <a:spcPct val="90000"/>
              </a:lnSpc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5 7</a:t>
            </a:r>
          </a:p>
          <a:p>
            <a:pPr marL="400050" lvl="1" indent="0" eaLnBrk="1" hangingPunct="1">
              <a:lnSpc>
                <a:spcPct val="90000"/>
              </a:lnSpc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8 9</a:t>
            </a:r>
          </a:p>
          <a:p>
            <a:pPr marL="400050" lvl="1" indent="0" eaLnBrk="1" hangingPunct="1">
              <a:lnSpc>
                <a:spcPct val="90000"/>
              </a:lnSpc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	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	4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1 2</a:t>
            </a:r>
          </a:p>
          <a:p>
            <a:pPr marL="400050" lvl="1" indent="0" eaLnBrk="1" hangingPunct="1">
              <a:lnSpc>
                <a:spcPct val="90000"/>
              </a:lnSpc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3 4</a:t>
            </a:r>
          </a:p>
          <a:p>
            <a:pPr marL="400050" lvl="1" indent="0" eaLnBrk="1" hangingPunct="1">
              <a:lnSpc>
                <a:spcPct val="90000"/>
              </a:lnSpc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0 5</a:t>
            </a:r>
          </a:p>
          <a:p>
            <a:pPr marL="400050" lvl="1" indent="0" eaLnBrk="1" hangingPunct="1">
              <a:lnSpc>
                <a:spcPct val="90000"/>
              </a:lnSpc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  <a:defRPr/>
            </a:pPr>
            <a:endParaRPr lang="en-US" altLang="zh-TW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  <a:defRPr/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  <a:defRPr/>
            </a:pPr>
            <a:endParaRPr lang="en-US" altLang="zh-TW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1 5</a:t>
            </a:r>
          </a:p>
          <a:p>
            <a:pPr marL="400050" lvl="1" indent="0" eaLnBrk="1" hangingPunct="1">
              <a:lnSpc>
                <a:spcPct val="90000"/>
              </a:lnSpc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	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	1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130367"/>
              </p:ext>
            </p:extLst>
          </p:nvPr>
        </p:nvGraphicFramePr>
        <p:xfrm>
          <a:off x="3423461" y="1382684"/>
          <a:ext cx="438811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1">
                  <a:extLst>
                    <a:ext uri="{9D8B030D-6E8A-4147-A177-3AD203B41FA5}">
                      <a16:colId xmlns:a16="http://schemas.microsoft.com/office/drawing/2014/main" val="87081710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917902275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58814019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3388364941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2328998690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2975634365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3242980986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2398447735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3864393259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3351069319"/>
                    </a:ext>
                  </a:extLst>
                </a:gridCol>
              </a:tblGrid>
              <a:tr h="286591"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2575635"/>
                  </a:ext>
                </a:extLst>
              </a:tr>
              <a:tr h="286591"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6643693"/>
                  </a:ext>
                </a:extLst>
              </a:tr>
              <a:tr h="286591"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246320"/>
                  </a:ext>
                </a:extLst>
              </a:tr>
              <a:tr h="286591"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862815"/>
                  </a:ext>
                </a:extLst>
              </a:tr>
              <a:tr h="286591"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9479131"/>
                  </a:ext>
                </a:extLst>
              </a:tr>
              <a:tr h="286591"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7745921"/>
                  </a:ext>
                </a:extLst>
              </a:tr>
              <a:tr h="286591"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5661324"/>
                  </a:ext>
                </a:extLst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3266901" y="1005415"/>
            <a:ext cx="5037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0     1      2      3     4      5      6     7      8      9     10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509851"/>
              </p:ext>
            </p:extLst>
          </p:nvPr>
        </p:nvGraphicFramePr>
        <p:xfrm>
          <a:off x="3423461" y="5357448"/>
          <a:ext cx="438811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1">
                  <a:extLst>
                    <a:ext uri="{9D8B030D-6E8A-4147-A177-3AD203B41FA5}">
                      <a16:colId xmlns:a16="http://schemas.microsoft.com/office/drawing/2014/main" val="87081710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917902275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58814019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3388364941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2328998690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2975634365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3242980986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2398447735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3864393259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3351069319"/>
                    </a:ext>
                  </a:extLst>
                </a:gridCol>
              </a:tblGrid>
              <a:tr h="286591"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2575635"/>
                  </a:ext>
                </a:extLst>
              </a:tr>
              <a:tr h="286591"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6643693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3266901" y="4980179"/>
            <a:ext cx="5037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0     1      2      3     4      5      6     7      8      9     10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81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內容版面配置區 2"/>
          <p:cNvSpPr>
            <a:spLocks noGrp="1"/>
          </p:cNvSpPr>
          <p:nvPr>
            <p:ph idx="1"/>
          </p:nvPr>
        </p:nvSpPr>
        <p:spPr>
          <a:xfrm>
            <a:off x="755650" y="465567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解法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使用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greedy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演算法，在所有的會議中找出一個結束時間最早的，假設是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會議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，再從所有開始時間在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會議結束時間後的會議中，找出一個結束時間最早的，重複以上過程，直到找不到上述符合條件的。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dirty="0" smtClean="0"/>
          </a:p>
        </p:txBody>
      </p:sp>
      <p:sp>
        <p:nvSpPr>
          <p:cNvPr id="8195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760EA5D-BFAA-4F7D-9B03-9B9D614D71A3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E4A8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TW" sz="1400" b="0" i="0" u="none" strike="noStrike" kern="1200" cap="none" spc="0" normalizeH="0" baseline="0" noProof="0" dirty="0" smtClean="0">
              <a:ln>
                <a:noFill/>
              </a:ln>
              <a:solidFill>
                <a:srgbClr val="00E4A8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703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658723"/>
              </p:ext>
            </p:extLst>
          </p:nvPr>
        </p:nvGraphicFramePr>
        <p:xfrm>
          <a:off x="248692" y="3329071"/>
          <a:ext cx="350104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104">
                  <a:extLst>
                    <a:ext uri="{9D8B030D-6E8A-4147-A177-3AD203B41FA5}">
                      <a16:colId xmlns:a16="http://schemas.microsoft.com/office/drawing/2014/main" val="87081710"/>
                    </a:ext>
                  </a:extLst>
                </a:gridCol>
                <a:gridCol w="350104">
                  <a:extLst>
                    <a:ext uri="{9D8B030D-6E8A-4147-A177-3AD203B41FA5}">
                      <a16:colId xmlns:a16="http://schemas.microsoft.com/office/drawing/2014/main" val="917902275"/>
                    </a:ext>
                  </a:extLst>
                </a:gridCol>
                <a:gridCol w="350104">
                  <a:extLst>
                    <a:ext uri="{9D8B030D-6E8A-4147-A177-3AD203B41FA5}">
                      <a16:colId xmlns:a16="http://schemas.microsoft.com/office/drawing/2014/main" val="58814019"/>
                    </a:ext>
                  </a:extLst>
                </a:gridCol>
                <a:gridCol w="350104">
                  <a:extLst>
                    <a:ext uri="{9D8B030D-6E8A-4147-A177-3AD203B41FA5}">
                      <a16:colId xmlns:a16="http://schemas.microsoft.com/office/drawing/2014/main" val="3388364941"/>
                    </a:ext>
                  </a:extLst>
                </a:gridCol>
                <a:gridCol w="350104">
                  <a:extLst>
                    <a:ext uri="{9D8B030D-6E8A-4147-A177-3AD203B41FA5}">
                      <a16:colId xmlns:a16="http://schemas.microsoft.com/office/drawing/2014/main" val="2328998690"/>
                    </a:ext>
                  </a:extLst>
                </a:gridCol>
                <a:gridCol w="350104">
                  <a:extLst>
                    <a:ext uri="{9D8B030D-6E8A-4147-A177-3AD203B41FA5}">
                      <a16:colId xmlns:a16="http://schemas.microsoft.com/office/drawing/2014/main" val="2975634365"/>
                    </a:ext>
                  </a:extLst>
                </a:gridCol>
                <a:gridCol w="350104">
                  <a:extLst>
                    <a:ext uri="{9D8B030D-6E8A-4147-A177-3AD203B41FA5}">
                      <a16:colId xmlns:a16="http://schemas.microsoft.com/office/drawing/2014/main" val="3242980986"/>
                    </a:ext>
                  </a:extLst>
                </a:gridCol>
                <a:gridCol w="350104">
                  <a:extLst>
                    <a:ext uri="{9D8B030D-6E8A-4147-A177-3AD203B41FA5}">
                      <a16:colId xmlns:a16="http://schemas.microsoft.com/office/drawing/2014/main" val="2398447735"/>
                    </a:ext>
                  </a:extLst>
                </a:gridCol>
                <a:gridCol w="350104">
                  <a:extLst>
                    <a:ext uri="{9D8B030D-6E8A-4147-A177-3AD203B41FA5}">
                      <a16:colId xmlns:a16="http://schemas.microsoft.com/office/drawing/2014/main" val="3864393259"/>
                    </a:ext>
                  </a:extLst>
                </a:gridCol>
                <a:gridCol w="350104">
                  <a:extLst>
                    <a:ext uri="{9D8B030D-6E8A-4147-A177-3AD203B41FA5}">
                      <a16:colId xmlns:a16="http://schemas.microsoft.com/office/drawing/2014/main" val="3351069319"/>
                    </a:ext>
                  </a:extLst>
                </a:gridCol>
              </a:tblGrid>
              <a:tr h="283252"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2575635"/>
                  </a:ext>
                </a:extLst>
              </a:tr>
              <a:tr h="283252"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6643693"/>
                  </a:ext>
                </a:extLst>
              </a:tr>
              <a:tr h="283252"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246320"/>
                  </a:ext>
                </a:extLst>
              </a:tr>
              <a:tr h="283252"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862815"/>
                  </a:ext>
                </a:extLst>
              </a:tr>
              <a:tr h="283252"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9479131"/>
                  </a:ext>
                </a:extLst>
              </a:tr>
              <a:tr h="283252"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7745921"/>
                  </a:ext>
                </a:extLst>
              </a:tr>
              <a:tr h="283252"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5661324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92133" y="2951802"/>
            <a:ext cx="3915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0    1    2    3  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32756" y="266007"/>
            <a:ext cx="6350924" cy="651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r>
              <a:rPr kumimoji="1"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</a:t>
            </a:r>
            <a:r>
              <a:rPr kumimoji="1" lang="zh-TW" altLang="en-US" sz="2400" b="1" kern="0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endParaRPr kumimoji="1" lang="en-US" altLang="zh-TW" sz="2400" b="1" kern="0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342900" lvl="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endParaRPr kumimoji="1"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342900" lvl="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endParaRPr kumimoji="1" lang="en-US" altLang="zh-TW" sz="2400" b="1" kern="0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342900" lvl="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endParaRPr kumimoji="1"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342900" lvl="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endParaRPr kumimoji="1" lang="en-US" altLang="zh-TW" sz="2400" b="1" kern="0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342900" lvl="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endParaRPr kumimoji="1"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342900" lvl="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endParaRPr kumimoji="1" lang="en-US" altLang="zh-TW" sz="2400" b="1" kern="0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342900" lvl="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endParaRPr kumimoji="1"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342900" lvl="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endParaRPr kumimoji="1" lang="en-US" altLang="zh-TW" sz="2400" b="1" kern="0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342900" lvl="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endParaRPr kumimoji="1"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342900" lvl="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endParaRPr kumimoji="1" lang="en-US" altLang="zh-TW" sz="2400" b="1" kern="0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342900" lvl="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endParaRPr kumimoji="1"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342900" lvl="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endParaRPr kumimoji="1" lang="en-US" altLang="zh-TW" sz="2400" b="1" kern="0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342900" lvl="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endParaRPr kumimoji="1"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342900" lvl="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endParaRPr kumimoji="1" lang="en-US" altLang="zh-TW" sz="2400" b="1" kern="0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34290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955838"/>
              </p:ext>
            </p:extLst>
          </p:nvPr>
        </p:nvGraphicFramePr>
        <p:xfrm>
          <a:off x="4315503" y="1060071"/>
          <a:ext cx="438811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1">
                  <a:extLst>
                    <a:ext uri="{9D8B030D-6E8A-4147-A177-3AD203B41FA5}">
                      <a16:colId xmlns:a16="http://schemas.microsoft.com/office/drawing/2014/main" val="87081710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917902275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58814019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3388364941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2328998690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2975634365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3242980986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2398447735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3864393259"/>
                    </a:ext>
                  </a:extLst>
                </a:gridCol>
                <a:gridCol w="438811">
                  <a:extLst>
                    <a:ext uri="{9D8B030D-6E8A-4147-A177-3AD203B41FA5}">
                      <a16:colId xmlns:a16="http://schemas.microsoft.com/office/drawing/2014/main" val="3351069319"/>
                    </a:ext>
                  </a:extLst>
                </a:gridCol>
              </a:tblGrid>
              <a:tr h="286591"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2575635"/>
                  </a:ext>
                </a:extLst>
              </a:tr>
              <a:tr h="286591"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  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6293242"/>
                  </a:ext>
                </a:extLst>
              </a:tr>
              <a:tr h="286591"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682064"/>
                  </a:ext>
                </a:extLst>
              </a:tr>
              <a:tr h="286591"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  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6166517"/>
                  </a:ext>
                </a:extLst>
              </a:tr>
              <a:tr h="286591"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9638930"/>
                  </a:ext>
                </a:extLst>
              </a:tr>
              <a:tr h="286591"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  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9566033"/>
                  </a:ext>
                </a:extLst>
              </a:tr>
              <a:tr h="286591"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5000420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155670" y="690739"/>
            <a:ext cx="4856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0     1      2      3     4      5      6     7      8      9     10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760EA5D-BFAA-4F7D-9B03-9B9D614D71A3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E4A8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TW" sz="1400" b="0" i="0" u="none" strike="noStrike" kern="1200" cap="none" spc="0" normalizeH="0" baseline="0" noProof="0" dirty="0" smtClean="0">
              <a:ln>
                <a:noFill/>
              </a:ln>
              <a:solidFill>
                <a:srgbClr val="00E4A8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514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254</Words>
  <Application>Microsoft Office PowerPoint</Application>
  <PresentationFormat>如螢幕大小 (4:3)</PresentationFormat>
  <Paragraphs>55</Paragraphs>
  <Slides>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新細明體</vt:lpstr>
      <vt:lpstr>標楷體</vt:lpstr>
      <vt:lpstr>Calibri</vt:lpstr>
      <vt:lpstr>Tahoma</vt:lpstr>
      <vt:lpstr>Times New Roman</vt:lpstr>
      <vt:lpstr>Wingdings</vt:lpstr>
      <vt:lpstr>Blends</vt:lpstr>
      <vt:lpstr>12694: Meeting Room Arrangement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12694: Meeting Room Arrangement</dc:title>
  <dc:creator>user</dc:creator>
  <cp:lastModifiedBy>user</cp:lastModifiedBy>
  <cp:revision>9</cp:revision>
  <dcterms:created xsi:type="dcterms:W3CDTF">2024-05-01T17:39:12Z</dcterms:created>
  <dcterms:modified xsi:type="dcterms:W3CDTF">2024-05-01T18:23:55Z</dcterms:modified>
</cp:coreProperties>
</file>