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6"/>
  </p:notesMasterIdLst>
  <p:sldIdLst>
    <p:sldId id="263" r:id="rId2"/>
    <p:sldId id="264" r:id="rId3"/>
    <p:sldId id="265" r:id="rId4"/>
    <p:sldId id="266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中等深淺樣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47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C77BE3-4982-4D66-967B-06501D6C78F3}" type="datetimeFigureOut">
              <a:rPr lang="zh-TW" altLang="en-US" smtClean="0"/>
              <a:t>2024/5/2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A15CA8-7ED6-47A4-A771-8037E51766B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209494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CF38A2F-314A-4DE0-B592-DD2DD495B23A}" type="slidenum">
              <a:rPr kumimoji="1" lang="zh-TW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新細明體" panose="02020500000000000000" pitchFamily="18" charset="-120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1" lang="en-US" altLang="zh-TW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anose="020B0604030504040204" pitchFamily="34" charset="0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27054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5309D51-904A-4E53-BC26-57EC86F63215}" type="slidenum">
              <a:rPr kumimoji="1" lang="zh-TW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新細明體" panose="02020500000000000000" pitchFamily="18" charset="-120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1" lang="en-US" altLang="zh-TW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anose="020B0604030504040204" pitchFamily="34" charset="0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9496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/>
                <a:endParaRPr lang="zh-TW" altLang="en-US"/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/>
                <a:endParaRPr lang="zh-TW" altLang="en-US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/>
                <a:endParaRPr lang="zh-TW" altLang="en-US"/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/>
                <a:endParaRPr lang="zh-TW" altLang="en-US"/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endParaRPr lang="zh-TW" altLang="en-US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endParaRPr lang="zh-TW" altLang="en-US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endParaRPr lang="zh-TW" altLang="en-US"/>
            </a:p>
          </p:txBody>
        </p:sp>
      </p:grpSp>
      <p:sp>
        <p:nvSpPr>
          <p:cNvPr id="718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828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718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529A4A-02DD-443B-BD6C-A65851FDB106}" type="datetime1">
              <a:rPr lang="zh-TW" altLang="en-US"/>
              <a:pPr>
                <a:defRPr/>
              </a:pPr>
              <a:t>2024/5/2</a:t>
            </a:fld>
            <a:endParaRPr lang="en-US" altLang="zh-TW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2362200" y="6248400"/>
            <a:ext cx="4953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TW" altLang="en-US"/>
              <a:t>1</a:t>
            </a:r>
            <a:endParaRPr lang="en-US" altLang="zh-TW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3B9FCA4-50AA-4A95-ABBF-F15039F2FEF7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7094159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F35745-CBE0-4A2B-958A-45AF878EFBA1}" type="datetime1">
              <a:rPr lang="zh-TW" altLang="en-US"/>
              <a:pPr>
                <a:defRPr/>
              </a:pPr>
              <a:t>2024/5/2</a:t>
            </a:fld>
            <a:endParaRPr lang="en-US" altLang="zh-TW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FE6DB6-9AC6-4604-9D24-EC6AE6FF9A99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6377986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07175" y="381000"/>
            <a:ext cx="1947863" cy="5791200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5692775" cy="5791200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DDFD2F-598A-48AD-BCA0-54FAAD19C676}" type="datetime1">
              <a:rPr lang="zh-TW" altLang="en-US"/>
              <a:pPr>
                <a:defRPr/>
              </a:pPr>
              <a:t>2024/5/2</a:t>
            </a:fld>
            <a:endParaRPr lang="en-US" altLang="zh-TW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4854ED-52C1-4EDE-BF41-0AADD3C9B255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7252908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42A526-D848-4B72-9FB6-68DD4DE022A2}" type="datetime1">
              <a:rPr lang="zh-TW" altLang="en-US"/>
              <a:pPr>
                <a:defRPr/>
              </a:pPr>
              <a:t>2024/5/2</a:t>
            </a:fld>
            <a:endParaRPr lang="en-US" altLang="zh-TW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A27400-E6A8-4DC4-A88A-9AAC8A3DD822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0976855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ACA294-ADCB-41CA-8BF6-D227EAE5BAE7}" type="datetime1">
              <a:rPr lang="zh-TW" altLang="en-US"/>
              <a:pPr>
                <a:defRPr/>
              </a:pPr>
              <a:t>2024/5/2</a:t>
            </a:fld>
            <a:endParaRPr lang="en-US" altLang="zh-TW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5240E5-4FEC-43EF-A11A-6E66F5179A4D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4985446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762000" y="15240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724400" y="15240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297E97-A050-4651-A5E4-E6214C6894B1}" type="datetime1">
              <a:rPr lang="zh-TW" altLang="en-US"/>
              <a:pPr>
                <a:defRPr/>
              </a:pPr>
              <a:t>2024/5/2</a:t>
            </a:fld>
            <a:endParaRPr lang="en-US" altLang="zh-TW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91D68D-EEB6-44E8-B9E1-0ACC4FFCB3B9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9372488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13D4DA-B8C9-47A0-943D-03D059FE969C}" type="datetime1">
              <a:rPr lang="zh-TW" altLang="en-US"/>
              <a:pPr>
                <a:defRPr/>
              </a:pPr>
              <a:t>2024/5/2</a:t>
            </a:fld>
            <a:endParaRPr lang="en-US" altLang="zh-TW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00A0CD-7108-4320-B9A9-CEAA2D50E262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9170839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CF9842-2684-4B75-9D95-2C7C02034197}" type="datetime1">
              <a:rPr lang="zh-TW" altLang="en-US"/>
              <a:pPr>
                <a:defRPr/>
              </a:pPr>
              <a:t>2024/5/2</a:t>
            </a:fld>
            <a:endParaRPr lang="en-US" altLang="zh-TW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8AB556-98E3-46A7-BA5A-5D2EA77F1E0A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8383310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89BEEB-8300-4EE0-9F11-30A6A7C07DE0}" type="datetime1">
              <a:rPr lang="zh-TW" altLang="en-US"/>
              <a:pPr>
                <a:defRPr/>
              </a:pPr>
              <a:t>2024/5/2</a:t>
            </a:fld>
            <a:endParaRPr lang="en-US" altLang="zh-TW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C5FEEB-A379-49D0-919C-15C721D3FAB7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626828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17D441-8465-4173-867E-579022F6A26C}" type="datetime1">
              <a:rPr lang="zh-TW" altLang="en-US"/>
              <a:pPr>
                <a:defRPr/>
              </a:pPr>
              <a:t>2024/5/2</a:t>
            </a:fld>
            <a:endParaRPr lang="en-US" altLang="zh-TW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F51FEA-F65D-44B1-A4D8-5473449D4B58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3906268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797E17-3CF8-4B48-8AF0-81D22DA07034}" type="datetime1">
              <a:rPr lang="zh-TW" altLang="en-US"/>
              <a:pPr>
                <a:defRPr/>
              </a:pPr>
              <a:t>2024/5/2</a:t>
            </a:fld>
            <a:endParaRPr lang="en-US" altLang="zh-TW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9F6FF0-6CD7-4214-80E1-D17FFB411108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5678506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381000"/>
            <a:ext cx="7793038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5240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615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4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DFE68149-1056-4328-9CFD-06C4E423DA71}" type="datetime1">
              <a:rPr lang="zh-TW" altLang="en-US"/>
              <a:pPr>
                <a:defRPr/>
              </a:pPr>
              <a:t>2024/5/2</a:t>
            </a:fld>
            <a:endParaRPr lang="en-US" altLang="zh-TW"/>
          </a:p>
        </p:txBody>
      </p:sp>
      <p:sp>
        <p:nvSpPr>
          <p:cNvPr id="615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62200" y="6324600"/>
            <a:ext cx="495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kumimoji="0" sz="14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15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400" smtClean="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9568981B-3723-43F5-8550-F50F5D66BB86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1986506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anose="05000000000000000000" pitchFamily="2" charset="2"/>
        <a:buChar char="n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n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anose="05000000000000000000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B97BE72-F05B-4716-A613-2B591AD5145A}" type="slidenum">
              <a:rPr kumimoji="0" lang="zh-TW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E4A8"/>
                </a:solidFill>
                <a:effectLst/>
                <a:uLnTx/>
                <a:uFillTx/>
                <a:latin typeface="Tahoma" panose="020B0604030504040204" pitchFamily="34" charset="0"/>
                <a:ea typeface="新細明體" panose="02020500000000000000" pitchFamily="18" charset="-120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altLang="zh-TW" sz="1400" b="0" i="0" u="none" strike="noStrike" kern="1200" cap="none" spc="0" normalizeH="0" baseline="0" noProof="0" smtClean="0">
              <a:ln>
                <a:noFill/>
              </a:ln>
              <a:solidFill>
                <a:srgbClr val="00E4A8"/>
              </a:solidFill>
              <a:effectLst/>
              <a:uLnTx/>
              <a:uFillTx/>
              <a:latin typeface="Tahoma" panose="020B0604030504040204" pitchFamily="34" charset="0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-152400" y="533400"/>
            <a:ext cx="9144000" cy="914400"/>
          </a:xfrm>
        </p:spPr>
        <p:txBody>
          <a:bodyPr/>
          <a:lstStyle/>
          <a:p>
            <a:pPr eaLnBrk="1" hangingPunct="1"/>
            <a:r>
              <a:rPr lang="en-US" altLang="zh-TW" b="1" dirty="0" smtClean="0">
                <a:latin typeface="Times New Roman" panose="02020603050405020304" pitchFamily="18" charset="0"/>
              </a:rPr>
              <a:t>12694:</a:t>
            </a:r>
            <a:br>
              <a:rPr lang="en-US" altLang="zh-TW" b="1" dirty="0" smtClean="0">
                <a:latin typeface="Times New Roman" panose="02020603050405020304" pitchFamily="18" charset="0"/>
              </a:rPr>
            </a:br>
            <a:r>
              <a:rPr lang="en-US" altLang="zh-TW" b="1" dirty="0" smtClean="0">
                <a:latin typeface="Times New Roman" panose="02020603050405020304" pitchFamily="18" charset="0"/>
              </a:rPr>
              <a:t>Meeting Room Arrangement</a:t>
            </a:r>
            <a:endParaRPr lang="en-US" altLang="zh-TW" dirty="0" smtClean="0"/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077200" cy="4789488"/>
          </a:xfrm>
        </p:spPr>
        <p:txBody>
          <a:bodyPr/>
          <a:lstStyle/>
          <a:p>
            <a:pPr eaLnBrk="1" hangingPunct="1"/>
            <a:r>
              <a:rPr lang="zh-TW" altLang="en-US" sz="2400" dirty="0" smtClean="0">
                <a:solidFill>
                  <a:schemeClr val="hlink"/>
                </a:solidFill>
                <a:latin typeface="Times New Roman" panose="02020603050405020304" pitchFamily="18" charset="0"/>
              </a:rPr>
              <a:t>★★☆☆☆</a:t>
            </a:r>
          </a:p>
          <a:p>
            <a:pPr eaLnBrk="1" hangingPunct="1"/>
            <a:r>
              <a:rPr lang="zh-TW" altLang="en-US" sz="2400" b="1" dirty="0" smtClean="0">
                <a:solidFill>
                  <a:srgbClr val="3BA943"/>
                </a:solidFill>
                <a:latin typeface="Times New Roman" panose="02020603050405020304" pitchFamily="18" charset="0"/>
              </a:rPr>
              <a:t>題組：</a:t>
            </a:r>
            <a:r>
              <a:rPr lang="en-US" altLang="zh-TW" sz="2400" dirty="0" smtClean="0">
                <a:latin typeface="Times New Roman" panose="02020603050405020304" pitchFamily="18" charset="0"/>
                <a:ea typeface="新細明體" panose="02020500000000000000" pitchFamily="18" charset="-120"/>
              </a:rPr>
              <a:t>Problem Set Archive with Online Judge</a:t>
            </a:r>
          </a:p>
          <a:p>
            <a:pPr eaLnBrk="1" hangingPunct="1"/>
            <a:r>
              <a:rPr lang="zh-TW" altLang="en-US" sz="2400" b="1" dirty="0" smtClean="0">
                <a:solidFill>
                  <a:srgbClr val="3BA943"/>
                </a:solidFill>
                <a:latin typeface="Times New Roman" panose="02020603050405020304" pitchFamily="18" charset="0"/>
              </a:rPr>
              <a:t>題號</a:t>
            </a:r>
            <a:r>
              <a:rPr lang="zh-TW" altLang="en-US" sz="2400" b="1" dirty="0" smtClean="0">
                <a:solidFill>
                  <a:srgbClr val="3BA943"/>
                </a:solidFill>
                <a:latin typeface="Times New Roman" panose="02020603050405020304" pitchFamily="18" charset="0"/>
              </a:rPr>
              <a:t>：</a:t>
            </a:r>
            <a:r>
              <a:rPr lang="en-US" altLang="zh-TW" sz="2400" dirty="0" smtClean="0">
                <a:latin typeface="Times New Roman" panose="02020603050405020304" pitchFamily="18" charset="0"/>
              </a:rPr>
              <a:t>12694 : Meeting Room</a:t>
            </a:r>
            <a:r>
              <a:rPr lang="zh-TW" altLang="en-US" sz="2400" dirty="0" smtClean="0">
                <a:latin typeface="Times New Roman" panose="02020603050405020304" pitchFamily="18" charset="0"/>
              </a:rPr>
              <a:t> </a:t>
            </a:r>
            <a:r>
              <a:rPr lang="en-US" altLang="zh-TW" sz="2400" dirty="0" smtClean="0">
                <a:latin typeface="Times New Roman" panose="02020603050405020304" pitchFamily="18" charset="0"/>
              </a:rPr>
              <a:t>Arrangement</a:t>
            </a:r>
            <a:endParaRPr lang="en-US" altLang="zh-TW" sz="2400" dirty="0" smtClean="0">
              <a:latin typeface="Times New Roman" panose="02020603050405020304" pitchFamily="18" charset="0"/>
            </a:endParaRPr>
          </a:p>
          <a:p>
            <a:pPr eaLnBrk="1" hangingPunct="1"/>
            <a:r>
              <a:rPr lang="zh-TW" altLang="en-US" sz="2400" b="1" dirty="0" smtClean="0">
                <a:solidFill>
                  <a:srgbClr val="3BA943"/>
                </a:solidFill>
                <a:latin typeface="Times New Roman" panose="02020603050405020304" pitchFamily="18" charset="0"/>
              </a:rPr>
              <a:t>解題者：</a:t>
            </a:r>
            <a:r>
              <a:rPr lang="zh-TW" altLang="en-US" sz="2400" dirty="0" smtClean="0">
                <a:latin typeface="Times New Roman" panose="02020603050405020304" pitchFamily="18" charset="0"/>
              </a:rPr>
              <a:t>陳泰宇</a:t>
            </a:r>
            <a:endParaRPr lang="zh-TW" altLang="en-US" sz="2400" dirty="0" smtClean="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eaLnBrk="1" hangingPunct="1"/>
            <a:r>
              <a:rPr lang="zh-TW" altLang="en-US" sz="2400" b="1" dirty="0" smtClean="0">
                <a:solidFill>
                  <a:srgbClr val="3BA943"/>
                </a:solidFill>
                <a:latin typeface="Times New Roman" panose="02020603050405020304" pitchFamily="18" charset="0"/>
              </a:rPr>
              <a:t>解題日期：</a:t>
            </a:r>
            <a:r>
              <a:rPr lang="zh-TW" altLang="en-US" sz="2400" dirty="0" smtClean="0">
                <a:latin typeface="Times New Roman" panose="02020603050405020304" pitchFamily="18" charset="0"/>
              </a:rPr>
              <a:t>20</a:t>
            </a:r>
            <a:r>
              <a:rPr lang="en-US" altLang="zh-TW" sz="2400" dirty="0" smtClean="0">
                <a:latin typeface="Times New Roman" panose="02020603050405020304" pitchFamily="18" charset="0"/>
              </a:rPr>
              <a:t>24</a:t>
            </a:r>
            <a:r>
              <a:rPr lang="zh-TW" altLang="en-US" sz="2400" dirty="0" smtClean="0">
                <a:latin typeface="Times New Roman" panose="02020603050405020304" pitchFamily="18" charset="0"/>
              </a:rPr>
              <a:t>年</a:t>
            </a:r>
            <a:r>
              <a:rPr lang="en-US" altLang="zh-TW" sz="2400" dirty="0">
                <a:latin typeface="Times New Roman" panose="02020603050405020304" pitchFamily="18" charset="0"/>
              </a:rPr>
              <a:t>5</a:t>
            </a:r>
            <a:r>
              <a:rPr lang="zh-TW" altLang="en-US" sz="2400" dirty="0" smtClean="0">
                <a:latin typeface="Times New Roman" panose="02020603050405020304" pitchFamily="18" charset="0"/>
              </a:rPr>
              <a:t>月</a:t>
            </a:r>
            <a:r>
              <a:rPr lang="en-US" altLang="zh-TW" sz="2400" dirty="0" smtClean="0">
                <a:latin typeface="Times New Roman" panose="02020603050405020304" pitchFamily="18" charset="0"/>
              </a:rPr>
              <a:t>2</a:t>
            </a:r>
            <a:r>
              <a:rPr lang="zh-TW" altLang="en-US" sz="2400" dirty="0" smtClean="0">
                <a:latin typeface="Times New Roman" panose="02020603050405020304" pitchFamily="18" charset="0"/>
              </a:rPr>
              <a:t>日</a:t>
            </a:r>
            <a:endParaRPr lang="zh-TW" altLang="en-US" sz="2400" dirty="0" smtClean="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eaLnBrk="1" hangingPunct="1"/>
            <a:r>
              <a:rPr lang="zh-TW" altLang="en-US" sz="2400" b="1" dirty="0" smtClean="0">
                <a:solidFill>
                  <a:srgbClr val="3BA943"/>
                </a:solidFill>
                <a:latin typeface="Times New Roman" panose="02020603050405020304" pitchFamily="18" charset="0"/>
              </a:rPr>
              <a:t>題意：</a:t>
            </a:r>
            <a:r>
              <a:rPr lang="zh-TW" altLang="en-US" sz="2400" dirty="0">
                <a:latin typeface="Times New Roman" panose="02020603050405020304" pitchFamily="18" charset="0"/>
              </a:rPr>
              <a:t>有</a:t>
            </a:r>
            <a:r>
              <a:rPr lang="zh-TW" altLang="en-US" sz="2400" dirty="0" smtClean="0">
                <a:latin typeface="Times New Roman" panose="02020603050405020304" pitchFamily="18" charset="0"/>
              </a:rPr>
              <a:t>一間會議室</a:t>
            </a:r>
            <a:r>
              <a:rPr lang="zh-TW" altLang="en-US" sz="2400" dirty="0">
                <a:latin typeface="Times New Roman" panose="02020603050405020304" pitchFamily="18" charset="0"/>
              </a:rPr>
              <a:t>同時間</a:t>
            </a:r>
            <a:r>
              <a:rPr lang="zh-TW" altLang="en-US" sz="2400" dirty="0" smtClean="0">
                <a:latin typeface="Times New Roman" panose="02020603050405020304" pitchFamily="18" charset="0"/>
              </a:rPr>
              <a:t>一次只能舉辦一個會議，給定所有會議的開始與結束時間</a:t>
            </a:r>
            <a:r>
              <a:rPr lang="en-US" altLang="zh-TW" sz="2400" dirty="0" smtClean="0">
                <a:latin typeface="Times New Roman" panose="02020603050405020304" pitchFamily="18" charset="0"/>
              </a:rPr>
              <a:t>(</a:t>
            </a:r>
            <a:r>
              <a:rPr lang="zh-TW" altLang="en-US" sz="2400" dirty="0">
                <a:latin typeface="Times New Roman" panose="02020603050405020304" pitchFamily="18" charset="0"/>
              </a:rPr>
              <a:t>介於</a:t>
            </a:r>
            <a:r>
              <a:rPr lang="en-US" altLang="zh-TW" sz="2400" dirty="0" smtClean="0">
                <a:latin typeface="Times New Roman" panose="02020603050405020304" pitchFamily="18" charset="0"/>
              </a:rPr>
              <a:t>0~10)</a:t>
            </a:r>
            <a:r>
              <a:rPr lang="zh-TW" altLang="en-US" sz="2400" dirty="0" smtClean="0">
                <a:latin typeface="Times New Roman" panose="02020603050405020304" pitchFamily="18" charset="0"/>
              </a:rPr>
              <a:t>，假設一天中會議室可供開會的時間為</a:t>
            </a:r>
            <a:r>
              <a:rPr lang="en-US" altLang="zh-TW" sz="2400" dirty="0" smtClean="0">
                <a:latin typeface="Times New Roman" panose="02020603050405020304" pitchFamily="18" charset="0"/>
              </a:rPr>
              <a:t>0~10</a:t>
            </a:r>
            <a:r>
              <a:rPr lang="zh-TW" altLang="en-US" sz="2400" dirty="0" smtClean="0">
                <a:latin typeface="Times New Roman" panose="02020603050405020304" pitchFamily="18" charset="0"/>
              </a:rPr>
              <a:t>，計算出一天可以安排的最多</a:t>
            </a:r>
            <a:r>
              <a:rPr lang="zh-TW" altLang="en-US" sz="2400" dirty="0">
                <a:latin typeface="Times New Roman" panose="02020603050405020304" pitchFamily="18" charset="0"/>
              </a:rPr>
              <a:t>會議</a:t>
            </a:r>
            <a:r>
              <a:rPr lang="zh-TW" altLang="en-US" sz="2400" dirty="0" smtClean="0">
                <a:latin typeface="Times New Roman" panose="02020603050405020304" pitchFamily="18" charset="0"/>
              </a:rPr>
              <a:t>數量。</a:t>
            </a:r>
            <a:endParaRPr lang="en-US" altLang="zh-TW" sz="2400" dirty="0">
              <a:latin typeface="Times New Roman" panose="02020603050405020304" pitchFamily="18" charset="0"/>
            </a:endParaRPr>
          </a:p>
          <a:p>
            <a:pPr eaLnBrk="1" hangingPunct="1"/>
            <a:r>
              <a:rPr lang="zh-TW" altLang="en-US" sz="2400" b="1" dirty="0" smtClean="0">
                <a:solidFill>
                  <a:srgbClr val="3BA943"/>
                </a:solidFill>
                <a:latin typeface="Times New Roman" panose="02020603050405020304" pitchFamily="18" charset="0"/>
              </a:rPr>
              <a:t>題意</a:t>
            </a:r>
            <a:r>
              <a:rPr lang="zh-TW" altLang="en-US" sz="2400" b="1" dirty="0" smtClean="0">
                <a:solidFill>
                  <a:srgbClr val="3BA943"/>
                </a:solidFill>
                <a:latin typeface="Times New Roman" panose="02020603050405020304" pitchFamily="18" charset="0"/>
              </a:rPr>
              <a:t>範例</a:t>
            </a:r>
            <a:r>
              <a:rPr lang="zh-TW" altLang="en-US" sz="2400" b="1" dirty="0" smtClean="0">
                <a:solidFill>
                  <a:srgbClr val="3BA943"/>
                </a:solidFill>
                <a:latin typeface="Times New Roman" panose="02020603050405020304" pitchFamily="18" charset="0"/>
              </a:rPr>
              <a:t>：</a:t>
            </a:r>
            <a:endParaRPr lang="en-US" altLang="zh-TW" sz="2000" dirty="0" smtClean="0">
              <a:latin typeface="Times New Roman" panose="02020603050405020304" pitchFamily="18" charset="0"/>
            </a:endParaRPr>
          </a:p>
        </p:txBody>
      </p:sp>
      <p:graphicFrame>
        <p:nvGraphicFramePr>
          <p:cNvPr id="10" name="表格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5217472"/>
              </p:ext>
            </p:extLst>
          </p:nvPr>
        </p:nvGraphicFramePr>
        <p:xfrm>
          <a:off x="3248894" y="5280859"/>
          <a:ext cx="4388110" cy="1188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8811">
                  <a:extLst>
                    <a:ext uri="{9D8B030D-6E8A-4147-A177-3AD203B41FA5}">
                      <a16:colId xmlns:a16="http://schemas.microsoft.com/office/drawing/2014/main" val="87081710"/>
                    </a:ext>
                  </a:extLst>
                </a:gridCol>
                <a:gridCol w="438811">
                  <a:extLst>
                    <a:ext uri="{9D8B030D-6E8A-4147-A177-3AD203B41FA5}">
                      <a16:colId xmlns:a16="http://schemas.microsoft.com/office/drawing/2014/main" val="917902275"/>
                    </a:ext>
                  </a:extLst>
                </a:gridCol>
                <a:gridCol w="438811">
                  <a:extLst>
                    <a:ext uri="{9D8B030D-6E8A-4147-A177-3AD203B41FA5}">
                      <a16:colId xmlns:a16="http://schemas.microsoft.com/office/drawing/2014/main" val="58814019"/>
                    </a:ext>
                  </a:extLst>
                </a:gridCol>
                <a:gridCol w="438811">
                  <a:extLst>
                    <a:ext uri="{9D8B030D-6E8A-4147-A177-3AD203B41FA5}">
                      <a16:colId xmlns:a16="http://schemas.microsoft.com/office/drawing/2014/main" val="3388364941"/>
                    </a:ext>
                  </a:extLst>
                </a:gridCol>
                <a:gridCol w="438811">
                  <a:extLst>
                    <a:ext uri="{9D8B030D-6E8A-4147-A177-3AD203B41FA5}">
                      <a16:colId xmlns:a16="http://schemas.microsoft.com/office/drawing/2014/main" val="2328998690"/>
                    </a:ext>
                  </a:extLst>
                </a:gridCol>
                <a:gridCol w="438811">
                  <a:extLst>
                    <a:ext uri="{9D8B030D-6E8A-4147-A177-3AD203B41FA5}">
                      <a16:colId xmlns:a16="http://schemas.microsoft.com/office/drawing/2014/main" val="2975634365"/>
                    </a:ext>
                  </a:extLst>
                </a:gridCol>
                <a:gridCol w="438811">
                  <a:extLst>
                    <a:ext uri="{9D8B030D-6E8A-4147-A177-3AD203B41FA5}">
                      <a16:colId xmlns:a16="http://schemas.microsoft.com/office/drawing/2014/main" val="3242980986"/>
                    </a:ext>
                  </a:extLst>
                </a:gridCol>
                <a:gridCol w="438811">
                  <a:extLst>
                    <a:ext uri="{9D8B030D-6E8A-4147-A177-3AD203B41FA5}">
                      <a16:colId xmlns:a16="http://schemas.microsoft.com/office/drawing/2014/main" val="2398447735"/>
                    </a:ext>
                  </a:extLst>
                </a:gridCol>
                <a:gridCol w="438811">
                  <a:extLst>
                    <a:ext uri="{9D8B030D-6E8A-4147-A177-3AD203B41FA5}">
                      <a16:colId xmlns:a16="http://schemas.microsoft.com/office/drawing/2014/main" val="3864393259"/>
                    </a:ext>
                  </a:extLst>
                </a:gridCol>
                <a:gridCol w="438811">
                  <a:extLst>
                    <a:ext uri="{9D8B030D-6E8A-4147-A177-3AD203B41FA5}">
                      <a16:colId xmlns:a16="http://schemas.microsoft.com/office/drawing/2014/main" val="3351069319"/>
                    </a:ext>
                  </a:extLst>
                </a:gridCol>
              </a:tblGrid>
              <a:tr h="286591">
                <a:tc>
                  <a:txBody>
                    <a:bodyPr/>
                    <a:lstStyle/>
                    <a:p>
                      <a:endParaRPr lang="zh-TW" altLang="en-US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52575635"/>
                  </a:ext>
                </a:extLst>
              </a:tr>
              <a:tr h="286591">
                <a:tc>
                  <a:txBody>
                    <a:bodyPr/>
                    <a:lstStyle/>
                    <a:p>
                      <a:endParaRPr lang="zh-TW" altLang="en-US"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06643693"/>
                  </a:ext>
                </a:extLst>
              </a:tr>
              <a:tr h="286591">
                <a:tc>
                  <a:txBody>
                    <a:bodyPr/>
                    <a:lstStyle/>
                    <a:p>
                      <a:endParaRPr lang="zh-TW" altLang="en-US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7745921"/>
                  </a:ext>
                </a:extLst>
              </a:tr>
            </a:tbl>
          </a:graphicData>
        </a:graphic>
      </p:graphicFrame>
      <p:sp>
        <p:nvSpPr>
          <p:cNvPr id="11" name="文字方塊 10"/>
          <p:cNvSpPr txBox="1"/>
          <p:nvPr/>
        </p:nvSpPr>
        <p:spPr>
          <a:xfrm>
            <a:off x="3092334" y="4903590"/>
            <a:ext cx="50375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0     1      2      3     4      5      6     7      8      9     10 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2296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A1BB1F2-BF00-41BE-8EAE-B6AAF1D9ADDE}" type="slidenum">
              <a:rPr kumimoji="0" lang="zh-TW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E4A8"/>
                </a:solidFill>
                <a:effectLst/>
                <a:uLnTx/>
                <a:uFillTx/>
                <a:latin typeface="Tahoma" panose="020B0604030504040204" pitchFamily="34" charset="0"/>
                <a:ea typeface="新細明體" panose="02020500000000000000" pitchFamily="18" charset="-120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altLang="zh-TW" sz="1400" b="0" i="0" u="none" strike="noStrike" kern="1200" cap="none" spc="0" normalizeH="0" baseline="0" noProof="0" smtClean="0">
              <a:ln>
                <a:noFill/>
              </a:ln>
              <a:solidFill>
                <a:srgbClr val="00E4A8"/>
              </a:solidFill>
              <a:effectLst/>
              <a:uLnTx/>
              <a:uFillTx/>
              <a:latin typeface="Tahoma" panose="020B0604030504040204" pitchFamily="34" charset="0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685800"/>
            <a:ext cx="8077200" cy="56229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zh-TW" altLang="en-US" sz="2400" b="1" dirty="0" smtClean="0">
                <a:solidFill>
                  <a:srgbClr val="3BA94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題意範例：</a:t>
            </a:r>
            <a:r>
              <a:rPr lang="en-US" altLang="zh-TW" sz="2400" dirty="0">
                <a:solidFill>
                  <a:srgbClr val="3BA94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en-US" altLang="zh-TW" sz="2400" dirty="0" smtClean="0">
              <a:solidFill>
                <a:srgbClr val="3BA94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00050" lvl="1" indent="0" eaLnBrk="1" hangingPunct="1">
              <a:lnSpc>
                <a:spcPct val="90000"/>
              </a:lnSpc>
              <a:buNone/>
              <a:defRPr/>
            </a:pPr>
            <a:endParaRPr lang="en-US" altLang="zh-TW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00050" lvl="1" indent="0" eaLnBrk="1" hangingPunct="1">
              <a:lnSpc>
                <a:spcPct val="90000"/>
              </a:lnSpc>
              <a:buNone/>
              <a:defRPr/>
            </a:pPr>
            <a:r>
              <a:rPr lang="en-US" altLang="zh-TW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 </a:t>
            </a: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</a:p>
          <a:p>
            <a:pPr marL="400050" lvl="1" indent="0" eaLnBrk="1" hangingPunct="1">
              <a:lnSpc>
                <a:spcPct val="90000"/>
              </a:lnSpc>
              <a:buNone/>
              <a:defRPr/>
            </a:pP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5 7</a:t>
            </a:r>
          </a:p>
          <a:p>
            <a:pPr marL="400050" lvl="1" indent="0" eaLnBrk="1" hangingPunct="1">
              <a:lnSpc>
                <a:spcPct val="90000"/>
              </a:lnSpc>
              <a:buNone/>
              <a:defRPr/>
            </a:pP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8 9</a:t>
            </a:r>
          </a:p>
          <a:p>
            <a:pPr marL="400050" lvl="1" indent="0" eaLnBrk="1" hangingPunct="1">
              <a:lnSpc>
                <a:spcPct val="90000"/>
              </a:lnSpc>
              <a:buNone/>
              <a:defRPr/>
            </a:pP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 </a:t>
            </a:r>
            <a:r>
              <a:rPr lang="en-US" altLang="zh-TW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	</a:t>
            </a:r>
            <a:r>
              <a:rPr lang="en-US" altLang="zh-TW" sz="2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	4</a:t>
            </a:r>
            <a:endParaRPr lang="en-US" altLang="zh-TW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00050" lvl="1" indent="0" eaLnBrk="1" hangingPunct="1">
              <a:lnSpc>
                <a:spcPct val="90000"/>
              </a:lnSpc>
              <a:buNone/>
              <a:defRPr/>
            </a:pP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1 2</a:t>
            </a:r>
          </a:p>
          <a:p>
            <a:pPr marL="400050" lvl="1" indent="0" eaLnBrk="1" hangingPunct="1">
              <a:lnSpc>
                <a:spcPct val="90000"/>
              </a:lnSpc>
              <a:buNone/>
              <a:defRPr/>
            </a:pP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3 4</a:t>
            </a:r>
          </a:p>
          <a:p>
            <a:pPr marL="400050" lvl="1" indent="0" eaLnBrk="1" hangingPunct="1">
              <a:lnSpc>
                <a:spcPct val="90000"/>
              </a:lnSpc>
              <a:buNone/>
              <a:defRPr/>
            </a:pP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0 5</a:t>
            </a:r>
          </a:p>
          <a:p>
            <a:pPr marL="400050" lvl="1" indent="0" eaLnBrk="1" hangingPunct="1">
              <a:lnSpc>
                <a:spcPct val="90000"/>
              </a:lnSpc>
              <a:buNone/>
              <a:defRPr/>
            </a:pP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 </a:t>
            </a:r>
            <a:r>
              <a:rPr lang="en-US" altLang="zh-TW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endParaRPr lang="en-US" altLang="zh-TW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00050" lvl="1" indent="0" eaLnBrk="1" hangingPunct="1">
              <a:lnSpc>
                <a:spcPct val="90000"/>
              </a:lnSpc>
              <a:buNone/>
              <a:defRPr/>
            </a:pPr>
            <a:endParaRPr lang="en-US" altLang="zh-TW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00050" lvl="1" indent="0" eaLnBrk="1" hangingPunct="1">
              <a:lnSpc>
                <a:spcPct val="90000"/>
              </a:lnSpc>
              <a:buNone/>
              <a:defRPr/>
            </a:pPr>
            <a:endParaRPr lang="en-US" altLang="zh-TW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00050" lvl="1" indent="0" eaLnBrk="1" hangingPunct="1">
              <a:lnSpc>
                <a:spcPct val="90000"/>
              </a:lnSpc>
              <a:buNone/>
              <a:defRPr/>
            </a:pPr>
            <a:endParaRPr lang="en-US" altLang="zh-TW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00050" lvl="1" indent="0" eaLnBrk="1" hangingPunct="1">
              <a:lnSpc>
                <a:spcPct val="90000"/>
              </a:lnSpc>
              <a:buNone/>
              <a:defRPr/>
            </a:pP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1 5</a:t>
            </a:r>
          </a:p>
          <a:p>
            <a:pPr marL="400050" lvl="1" indent="0" eaLnBrk="1" hangingPunct="1">
              <a:lnSpc>
                <a:spcPct val="90000"/>
              </a:lnSpc>
              <a:buNone/>
              <a:defRPr/>
            </a:pP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r>
              <a:rPr lang="en-US" altLang="zh-TW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	</a:t>
            </a: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2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	1</a:t>
            </a:r>
            <a:endParaRPr lang="en-US" altLang="zh-TW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00050" lvl="1" indent="0" eaLnBrk="1" hangingPunct="1">
              <a:lnSpc>
                <a:spcPct val="90000"/>
              </a:lnSpc>
              <a:buNone/>
              <a:defRPr/>
            </a:pP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0 0</a:t>
            </a:r>
          </a:p>
        </p:txBody>
      </p:sp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7130367"/>
              </p:ext>
            </p:extLst>
          </p:nvPr>
        </p:nvGraphicFramePr>
        <p:xfrm>
          <a:off x="3423461" y="1382684"/>
          <a:ext cx="4388110" cy="2773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8811">
                  <a:extLst>
                    <a:ext uri="{9D8B030D-6E8A-4147-A177-3AD203B41FA5}">
                      <a16:colId xmlns:a16="http://schemas.microsoft.com/office/drawing/2014/main" val="87081710"/>
                    </a:ext>
                  </a:extLst>
                </a:gridCol>
                <a:gridCol w="438811">
                  <a:extLst>
                    <a:ext uri="{9D8B030D-6E8A-4147-A177-3AD203B41FA5}">
                      <a16:colId xmlns:a16="http://schemas.microsoft.com/office/drawing/2014/main" val="917902275"/>
                    </a:ext>
                  </a:extLst>
                </a:gridCol>
                <a:gridCol w="438811">
                  <a:extLst>
                    <a:ext uri="{9D8B030D-6E8A-4147-A177-3AD203B41FA5}">
                      <a16:colId xmlns:a16="http://schemas.microsoft.com/office/drawing/2014/main" val="58814019"/>
                    </a:ext>
                  </a:extLst>
                </a:gridCol>
                <a:gridCol w="438811">
                  <a:extLst>
                    <a:ext uri="{9D8B030D-6E8A-4147-A177-3AD203B41FA5}">
                      <a16:colId xmlns:a16="http://schemas.microsoft.com/office/drawing/2014/main" val="3388364941"/>
                    </a:ext>
                  </a:extLst>
                </a:gridCol>
                <a:gridCol w="438811">
                  <a:extLst>
                    <a:ext uri="{9D8B030D-6E8A-4147-A177-3AD203B41FA5}">
                      <a16:colId xmlns:a16="http://schemas.microsoft.com/office/drawing/2014/main" val="2328998690"/>
                    </a:ext>
                  </a:extLst>
                </a:gridCol>
                <a:gridCol w="438811">
                  <a:extLst>
                    <a:ext uri="{9D8B030D-6E8A-4147-A177-3AD203B41FA5}">
                      <a16:colId xmlns:a16="http://schemas.microsoft.com/office/drawing/2014/main" val="2975634365"/>
                    </a:ext>
                  </a:extLst>
                </a:gridCol>
                <a:gridCol w="438811">
                  <a:extLst>
                    <a:ext uri="{9D8B030D-6E8A-4147-A177-3AD203B41FA5}">
                      <a16:colId xmlns:a16="http://schemas.microsoft.com/office/drawing/2014/main" val="3242980986"/>
                    </a:ext>
                  </a:extLst>
                </a:gridCol>
                <a:gridCol w="438811">
                  <a:extLst>
                    <a:ext uri="{9D8B030D-6E8A-4147-A177-3AD203B41FA5}">
                      <a16:colId xmlns:a16="http://schemas.microsoft.com/office/drawing/2014/main" val="2398447735"/>
                    </a:ext>
                  </a:extLst>
                </a:gridCol>
                <a:gridCol w="438811">
                  <a:extLst>
                    <a:ext uri="{9D8B030D-6E8A-4147-A177-3AD203B41FA5}">
                      <a16:colId xmlns:a16="http://schemas.microsoft.com/office/drawing/2014/main" val="3864393259"/>
                    </a:ext>
                  </a:extLst>
                </a:gridCol>
                <a:gridCol w="438811">
                  <a:extLst>
                    <a:ext uri="{9D8B030D-6E8A-4147-A177-3AD203B41FA5}">
                      <a16:colId xmlns:a16="http://schemas.microsoft.com/office/drawing/2014/main" val="3351069319"/>
                    </a:ext>
                  </a:extLst>
                </a:gridCol>
              </a:tblGrid>
              <a:tr h="286591">
                <a:tc>
                  <a:txBody>
                    <a:bodyPr/>
                    <a:lstStyle/>
                    <a:p>
                      <a:endParaRPr lang="zh-TW" altLang="en-US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52575635"/>
                  </a:ext>
                </a:extLst>
              </a:tr>
              <a:tr h="286591">
                <a:tc>
                  <a:txBody>
                    <a:bodyPr/>
                    <a:lstStyle/>
                    <a:p>
                      <a:endParaRPr lang="zh-TW" altLang="en-US"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06643693"/>
                  </a:ext>
                </a:extLst>
              </a:tr>
              <a:tr h="286591">
                <a:tc>
                  <a:txBody>
                    <a:bodyPr/>
                    <a:lstStyle/>
                    <a:p>
                      <a:endParaRPr lang="zh-TW" altLang="en-US"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76246320"/>
                  </a:ext>
                </a:extLst>
              </a:tr>
              <a:tr h="286591">
                <a:tc>
                  <a:txBody>
                    <a:bodyPr/>
                    <a:lstStyle/>
                    <a:p>
                      <a:endParaRPr lang="zh-TW" altLang="en-US"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91862815"/>
                  </a:ext>
                </a:extLst>
              </a:tr>
              <a:tr h="286591">
                <a:tc>
                  <a:txBody>
                    <a:bodyPr/>
                    <a:lstStyle/>
                    <a:p>
                      <a:endParaRPr lang="zh-TW" altLang="en-US"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29479131"/>
                  </a:ext>
                </a:extLst>
              </a:tr>
              <a:tr h="286591">
                <a:tc>
                  <a:txBody>
                    <a:bodyPr/>
                    <a:lstStyle/>
                    <a:p>
                      <a:endParaRPr lang="zh-TW" altLang="en-US"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17745921"/>
                  </a:ext>
                </a:extLst>
              </a:tr>
              <a:tr h="286591">
                <a:tc>
                  <a:txBody>
                    <a:bodyPr/>
                    <a:lstStyle/>
                    <a:p>
                      <a:endParaRPr lang="zh-TW" altLang="en-US"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25661324"/>
                  </a:ext>
                </a:extLst>
              </a:tr>
            </a:tbl>
          </a:graphicData>
        </a:graphic>
      </p:graphicFrame>
      <p:sp>
        <p:nvSpPr>
          <p:cNvPr id="3" name="文字方塊 2"/>
          <p:cNvSpPr txBox="1"/>
          <p:nvPr/>
        </p:nvSpPr>
        <p:spPr>
          <a:xfrm>
            <a:off x="3266901" y="1005415"/>
            <a:ext cx="50375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0     1      2      3     4      5      6     7      8      9     10 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8509851"/>
              </p:ext>
            </p:extLst>
          </p:nvPr>
        </p:nvGraphicFramePr>
        <p:xfrm>
          <a:off x="3423461" y="5357448"/>
          <a:ext cx="4388110" cy="792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8811">
                  <a:extLst>
                    <a:ext uri="{9D8B030D-6E8A-4147-A177-3AD203B41FA5}">
                      <a16:colId xmlns:a16="http://schemas.microsoft.com/office/drawing/2014/main" val="87081710"/>
                    </a:ext>
                  </a:extLst>
                </a:gridCol>
                <a:gridCol w="438811">
                  <a:extLst>
                    <a:ext uri="{9D8B030D-6E8A-4147-A177-3AD203B41FA5}">
                      <a16:colId xmlns:a16="http://schemas.microsoft.com/office/drawing/2014/main" val="917902275"/>
                    </a:ext>
                  </a:extLst>
                </a:gridCol>
                <a:gridCol w="438811">
                  <a:extLst>
                    <a:ext uri="{9D8B030D-6E8A-4147-A177-3AD203B41FA5}">
                      <a16:colId xmlns:a16="http://schemas.microsoft.com/office/drawing/2014/main" val="58814019"/>
                    </a:ext>
                  </a:extLst>
                </a:gridCol>
                <a:gridCol w="438811">
                  <a:extLst>
                    <a:ext uri="{9D8B030D-6E8A-4147-A177-3AD203B41FA5}">
                      <a16:colId xmlns:a16="http://schemas.microsoft.com/office/drawing/2014/main" val="3388364941"/>
                    </a:ext>
                  </a:extLst>
                </a:gridCol>
                <a:gridCol w="438811">
                  <a:extLst>
                    <a:ext uri="{9D8B030D-6E8A-4147-A177-3AD203B41FA5}">
                      <a16:colId xmlns:a16="http://schemas.microsoft.com/office/drawing/2014/main" val="2328998690"/>
                    </a:ext>
                  </a:extLst>
                </a:gridCol>
                <a:gridCol w="438811">
                  <a:extLst>
                    <a:ext uri="{9D8B030D-6E8A-4147-A177-3AD203B41FA5}">
                      <a16:colId xmlns:a16="http://schemas.microsoft.com/office/drawing/2014/main" val="2975634365"/>
                    </a:ext>
                  </a:extLst>
                </a:gridCol>
                <a:gridCol w="438811">
                  <a:extLst>
                    <a:ext uri="{9D8B030D-6E8A-4147-A177-3AD203B41FA5}">
                      <a16:colId xmlns:a16="http://schemas.microsoft.com/office/drawing/2014/main" val="3242980986"/>
                    </a:ext>
                  </a:extLst>
                </a:gridCol>
                <a:gridCol w="438811">
                  <a:extLst>
                    <a:ext uri="{9D8B030D-6E8A-4147-A177-3AD203B41FA5}">
                      <a16:colId xmlns:a16="http://schemas.microsoft.com/office/drawing/2014/main" val="2398447735"/>
                    </a:ext>
                  </a:extLst>
                </a:gridCol>
                <a:gridCol w="438811">
                  <a:extLst>
                    <a:ext uri="{9D8B030D-6E8A-4147-A177-3AD203B41FA5}">
                      <a16:colId xmlns:a16="http://schemas.microsoft.com/office/drawing/2014/main" val="3864393259"/>
                    </a:ext>
                  </a:extLst>
                </a:gridCol>
                <a:gridCol w="438811">
                  <a:extLst>
                    <a:ext uri="{9D8B030D-6E8A-4147-A177-3AD203B41FA5}">
                      <a16:colId xmlns:a16="http://schemas.microsoft.com/office/drawing/2014/main" val="3351069319"/>
                    </a:ext>
                  </a:extLst>
                </a:gridCol>
              </a:tblGrid>
              <a:tr h="286591">
                <a:tc>
                  <a:txBody>
                    <a:bodyPr/>
                    <a:lstStyle/>
                    <a:p>
                      <a:endParaRPr lang="zh-TW" altLang="en-US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52575635"/>
                  </a:ext>
                </a:extLst>
              </a:tr>
              <a:tr h="286591">
                <a:tc>
                  <a:txBody>
                    <a:bodyPr/>
                    <a:lstStyle/>
                    <a:p>
                      <a:endParaRPr lang="zh-TW" altLang="en-US"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06643693"/>
                  </a:ext>
                </a:extLst>
              </a:tr>
            </a:tbl>
          </a:graphicData>
        </a:graphic>
      </p:graphicFrame>
      <p:sp>
        <p:nvSpPr>
          <p:cNvPr id="7" name="文字方塊 6"/>
          <p:cNvSpPr txBox="1"/>
          <p:nvPr/>
        </p:nvSpPr>
        <p:spPr>
          <a:xfrm>
            <a:off x="3266901" y="4980179"/>
            <a:ext cx="50375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0     1      2      3     4      5      6     7      8      9     10 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2810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內容版面配置區 2"/>
          <p:cNvSpPr>
            <a:spLocks noGrp="1"/>
          </p:cNvSpPr>
          <p:nvPr>
            <p:ph idx="1"/>
          </p:nvPr>
        </p:nvSpPr>
        <p:spPr>
          <a:xfrm>
            <a:off x="755650" y="465567"/>
            <a:ext cx="7772400" cy="4648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sz="2400" b="1" dirty="0" smtClean="0">
                <a:solidFill>
                  <a:srgbClr val="3BA943"/>
                </a:solidFill>
                <a:latin typeface="Times New Roman" panose="02020603050405020304" pitchFamily="18" charset="0"/>
              </a:rPr>
              <a:t>解法</a:t>
            </a:r>
            <a:r>
              <a:rPr lang="zh-TW" altLang="en-US" sz="2400" b="1" dirty="0" smtClean="0">
                <a:solidFill>
                  <a:srgbClr val="3BA943"/>
                </a:solidFill>
                <a:latin typeface="Times New Roman" panose="02020603050405020304" pitchFamily="18" charset="0"/>
              </a:rPr>
              <a:t>：</a:t>
            </a:r>
            <a:r>
              <a:rPr lang="zh-TW" altLang="en-US" sz="2400" dirty="0" smtClean="0">
                <a:latin typeface="Times New Roman" panose="02020603050405020304" pitchFamily="18" charset="0"/>
                <a:sym typeface="Wingdings" panose="05000000000000000000" pitchFamily="2" charset="2"/>
              </a:rPr>
              <a:t>使用</a:t>
            </a:r>
            <a:r>
              <a:rPr lang="en-US" altLang="zh-TW" sz="2400" dirty="0" smtClean="0">
                <a:latin typeface="Times New Roman" panose="02020603050405020304" pitchFamily="18" charset="0"/>
                <a:sym typeface="Wingdings" panose="05000000000000000000" pitchFamily="2" charset="2"/>
              </a:rPr>
              <a:t>greedy</a:t>
            </a:r>
            <a:r>
              <a:rPr lang="zh-TW" altLang="en-US" sz="2400" dirty="0" smtClean="0">
                <a:latin typeface="Times New Roman" panose="02020603050405020304" pitchFamily="18" charset="0"/>
                <a:sym typeface="Wingdings" panose="05000000000000000000" pitchFamily="2" charset="2"/>
              </a:rPr>
              <a:t>演算法，在所有的會議中找出一個結束時間最早的，假設是</a:t>
            </a:r>
            <a:r>
              <a:rPr lang="en-US" altLang="zh-TW" sz="2400" dirty="0" smtClean="0">
                <a:latin typeface="Times New Roman" panose="02020603050405020304" pitchFamily="18" charset="0"/>
                <a:sym typeface="Wingdings" panose="05000000000000000000" pitchFamily="2" charset="2"/>
              </a:rPr>
              <a:t>X</a:t>
            </a:r>
            <a:r>
              <a:rPr lang="zh-TW" altLang="en-US" sz="2400" dirty="0" smtClean="0">
                <a:latin typeface="Times New Roman" panose="02020603050405020304" pitchFamily="18" charset="0"/>
                <a:sym typeface="Wingdings" panose="05000000000000000000" pitchFamily="2" charset="2"/>
              </a:rPr>
              <a:t>會議</a:t>
            </a:r>
            <a:r>
              <a:rPr lang="zh-TW" altLang="en-US" sz="2400" dirty="0" smtClean="0">
                <a:latin typeface="Times New Roman" panose="02020603050405020304" pitchFamily="18" charset="0"/>
                <a:sym typeface="Wingdings" panose="05000000000000000000" pitchFamily="2" charset="2"/>
              </a:rPr>
              <a:t>，再從所有開始時間在</a:t>
            </a:r>
            <a:r>
              <a:rPr lang="en-US" altLang="zh-TW" sz="2400" dirty="0" smtClean="0">
                <a:latin typeface="Times New Roman" panose="02020603050405020304" pitchFamily="18" charset="0"/>
                <a:sym typeface="Wingdings" panose="05000000000000000000" pitchFamily="2" charset="2"/>
              </a:rPr>
              <a:t>X</a:t>
            </a:r>
            <a:r>
              <a:rPr lang="zh-TW" altLang="en-US" sz="2400" dirty="0" smtClean="0">
                <a:latin typeface="Times New Roman" panose="02020603050405020304" pitchFamily="18" charset="0"/>
                <a:sym typeface="Wingdings" panose="05000000000000000000" pitchFamily="2" charset="2"/>
              </a:rPr>
              <a:t>會議結束時間後的會議中，找出一個結束時間最早的，重複以上過程，直到找不到上述符合條件的。</a:t>
            </a:r>
            <a:endParaRPr lang="en-US" altLang="zh-TW" sz="24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zh-TW" sz="2400" b="1" dirty="0" smtClean="0">
              <a:solidFill>
                <a:srgbClr val="3BA943"/>
              </a:solidFill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endParaRPr lang="zh-TW" altLang="en-US" sz="2400" dirty="0" smtClean="0"/>
          </a:p>
        </p:txBody>
      </p:sp>
      <p:sp>
        <p:nvSpPr>
          <p:cNvPr id="8195" name="投影片編號版面配置區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760EA5D-BFAA-4F7D-9B03-9B9D614D71A3}" type="slidenum">
              <a:rPr kumimoji="0" lang="zh-TW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E4A8"/>
                </a:solidFill>
                <a:effectLst/>
                <a:uLnTx/>
                <a:uFillTx/>
                <a:latin typeface="Tahoma" panose="020B0604030504040204" pitchFamily="34" charset="0"/>
                <a:ea typeface="新細明體" panose="02020500000000000000" pitchFamily="18" charset="-120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altLang="zh-TW" sz="1400" b="0" i="0" u="none" strike="noStrike" kern="1200" cap="none" spc="0" normalizeH="0" baseline="0" noProof="0" dirty="0" smtClean="0">
              <a:ln>
                <a:noFill/>
              </a:ln>
              <a:solidFill>
                <a:srgbClr val="00E4A8"/>
              </a:solidFill>
              <a:effectLst/>
              <a:uLnTx/>
              <a:uFillTx/>
              <a:latin typeface="Tahoma" panose="020B0604030504040204" pitchFamily="34" charset="0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27033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4658723"/>
              </p:ext>
            </p:extLst>
          </p:nvPr>
        </p:nvGraphicFramePr>
        <p:xfrm>
          <a:off x="248692" y="3329071"/>
          <a:ext cx="3501040" cy="2773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104">
                  <a:extLst>
                    <a:ext uri="{9D8B030D-6E8A-4147-A177-3AD203B41FA5}">
                      <a16:colId xmlns:a16="http://schemas.microsoft.com/office/drawing/2014/main" val="87081710"/>
                    </a:ext>
                  </a:extLst>
                </a:gridCol>
                <a:gridCol w="350104">
                  <a:extLst>
                    <a:ext uri="{9D8B030D-6E8A-4147-A177-3AD203B41FA5}">
                      <a16:colId xmlns:a16="http://schemas.microsoft.com/office/drawing/2014/main" val="917902275"/>
                    </a:ext>
                  </a:extLst>
                </a:gridCol>
                <a:gridCol w="350104">
                  <a:extLst>
                    <a:ext uri="{9D8B030D-6E8A-4147-A177-3AD203B41FA5}">
                      <a16:colId xmlns:a16="http://schemas.microsoft.com/office/drawing/2014/main" val="58814019"/>
                    </a:ext>
                  </a:extLst>
                </a:gridCol>
                <a:gridCol w="350104">
                  <a:extLst>
                    <a:ext uri="{9D8B030D-6E8A-4147-A177-3AD203B41FA5}">
                      <a16:colId xmlns:a16="http://schemas.microsoft.com/office/drawing/2014/main" val="3388364941"/>
                    </a:ext>
                  </a:extLst>
                </a:gridCol>
                <a:gridCol w="350104">
                  <a:extLst>
                    <a:ext uri="{9D8B030D-6E8A-4147-A177-3AD203B41FA5}">
                      <a16:colId xmlns:a16="http://schemas.microsoft.com/office/drawing/2014/main" val="2328998690"/>
                    </a:ext>
                  </a:extLst>
                </a:gridCol>
                <a:gridCol w="350104">
                  <a:extLst>
                    <a:ext uri="{9D8B030D-6E8A-4147-A177-3AD203B41FA5}">
                      <a16:colId xmlns:a16="http://schemas.microsoft.com/office/drawing/2014/main" val="2975634365"/>
                    </a:ext>
                  </a:extLst>
                </a:gridCol>
                <a:gridCol w="350104">
                  <a:extLst>
                    <a:ext uri="{9D8B030D-6E8A-4147-A177-3AD203B41FA5}">
                      <a16:colId xmlns:a16="http://schemas.microsoft.com/office/drawing/2014/main" val="3242980986"/>
                    </a:ext>
                  </a:extLst>
                </a:gridCol>
                <a:gridCol w="350104">
                  <a:extLst>
                    <a:ext uri="{9D8B030D-6E8A-4147-A177-3AD203B41FA5}">
                      <a16:colId xmlns:a16="http://schemas.microsoft.com/office/drawing/2014/main" val="2398447735"/>
                    </a:ext>
                  </a:extLst>
                </a:gridCol>
                <a:gridCol w="350104">
                  <a:extLst>
                    <a:ext uri="{9D8B030D-6E8A-4147-A177-3AD203B41FA5}">
                      <a16:colId xmlns:a16="http://schemas.microsoft.com/office/drawing/2014/main" val="3864393259"/>
                    </a:ext>
                  </a:extLst>
                </a:gridCol>
                <a:gridCol w="350104">
                  <a:extLst>
                    <a:ext uri="{9D8B030D-6E8A-4147-A177-3AD203B41FA5}">
                      <a16:colId xmlns:a16="http://schemas.microsoft.com/office/drawing/2014/main" val="3351069319"/>
                    </a:ext>
                  </a:extLst>
                </a:gridCol>
              </a:tblGrid>
              <a:tr h="283252">
                <a:tc>
                  <a:txBody>
                    <a:bodyPr/>
                    <a:lstStyle/>
                    <a:p>
                      <a:endParaRPr lang="zh-TW" altLang="en-US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52575635"/>
                  </a:ext>
                </a:extLst>
              </a:tr>
              <a:tr h="283252">
                <a:tc>
                  <a:txBody>
                    <a:bodyPr/>
                    <a:lstStyle/>
                    <a:p>
                      <a:endParaRPr lang="zh-TW" altLang="en-US"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06643693"/>
                  </a:ext>
                </a:extLst>
              </a:tr>
              <a:tr h="283252">
                <a:tc>
                  <a:txBody>
                    <a:bodyPr/>
                    <a:lstStyle/>
                    <a:p>
                      <a:endParaRPr lang="zh-TW" altLang="en-US"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76246320"/>
                  </a:ext>
                </a:extLst>
              </a:tr>
              <a:tr h="283252">
                <a:tc>
                  <a:txBody>
                    <a:bodyPr/>
                    <a:lstStyle/>
                    <a:p>
                      <a:endParaRPr lang="zh-TW" altLang="en-US"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91862815"/>
                  </a:ext>
                </a:extLst>
              </a:tr>
              <a:tr h="283252">
                <a:tc>
                  <a:txBody>
                    <a:bodyPr/>
                    <a:lstStyle/>
                    <a:p>
                      <a:endParaRPr lang="zh-TW" altLang="en-US"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29479131"/>
                  </a:ext>
                </a:extLst>
              </a:tr>
              <a:tr h="283252">
                <a:tc>
                  <a:txBody>
                    <a:bodyPr/>
                    <a:lstStyle/>
                    <a:p>
                      <a:endParaRPr lang="zh-TW" altLang="en-US"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17745921"/>
                  </a:ext>
                </a:extLst>
              </a:tr>
              <a:tr h="283252">
                <a:tc>
                  <a:txBody>
                    <a:bodyPr/>
                    <a:lstStyle/>
                    <a:p>
                      <a:endParaRPr lang="zh-TW" altLang="en-US"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25661324"/>
                  </a:ext>
                </a:extLst>
              </a:tr>
            </a:tbl>
          </a:graphicData>
        </a:graphic>
      </p:graphicFrame>
      <p:sp>
        <p:nvSpPr>
          <p:cNvPr id="6" name="文字方塊 5"/>
          <p:cNvSpPr txBox="1"/>
          <p:nvPr/>
        </p:nvSpPr>
        <p:spPr>
          <a:xfrm>
            <a:off x="92133" y="2951802"/>
            <a:ext cx="39152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0    1    2    3  </a:t>
            </a:r>
            <a:r>
              <a:rPr lang="zh-TW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4</a:t>
            </a:r>
            <a:r>
              <a:rPr lang="zh-TW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zh-TW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zh-TW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zh-TW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zh-TW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zh-TW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zh-TW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文字方塊 6"/>
          <p:cNvSpPr txBox="1"/>
          <p:nvPr/>
        </p:nvSpPr>
        <p:spPr>
          <a:xfrm>
            <a:off x="232756" y="266007"/>
            <a:ext cx="6350924" cy="65187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 defTabSz="9144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</a:pPr>
            <a:r>
              <a:rPr kumimoji="1" lang="zh-TW" altLang="en-US" sz="2400" b="1" kern="0" dirty="0">
                <a:solidFill>
                  <a:srgbClr val="3BA943"/>
                </a:solidFill>
                <a:latin typeface="Times New Roman" panose="02020603050405020304" pitchFamily="18" charset="0"/>
              </a:rPr>
              <a:t>解法範例</a:t>
            </a:r>
            <a:r>
              <a:rPr kumimoji="1" lang="zh-TW" altLang="en-US" sz="2400" b="1" kern="0" dirty="0" smtClean="0">
                <a:solidFill>
                  <a:srgbClr val="3BA943"/>
                </a:solidFill>
                <a:latin typeface="Times New Roman" panose="02020603050405020304" pitchFamily="18" charset="0"/>
              </a:rPr>
              <a:t>：</a:t>
            </a:r>
            <a:endParaRPr kumimoji="1" lang="en-US" altLang="zh-TW" sz="2400" b="1" kern="0" dirty="0" smtClean="0">
              <a:solidFill>
                <a:srgbClr val="3BA943"/>
              </a:solidFill>
              <a:latin typeface="Times New Roman" panose="02020603050405020304" pitchFamily="18" charset="0"/>
            </a:endParaRPr>
          </a:p>
          <a:p>
            <a:pPr marL="342900" lvl="0" indent="-342900" defTabSz="9144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</a:pPr>
            <a:endParaRPr kumimoji="1" lang="en-US" altLang="zh-TW" sz="2400" b="1" kern="0" dirty="0">
              <a:solidFill>
                <a:srgbClr val="3BA943"/>
              </a:solidFill>
              <a:latin typeface="Times New Roman" panose="02020603050405020304" pitchFamily="18" charset="0"/>
            </a:endParaRPr>
          </a:p>
          <a:p>
            <a:pPr marL="342900" lvl="0" indent="-342900" defTabSz="9144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</a:pPr>
            <a:endParaRPr kumimoji="1" lang="en-US" altLang="zh-TW" sz="2400" b="1" kern="0" dirty="0" smtClean="0">
              <a:solidFill>
                <a:srgbClr val="3BA943"/>
              </a:solidFill>
              <a:latin typeface="Times New Roman" panose="02020603050405020304" pitchFamily="18" charset="0"/>
            </a:endParaRPr>
          </a:p>
          <a:p>
            <a:pPr marL="342900" lvl="0" indent="-342900" defTabSz="9144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</a:pPr>
            <a:endParaRPr kumimoji="1" lang="en-US" altLang="zh-TW" sz="2400" b="1" kern="0" dirty="0">
              <a:solidFill>
                <a:srgbClr val="3BA943"/>
              </a:solidFill>
              <a:latin typeface="Times New Roman" panose="02020603050405020304" pitchFamily="18" charset="0"/>
            </a:endParaRPr>
          </a:p>
          <a:p>
            <a:pPr marL="342900" lvl="0" indent="-342900" defTabSz="9144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</a:pPr>
            <a:endParaRPr kumimoji="1" lang="en-US" altLang="zh-TW" sz="2400" b="1" kern="0" dirty="0" smtClean="0">
              <a:solidFill>
                <a:srgbClr val="3BA943"/>
              </a:solidFill>
              <a:latin typeface="Times New Roman" panose="02020603050405020304" pitchFamily="18" charset="0"/>
            </a:endParaRPr>
          </a:p>
          <a:p>
            <a:pPr marL="342900" lvl="0" indent="-342900" defTabSz="9144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</a:pPr>
            <a:endParaRPr kumimoji="1" lang="en-US" altLang="zh-TW" sz="2400" b="1" kern="0" dirty="0">
              <a:solidFill>
                <a:srgbClr val="3BA943"/>
              </a:solidFill>
              <a:latin typeface="Times New Roman" panose="02020603050405020304" pitchFamily="18" charset="0"/>
            </a:endParaRPr>
          </a:p>
          <a:p>
            <a:pPr marL="342900" lvl="0" indent="-342900" defTabSz="9144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</a:pPr>
            <a:endParaRPr kumimoji="1" lang="en-US" altLang="zh-TW" sz="2400" b="1" kern="0" dirty="0" smtClean="0">
              <a:solidFill>
                <a:srgbClr val="3BA943"/>
              </a:solidFill>
              <a:latin typeface="Times New Roman" panose="02020603050405020304" pitchFamily="18" charset="0"/>
            </a:endParaRPr>
          </a:p>
          <a:p>
            <a:pPr marL="342900" lvl="0" indent="-342900" defTabSz="9144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</a:pPr>
            <a:endParaRPr kumimoji="1" lang="en-US" altLang="zh-TW" sz="2400" b="1" kern="0" dirty="0">
              <a:solidFill>
                <a:srgbClr val="3BA943"/>
              </a:solidFill>
              <a:latin typeface="Times New Roman" panose="02020603050405020304" pitchFamily="18" charset="0"/>
            </a:endParaRPr>
          </a:p>
          <a:p>
            <a:pPr marL="342900" lvl="0" indent="-342900" defTabSz="9144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</a:pPr>
            <a:endParaRPr kumimoji="1" lang="en-US" altLang="zh-TW" sz="2400" b="1" kern="0" dirty="0" smtClean="0">
              <a:solidFill>
                <a:srgbClr val="3BA943"/>
              </a:solidFill>
              <a:latin typeface="Times New Roman" panose="02020603050405020304" pitchFamily="18" charset="0"/>
            </a:endParaRPr>
          </a:p>
          <a:p>
            <a:pPr marL="342900" lvl="0" indent="-342900" defTabSz="9144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</a:pPr>
            <a:endParaRPr kumimoji="1" lang="en-US" altLang="zh-TW" sz="2400" b="1" kern="0" dirty="0">
              <a:solidFill>
                <a:srgbClr val="3BA943"/>
              </a:solidFill>
              <a:latin typeface="Times New Roman" panose="02020603050405020304" pitchFamily="18" charset="0"/>
            </a:endParaRPr>
          </a:p>
          <a:p>
            <a:pPr marL="342900" lvl="0" indent="-342900" defTabSz="9144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</a:pPr>
            <a:endParaRPr kumimoji="1" lang="en-US" altLang="zh-TW" sz="2400" b="1" kern="0" dirty="0" smtClean="0">
              <a:solidFill>
                <a:srgbClr val="3BA943"/>
              </a:solidFill>
              <a:latin typeface="Times New Roman" panose="02020603050405020304" pitchFamily="18" charset="0"/>
            </a:endParaRPr>
          </a:p>
          <a:p>
            <a:pPr marL="342900" lvl="0" indent="-342900" defTabSz="9144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</a:pPr>
            <a:endParaRPr kumimoji="1" lang="en-US" altLang="zh-TW" sz="2400" b="1" kern="0" dirty="0">
              <a:solidFill>
                <a:srgbClr val="3BA943"/>
              </a:solidFill>
              <a:latin typeface="Times New Roman" panose="02020603050405020304" pitchFamily="18" charset="0"/>
            </a:endParaRPr>
          </a:p>
          <a:p>
            <a:pPr marL="342900" lvl="0" indent="-342900" defTabSz="9144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</a:pPr>
            <a:endParaRPr kumimoji="1" lang="en-US" altLang="zh-TW" sz="2400" b="1" kern="0" dirty="0" smtClean="0">
              <a:solidFill>
                <a:srgbClr val="3BA943"/>
              </a:solidFill>
              <a:latin typeface="Times New Roman" panose="02020603050405020304" pitchFamily="18" charset="0"/>
            </a:endParaRPr>
          </a:p>
          <a:p>
            <a:pPr marL="342900" lvl="0" indent="-342900" defTabSz="9144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</a:pPr>
            <a:endParaRPr kumimoji="1" lang="en-US" altLang="zh-TW" sz="2400" b="1" kern="0" dirty="0">
              <a:solidFill>
                <a:srgbClr val="3BA943"/>
              </a:solidFill>
              <a:latin typeface="Times New Roman" panose="02020603050405020304" pitchFamily="18" charset="0"/>
            </a:endParaRPr>
          </a:p>
          <a:p>
            <a:pPr marL="342900" lvl="0" indent="-342900" defTabSz="9144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</a:pPr>
            <a:endParaRPr kumimoji="1" lang="en-US" altLang="zh-TW" sz="2400" b="1" kern="0" dirty="0" smtClean="0">
              <a:solidFill>
                <a:srgbClr val="3BA943"/>
              </a:solidFill>
              <a:latin typeface="Times New Roman" panose="02020603050405020304" pitchFamily="18" charset="0"/>
            </a:endParaRPr>
          </a:p>
          <a:p>
            <a:pPr marL="342900" indent="-342900" defTabSz="9144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討論：</a:t>
            </a:r>
            <a:r>
              <a:rPr lang="zh-TW" altLang="en-US" sz="2400" dirty="0" smtClean="0">
                <a:latin typeface="Times New Roman" panose="02020603050405020304" pitchFamily="18" charset="0"/>
                <a:sym typeface="Wingdings" panose="05000000000000000000" pitchFamily="2" charset="2"/>
              </a:rPr>
              <a:t>無</a:t>
            </a:r>
            <a:endParaRPr lang="zh-TW" altLang="en-US" sz="2400" b="1" dirty="0">
              <a:solidFill>
                <a:srgbClr val="3BA943"/>
              </a:solidFill>
              <a:latin typeface="Times New Roman" panose="02020603050405020304" pitchFamily="18" charset="0"/>
            </a:endParaRPr>
          </a:p>
        </p:txBody>
      </p:sp>
      <p:graphicFrame>
        <p:nvGraphicFramePr>
          <p:cNvPr id="10" name="表格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6955838"/>
              </p:ext>
            </p:extLst>
          </p:nvPr>
        </p:nvGraphicFramePr>
        <p:xfrm>
          <a:off x="4315503" y="1060071"/>
          <a:ext cx="4388110" cy="2773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8811">
                  <a:extLst>
                    <a:ext uri="{9D8B030D-6E8A-4147-A177-3AD203B41FA5}">
                      <a16:colId xmlns:a16="http://schemas.microsoft.com/office/drawing/2014/main" val="87081710"/>
                    </a:ext>
                  </a:extLst>
                </a:gridCol>
                <a:gridCol w="438811">
                  <a:extLst>
                    <a:ext uri="{9D8B030D-6E8A-4147-A177-3AD203B41FA5}">
                      <a16:colId xmlns:a16="http://schemas.microsoft.com/office/drawing/2014/main" val="917902275"/>
                    </a:ext>
                  </a:extLst>
                </a:gridCol>
                <a:gridCol w="438811">
                  <a:extLst>
                    <a:ext uri="{9D8B030D-6E8A-4147-A177-3AD203B41FA5}">
                      <a16:colId xmlns:a16="http://schemas.microsoft.com/office/drawing/2014/main" val="58814019"/>
                    </a:ext>
                  </a:extLst>
                </a:gridCol>
                <a:gridCol w="438811">
                  <a:extLst>
                    <a:ext uri="{9D8B030D-6E8A-4147-A177-3AD203B41FA5}">
                      <a16:colId xmlns:a16="http://schemas.microsoft.com/office/drawing/2014/main" val="3388364941"/>
                    </a:ext>
                  </a:extLst>
                </a:gridCol>
                <a:gridCol w="438811">
                  <a:extLst>
                    <a:ext uri="{9D8B030D-6E8A-4147-A177-3AD203B41FA5}">
                      <a16:colId xmlns:a16="http://schemas.microsoft.com/office/drawing/2014/main" val="2328998690"/>
                    </a:ext>
                  </a:extLst>
                </a:gridCol>
                <a:gridCol w="438811">
                  <a:extLst>
                    <a:ext uri="{9D8B030D-6E8A-4147-A177-3AD203B41FA5}">
                      <a16:colId xmlns:a16="http://schemas.microsoft.com/office/drawing/2014/main" val="2975634365"/>
                    </a:ext>
                  </a:extLst>
                </a:gridCol>
                <a:gridCol w="438811">
                  <a:extLst>
                    <a:ext uri="{9D8B030D-6E8A-4147-A177-3AD203B41FA5}">
                      <a16:colId xmlns:a16="http://schemas.microsoft.com/office/drawing/2014/main" val="3242980986"/>
                    </a:ext>
                  </a:extLst>
                </a:gridCol>
                <a:gridCol w="438811">
                  <a:extLst>
                    <a:ext uri="{9D8B030D-6E8A-4147-A177-3AD203B41FA5}">
                      <a16:colId xmlns:a16="http://schemas.microsoft.com/office/drawing/2014/main" val="2398447735"/>
                    </a:ext>
                  </a:extLst>
                </a:gridCol>
                <a:gridCol w="438811">
                  <a:extLst>
                    <a:ext uri="{9D8B030D-6E8A-4147-A177-3AD203B41FA5}">
                      <a16:colId xmlns:a16="http://schemas.microsoft.com/office/drawing/2014/main" val="3864393259"/>
                    </a:ext>
                  </a:extLst>
                </a:gridCol>
                <a:gridCol w="438811">
                  <a:extLst>
                    <a:ext uri="{9D8B030D-6E8A-4147-A177-3AD203B41FA5}">
                      <a16:colId xmlns:a16="http://schemas.microsoft.com/office/drawing/2014/main" val="3351069319"/>
                    </a:ext>
                  </a:extLst>
                </a:gridCol>
              </a:tblGrid>
              <a:tr h="286591">
                <a:tc>
                  <a:txBody>
                    <a:bodyPr/>
                    <a:lstStyle/>
                    <a:p>
                      <a:endParaRPr lang="zh-TW" altLang="en-US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52575635"/>
                  </a:ext>
                </a:extLst>
              </a:tr>
              <a:tr h="286591">
                <a:tc>
                  <a:txBody>
                    <a:bodyPr/>
                    <a:lstStyle/>
                    <a:p>
                      <a:endParaRPr lang="zh-TW" altLang="en-US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r>
                        <a:rPr lang="zh-TW" altLang="en-US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    </a:t>
                      </a:r>
                      <a:endParaRPr lang="zh-TW" altLang="en-US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76293242"/>
                  </a:ext>
                </a:extLst>
              </a:tr>
              <a:tr h="286591">
                <a:tc>
                  <a:txBody>
                    <a:bodyPr/>
                    <a:lstStyle/>
                    <a:p>
                      <a:endParaRPr lang="zh-TW" altLang="en-US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86682064"/>
                  </a:ext>
                </a:extLst>
              </a:tr>
              <a:tr h="286591">
                <a:tc>
                  <a:txBody>
                    <a:bodyPr/>
                    <a:lstStyle/>
                    <a:p>
                      <a:endParaRPr lang="zh-TW" altLang="en-US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r>
                        <a:rPr lang="zh-TW" altLang="en-US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    </a:t>
                      </a:r>
                      <a:endParaRPr lang="zh-TW" altLang="en-US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66166517"/>
                  </a:ext>
                </a:extLst>
              </a:tr>
              <a:tr h="286591">
                <a:tc>
                  <a:txBody>
                    <a:bodyPr/>
                    <a:lstStyle/>
                    <a:p>
                      <a:endParaRPr lang="zh-TW" altLang="en-US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69638930"/>
                  </a:ext>
                </a:extLst>
              </a:tr>
              <a:tr h="286591">
                <a:tc>
                  <a:txBody>
                    <a:bodyPr/>
                    <a:lstStyle/>
                    <a:p>
                      <a:endParaRPr lang="zh-TW" altLang="en-US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r>
                        <a:rPr lang="zh-TW" altLang="en-US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    </a:t>
                      </a:r>
                      <a:endParaRPr lang="zh-TW" altLang="en-US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79566033"/>
                  </a:ext>
                </a:extLst>
              </a:tr>
              <a:tr h="286591">
                <a:tc>
                  <a:txBody>
                    <a:bodyPr/>
                    <a:lstStyle/>
                    <a:p>
                      <a:endParaRPr lang="zh-TW" altLang="en-US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55000420"/>
                  </a:ext>
                </a:extLst>
              </a:tr>
            </a:tbl>
          </a:graphicData>
        </a:graphic>
      </p:graphicFrame>
      <p:sp>
        <p:nvSpPr>
          <p:cNvPr id="11" name="文字方塊 10"/>
          <p:cNvSpPr txBox="1"/>
          <p:nvPr/>
        </p:nvSpPr>
        <p:spPr>
          <a:xfrm>
            <a:off x="4155670" y="690739"/>
            <a:ext cx="4856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0     1      2      3     4      5      6     7      8      9     10 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投影片編號版面配置區 3"/>
          <p:cNvSpPr>
            <a:spLocks noGrp="1"/>
          </p:cNvSpPr>
          <p:nvPr>
            <p:ph type="sldNum" sz="quarter" idx="12"/>
          </p:nvPr>
        </p:nvSpPr>
        <p:spPr>
          <a:xfrm>
            <a:off x="6781800" y="6324600"/>
            <a:ext cx="19050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760EA5D-BFAA-4F7D-9B03-9B9D614D71A3}" type="slidenum">
              <a:rPr kumimoji="0" lang="zh-TW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E4A8"/>
                </a:solidFill>
                <a:effectLst/>
                <a:uLnTx/>
                <a:uFillTx/>
                <a:latin typeface="Tahoma" panose="020B0604030504040204" pitchFamily="34" charset="0"/>
                <a:ea typeface="新細明體" panose="02020500000000000000" pitchFamily="18" charset="-120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altLang="zh-TW" sz="1400" b="0" i="0" u="none" strike="noStrike" kern="1200" cap="none" spc="0" normalizeH="0" baseline="0" noProof="0" dirty="0" smtClean="0">
              <a:ln>
                <a:noFill/>
              </a:ln>
              <a:solidFill>
                <a:srgbClr val="00E4A8"/>
              </a:solidFill>
              <a:effectLst/>
              <a:uLnTx/>
              <a:uFillTx/>
              <a:latin typeface="Tahoma" panose="020B0604030504040204" pitchFamily="34" charset="0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45147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ends">
  <a:themeElements>
    <a:clrScheme name="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標楷體"/>
        <a:cs typeface=""/>
      </a:majorFont>
      <a:minorFont>
        <a:latin typeface="Tahoma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新細明體" pitchFamily="18" charset="-12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44</TotalTime>
  <Words>254</Words>
  <Application>Microsoft Office PowerPoint</Application>
  <PresentationFormat>如螢幕大小 (4:3)</PresentationFormat>
  <Paragraphs>55</Paragraphs>
  <Slides>4</Slides>
  <Notes>2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11" baseType="lpstr">
      <vt:lpstr>新細明體</vt:lpstr>
      <vt:lpstr>標楷體</vt:lpstr>
      <vt:lpstr>Calibri</vt:lpstr>
      <vt:lpstr>Tahoma</vt:lpstr>
      <vt:lpstr>Times New Roman</vt:lpstr>
      <vt:lpstr>Wingdings</vt:lpstr>
      <vt:lpstr>Blends</vt:lpstr>
      <vt:lpstr>12694: Meeting Room Arrangement</vt:lpstr>
      <vt:lpstr>PowerPoint 簡報</vt:lpstr>
      <vt:lpstr>PowerPoint 簡報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12694: Meeting Room Arrangement</dc:title>
  <dc:creator>user</dc:creator>
  <cp:lastModifiedBy>user</cp:lastModifiedBy>
  <cp:revision>9</cp:revision>
  <dcterms:created xsi:type="dcterms:W3CDTF">2024-05-01T17:39:12Z</dcterms:created>
  <dcterms:modified xsi:type="dcterms:W3CDTF">2024-05-01T18:23:55Z</dcterms:modified>
</cp:coreProperties>
</file>