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307" r:id="rId2"/>
    <p:sldId id="309" r:id="rId3"/>
    <p:sldId id="313" r:id="rId4"/>
    <p:sldId id="311" r:id="rId5"/>
    <p:sldId id="314" r:id="rId6"/>
    <p:sldId id="316" r:id="rId7"/>
    <p:sldId id="317" r:id="rId8"/>
    <p:sldId id="315" r:id="rId9"/>
    <p:sldId id="312" r:id="rId10"/>
    <p:sldId id="318" r:id="rId11"/>
    <p:sldId id="319" r:id="rId12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5" autoAdjust="0"/>
    <p:restoredTop sz="92138" autoAdjust="0"/>
  </p:normalViewPr>
  <p:slideViewPr>
    <p:cSldViewPr>
      <p:cViewPr varScale="1">
        <p:scale>
          <a:sx n="101" d="100"/>
          <a:sy n="101" d="100"/>
        </p:scale>
        <p:origin x="91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3C4AA8B8-38E5-33BC-97FA-EBB39BED9D0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0DAD0468-0A26-81AD-31D3-8F45B784AFD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97A0CBF-CF54-F6FE-F15E-D002650491E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813B94E-FF35-8012-080D-D85D8795FD1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00B0E4F4-D7A6-C7EE-6E4C-05FC790B202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4A4A24FC-84FB-81B2-AD76-437E3765C8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02D4EB7-27EE-4928-90FC-416D0499164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5169DBEA-7303-7F93-2B04-239250BA19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1F8EC6A-9526-4802-8248-8F38D3F7FAE6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6546895-C084-9A68-5694-20784A8317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0BCD260-1CFA-5534-EABF-270306705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40B750D-DD75-2DB6-B9A3-4C064F0728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FFFE01B-1D7B-4B72-9EB8-D3DDCB3F91E4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D0B5296-4ED1-0882-784A-1D780DBC60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A61F3B76-5F5D-1CE3-9597-6436A500EC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2D4EB7-27EE-4928-90FC-416D0499164B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6582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E58CC2B-5E9E-7D4B-5B97-7260660923A1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52EE0A5D-0245-D04E-DE4E-F4C80F6A5B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917839DA-0782-9724-1A30-BD9103A982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EC730B02-EE58-A49C-1966-2191796DB3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4298890D-8BB8-1267-175A-1A51883B43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B114588-CDC2-B5EC-309D-D2EDE49951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24D6078-73AB-5B4A-83A9-946EADD50F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0A2D1ACA-1F16-2A18-8D0C-48EA601B5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62A511DB-9189-1701-382C-E83CE35C78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1095A3CC-4460-BA36-56A6-2D259320999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A7510372-5226-9BC9-6636-788D49E99E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8F82B-B1D2-4EF5-BC53-F32ED7B34D26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DFF53A2E-F419-B93E-E7EB-239418277D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22870299-79E8-F4FD-A701-6DBFA5E1F2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CFBCB-D10A-473A-8FA3-6B1E2D9715E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36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F998B26-1E5D-5651-4A72-97CC1763E4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368BB-F17A-4F69-98CC-1A77B8430ADD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EA24625-43D0-0F20-F042-586873F04A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738BAF0-1B64-EE32-BB3F-33EBE8C2DE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5F1F9-A8BE-4633-92F1-FB8736E5EE2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1568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36A1F96-D827-9922-64F7-0D0C27ADD3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A3B6E-3B85-4A93-81BB-C61220223E43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C65F362-FBB2-0A1D-99D8-F53E709787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4238290-CB39-7680-729A-B359609D67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3B061-CE7C-4CEC-B722-A0ECAF5AB4B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76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4F1E3A3-FDC5-8892-8ED6-2E56889069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B900-A092-4754-8409-57EFA4D9C429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528A58A-E7C5-D49F-8AB6-CA5BCF593B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93EA1B-E9D5-5B5F-D32F-A10A95319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0C385-599D-4512-A0CA-E76B52094FF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08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735AE89-0860-9823-4682-5CBD2E7D20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0E7B9-BCF2-4747-A2EC-058802AD7E6E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DFCE4A3-F41A-7B97-6364-4F64823199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417293C-BBB4-8613-019D-945233D126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8FA77-E74E-498D-BD09-215B54F8611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22500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CDAD09E-0EB5-3945-F980-5C39F75D96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18B67-0A01-4B87-8D38-F09EFD499475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4E44B48-5802-8A24-52DA-69ED3A66F8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DA36AF3-D629-2B73-36F4-C35EE58608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A6F65-07C7-47B2-9D80-AC34AD723C2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838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8816101-34FB-79F7-823C-0F8AC0A505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138C7-1259-4784-A845-A9B14EF3DACA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7B72645E-0208-B20E-51C7-27032557B1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609310F6-2788-5165-F2B0-1FBD93C545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845C7-C90F-4FE2-8F60-CB175897A67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979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2154735-DB47-F867-C755-09851293B7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A59BC-0919-4EC5-9A27-64393AA9D79B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6EF425B1-EDF2-AB64-F1C3-765D1184F3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738AD0A-E3ED-C0E2-3E2D-CFC5337D00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8B023-4857-4607-A4B4-DCCACCCACF9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8893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96CACB33-0159-8483-7874-FE99C6028D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40396-54D7-4693-A2F4-4C25F8D0578B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309E74CE-E94C-73E8-A474-882F697D38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271D243-CAC4-C0AE-16C5-1F704CDE89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379BD-BD6A-4229-B373-814837BA417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21387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4FA84CE-BC29-654F-9190-A7FCE8F236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F8B80-393C-4454-B02E-5D29205A3E82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F439368-5CD3-5E4B-0EBB-B5F49FD338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6D4BE53-4D8D-F5A4-D384-A250107B20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C9269-2475-436F-8E24-FE0059CBDF0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084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D980AA2-D5AE-FE93-3FFB-3F7ED68EC4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AACA7-73BF-43FE-87CD-BED714498910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03E7D60-8EBE-918B-7E13-E9D1F755AB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5A1392E-2457-31DE-D54B-C7AEE7EA27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2289-3851-462A-A548-F0D7D7856F3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4677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698EE3AA-16D8-4627-594D-B085A6D4FA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08737834-4820-12FB-C7EA-4B07BA696C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599A77FE-E8E7-AE8E-E7FD-BD04551ED0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F5E4066-088E-4A86-8001-C45215AF5C60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E1D3B240-023F-2AAF-6C74-3F9DFAA0275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B0EFA34A-3FD8-66CD-344D-717878842E9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C0BF1C3-EBB8-4A47-BBD4-DF1BBC3D5E4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980B18F-2A55-DA33-01C0-0169C2347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CAA1206-D2CA-47CD-87D9-7B4E616F6BF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D266160-5974-7756-F707-149D081C4D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315: Network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C14A9E0-0405-C9B8-7FED-285D280DA1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★★★☆☆</a:t>
            </a:r>
            <a:endParaRPr lang="zh-TW" altLang="en-US" sz="2400" dirty="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315: Network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呂晉豪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給定一連通的無向圖，點的數量小於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，求出有幾個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point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point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是一個點，它的定義是：如果把這個點拿掉，其他點就不能連通。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A903889-ED48-5522-426C-65F23BFF9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10C385-599D-4512-A0CA-E76B52094FF0}" type="slidenum">
              <a:rPr lang="zh-TW" altLang="en-US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6229443D-95B5-456C-1AA9-E1D7AD4EA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004" y="700264"/>
            <a:ext cx="8335795" cy="5681064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09398BD-B812-D3CC-22E2-8A90CC83C657}"/>
              </a:ext>
            </a:extLst>
          </p:cNvPr>
          <p:cNvSpPr txBox="1"/>
          <p:nvPr/>
        </p:nvSpPr>
        <p:spPr>
          <a:xfrm>
            <a:off x="457201" y="5301208"/>
            <a:ext cx="83357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是根，它有多棵子樹，所以它是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critical point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；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不是根，它的祖先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(5)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到子節點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(1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3)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沒有替代道路，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所以它是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critical point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C8C1C732-A060-0DCA-F5A5-BDEE539C2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084677"/>
            <a:ext cx="3905795" cy="409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725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20F2009-62FB-36EE-A18C-EE3516096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10C385-599D-4512-A0CA-E76B52094FF0}" type="slidenum">
              <a:rPr lang="zh-TW" altLang="en-US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9B8AF5A6-A2FE-A18A-53BA-B9DEEEB52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764704"/>
            <a:ext cx="8077200" cy="555989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演算法分析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這種解法的時間複雜度是把圖搜尋一次的時間複雜度，為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O(|E|)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，也就是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O(n^2)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，比暴力法好。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502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編號版面配置區 5">
            <a:extLst>
              <a:ext uri="{FF2B5EF4-FFF2-40B4-BE49-F238E27FC236}">
                <a16:creationId xmlns:a16="http://schemas.microsoft.com/office/drawing/2014/main" id="{E94DF2F4-456E-2904-333A-F87F6292C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0DBA4BE-C49F-48AC-845A-95295BD0ECB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0DA8737-78C0-9EF2-3DA1-03F8E65FE2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318864"/>
            <a:ext cx="4191000" cy="54864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輸入：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kern="200" dirty="0">
                <a:latin typeface="標楷體" panose="03000509000000000000" pitchFamily="65" charset="-120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kern="200" dirty="0">
                <a:latin typeface="標楷體" panose="03000509000000000000" pitchFamily="65" charset="-120"/>
              </a:rPr>
              <a:t>5</a:t>
            </a:r>
            <a:r>
              <a:rPr lang="zh-TW" altLang="en-US" sz="2000" kern="200" dirty="0">
                <a:latin typeface="標楷體" panose="03000509000000000000" pitchFamily="65" charset="-120"/>
              </a:rPr>
              <a:t> </a:t>
            </a:r>
            <a:r>
              <a:rPr lang="en-US" altLang="zh-TW" sz="2000" kern="200" dirty="0">
                <a:latin typeface="標楷體" panose="03000509000000000000" pitchFamily="65" charset="-120"/>
              </a:rPr>
              <a:t>1</a:t>
            </a:r>
            <a:r>
              <a:rPr lang="zh-TW" altLang="en-US" sz="2000" kern="200" dirty="0">
                <a:latin typeface="標楷體" panose="03000509000000000000" pitchFamily="65" charset="-120"/>
              </a:rPr>
              <a:t> </a:t>
            </a:r>
            <a:r>
              <a:rPr lang="en-US" altLang="zh-TW" sz="2000" kern="200" dirty="0">
                <a:latin typeface="標楷體" panose="03000509000000000000" pitchFamily="65" charset="-120"/>
              </a:rPr>
              <a:t>2</a:t>
            </a:r>
            <a:r>
              <a:rPr lang="zh-TW" altLang="en-US" sz="2000" kern="200" dirty="0">
                <a:latin typeface="標楷體" panose="03000509000000000000" pitchFamily="65" charset="-120"/>
              </a:rPr>
              <a:t> </a:t>
            </a:r>
            <a:r>
              <a:rPr lang="en-US" altLang="zh-TW" sz="2000" kern="200" dirty="0">
                <a:latin typeface="標楷體" panose="03000509000000000000" pitchFamily="65" charset="-120"/>
              </a:rPr>
              <a:t>3</a:t>
            </a:r>
            <a:r>
              <a:rPr lang="zh-TW" altLang="en-US" sz="2000" kern="200" dirty="0">
                <a:latin typeface="標楷體" panose="03000509000000000000" pitchFamily="65" charset="-120"/>
              </a:rPr>
              <a:t> </a:t>
            </a:r>
            <a:r>
              <a:rPr lang="en-US" altLang="zh-TW" sz="2000" kern="200" dirty="0">
                <a:latin typeface="標楷體" panose="03000509000000000000" pitchFamily="65" charset="-120"/>
              </a:rPr>
              <a:t>4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kern="200" dirty="0">
                <a:latin typeface="標楷體" panose="03000509000000000000" pitchFamily="65" charset="-120"/>
              </a:rPr>
              <a:t>0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E7D07763-4C23-4180-01DE-EDA17BFCD8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6075" y="3247617"/>
            <a:ext cx="5191850" cy="2924583"/>
          </a:xfrm>
          <a:prstGeom prst="rect">
            <a:avLst/>
          </a:prstGeom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1A4C3A04-B469-588E-3574-5D9FDAFEA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3415" y="318864"/>
            <a:ext cx="4191000" cy="5486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輸出：</a:t>
            </a:r>
            <a:r>
              <a:rPr lang="zh-TW" altLang="en-US" sz="2400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dirty="0">
                <a:latin typeface="+mn-ea"/>
              </a:rPr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577C172-51E7-DD08-5FFB-6B139758F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10C385-599D-4512-A0CA-E76B52094FF0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61F4C35-ECDA-3DB7-75F8-20373AF01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18864"/>
            <a:ext cx="4191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輸入：</a:t>
            </a: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kern="200" dirty="0">
                <a:latin typeface="標楷體" panose="03000509000000000000" pitchFamily="65" charset="-120"/>
              </a:rPr>
              <a:t>6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kern="200" dirty="0">
                <a:latin typeface="標楷體" panose="03000509000000000000" pitchFamily="65" charset="-120"/>
              </a:rPr>
              <a:t>2</a:t>
            </a:r>
            <a:r>
              <a:rPr lang="zh-TW" altLang="en-US" sz="2000" kern="200" dirty="0">
                <a:latin typeface="標楷體" panose="03000509000000000000" pitchFamily="65" charset="-120"/>
              </a:rPr>
              <a:t> </a:t>
            </a:r>
            <a:r>
              <a:rPr lang="en-US" altLang="zh-TW" sz="2000" kern="200" dirty="0">
                <a:latin typeface="標楷體" panose="03000509000000000000" pitchFamily="65" charset="-120"/>
              </a:rPr>
              <a:t>1</a:t>
            </a:r>
            <a:r>
              <a:rPr lang="zh-TW" altLang="en-US" sz="2000" kern="200" dirty="0">
                <a:latin typeface="標楷體" panose="03000509000000000000" pitchFamily="65" charset="-120"/>
              </a:rPr>
              <a:t> </a:t>
            </a:r>
            <a:r>
              <a:rPr lang="en-US" altLang="zh-TW" sz="2000" kern="200" dirty="0">
                <a:latin typeface="標楷體" panose="03000509000000000000" pitchFamily="65" charset="-120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kern="200" dirty="0">
                <a:latin typeface="標楷體" panose="03000509000000000000" pitchFamily="65" charset="-120"/>
              </a:rPr>
              <a:t>5</a:t>
            </a:r>
            <a:r>
              <a:rPr lang="zh-TW" altLang="en-US" sz="2000" kern="200" dirty="0">
                <a:latin typeface="標楷體" panose="03000509000000000000" pitchFamily="65" charset="-120"/>
              </a:rPr>
              <a:t> </a:t>
            </a:r>
            <a:r>
              <a:rPr lang="en-US" altLang="zh-TW" sz="2000" kern="200" dirty="0">
                <a:latin typeface="標楷體" panose="03000509000000000000" pitchFamily="65" charset="-120"/>
              </a:rPr>
              <a:t>4</a:t>
            </a:r>
            <a:r>
              <a:rPr lang="zh-TW" altLang="en-US" sz="2000" kern="200" dirty="0">
                <a:latin typeface="標楷體" panose="03000509000000000000" pitchFamily="65" charset="-120"/>
              </a:rPr>
              <a:t> </a:t>
            </a:r>
            <a:r>
              <a:rPr lang="en-US" altLang="zh-TW" sz="2000" kern="200" dirty="0">
                <a:latin typeface="標楷體" panose="03000509000000000000" pitchFamily="65" charset="-120"/>
              </a:rPr>
              <a:t>6</a:t>
            </a:r>
            <a:r>
              <a:rPr lang="zh-TW" altLang="en-US" sz="2000" kern="200" dirty="0">
                <a:latin typeface="標楷體" panose="03000509000000000000" pitchFamily="65" charset="-120"/>
              </a:rPr>
              <a:t> </a:t>
            </a:r>
            <a:r>
              <a:rPr lang="en-US" altLang="zh-TW" sz="2000" kern="200" dirty="0">
                <a:latin typeface="標楷體" panose="03000509000000000000" pitchFamily="65" charset="-120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kern="200" dirty="0">
                <a:latin typeface="標楷體" panose="03000509000000000000" pitchFamily="65" charset="-120"/>
              </a:rPr>
              <a:t>0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000" kern="200" dirty="0">
              <a:latin typeface="標楷體" panose="03000509000000000000" pitchFamily="65" charset="-12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zh-TW" altLang="en-US" sz="2400" kern="20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4F1CAAC-57D7-439B-BB89-C2CC4610E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3415" y="318864"/>
            <a:ext cx="4191000" cy="5486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輸出：</a:t>
            </a:r>
            <a:r>
              <a:rPr lang="zh-TW" altLang="en-US" sz="2400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dirty="0">
                <a:latin typeface="+mn-ea"/>
              </a:rPr>
              <a:t>2</a:t>
            </a: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A17A014A-A59A-2555-CEF7-DFA8A0B9F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152078"/>
            <a:ext cx="3905795" cy="409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430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內容版面配置區 2">
            <a:extLst>
              <a:ext uri="{FF2B5EF4-FFF2-40B4-BE49-F238E27FC236}">
                <a16:creationId xmlns:a16="http://schemas.microsoft.com/office/drawing/2014/main" id="{BA3342FB-10A9-1280-7B5D-065DE0A766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764704"/>
            <a:ext cx="7772400" cy="576064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使用暴力法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將圖建出來，這題我使用鄰接串列。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2.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用迴圈將每個點跑過一遍，每次把那一個點拿掉，再對剩下的隨便一個點執行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BFS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，看它們有沒有連通，如果有連通，代表它不是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critical point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；如果沒有連通，代表它是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critical point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輸出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critical point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的數量。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9220" name="投影片編號版面配置區 3">
            <a:extLst>
              <a:ext uri="{FF2B5EF4-FFF2-40B4-BE49-F238E27FC236}">
                <a16:creationId xmlns:a16="http://schemas.microsoft.com/office/drawing/2014/main" id="{9D8B8098-5FCB-0B80-2EE6-0817187B84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DA5AA6-F44B-4F86-BB82-139727651DC0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 dirty="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8AC392E-299B-2894-0CE0-28270440E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004" y="700264"/>
            <a:ext cx="8335795" cy="5681064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E77B47B-5AB0-0A04-D64A-6B55F40BD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10C385-599D-4512-A0CA-E76B52094FF0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4075907A-E581-4227-0829-9B3E3D947C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3417" y="1969578"/>
            <a:ext cx="2398110" cy="2959024"/>
          </a:xfrm>
          <a:prstGeom prst="rect">
            <a:avLst/>
          </a:prstGeom>
        </p:spPr>
      </p:pic>
      <p:pic>
        <p:nvPicPr>
          <p:cNvPr id="16" name="圖片 15">
            <a:extLst>
              <a:ext uri="{FF2B5EF4-FFF2-40B4-BE49-F238E27FC236}">
                <a16:creationId xmlns:a16="http://schemas.microsoft.com/office/drawing/2014/main" id="{07459D6E-19D1-C851-E682-D6D04D6FA6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830" y="1929397"/>
            <a:ext cx="2875950" cy="2999205"/>
          </a:xfrm>
          <a:prstGeom prst="rect">
            <a:avLst/>
          </a:prstGeom>
        </p:spPr>
      </p:pic>
      <p:sp>
        <p:nvSpPr>
          <p:cNvPr id="23" name="文字方塊 22">
            <a:extLst>
              <a:ext uri="{FF2B5EF4-FFF2-40B4-BE49-F238E27FC236}">
                <a16:creationId xmlns:a16="http://schemas.microsoft.com/office/drawing/2014/main" id="{7A72396A-4CED-DD43-8DA7-63EF6EF089B7}"/>
              </a:ext>
            </a:extLst>
          </p:cNvPr>
          <p:cNvSpPr txBox="1"/>
          <p:nvPr/>
        </p:nvSpPr>
        <p:spPr>
          <a:xfrm>
            <a:off x="1835696" y="5193299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原圖</a:t>
            </a: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65285BAA-3515-428A-E4F0-F3837729FD7A}"/>
              </a:ext>
            </a:extLst>
          </p:cNvPr>
          <p:cNvSpPr txBox="1"/>
          <p:nvPr/>
        </p:nvSpPr>
        <p:spPr>
          <a:xfrm>
            <a:off x="4514312" y="5144845"/>
            <a:ext cx="3416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拿掉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，其他點仍然連通</a:t>
            </a:r>
          </a:p>
        </p:txBody>
      </p:sp>
    </p:spTree>
    <p:extLst>
      <p:ext uri="{BB962C8B-B14F-4D97-AF65-F5344CB8AC3E}">
        <p14:creationId xmlns:p14="http://schemas.microsoft.com/office/powerpoint/2010/main" val="362372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25B8954-EBBC-0D35-83A5-FEC99520B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10C385-599D-4512-A0CA-E76B52094FF0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1C1B74E6-266E-4FFA-9270-424CF5DB4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795" y="2534390"/>
            <a:ext cx="2927726" cy="2012812"/>
          </a:xfrm>
          <a:prstGeom prst="rect">
            <a:avLst/>
          </a:prstGeom>
        </p:spPr>
      </p:pic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49FF2132-1136-5AC1-B580-B5B241DE0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004" y="700264"/>
            <a:ext cx="8335795" cy="5681064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DA991941-9101-75F2-5350-50297BA3EA6A}"/>
              </a:ext>
            </a:extLst>
          </p:cNvPr>
          <p:cNvSpPr txBox="1"/>
          <p:nvPr/>
        </p:nvSpPr>
        <p:spPr>
          <a:xfrm>
            <a:off x="878387" y="5168102"/>
            <a:ext cx="3108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拿掉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，其他點不連通</a:t>
            </a: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322680DD-386E-E668-702B-DA1983AB10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1981" y="1929397"/>
            <a:ext cx="2400981" cy="2999205"/>
          </a:xfrm>
          <a:prstGeom prst="rect">
            <a:avLst/>
          </a:prstGeom>
        </p:spPr>
      </p:pic>
      <p:sp>
        <p:nvSpPr>
          <p:cNvPr id="18" name="文字方塊 17">
            <a:extLst>
              <a:ext uri="{FF2B5EF4-FFF2-40B4-BE49-F238E27FC236}">
                <a16:creationId xmlns:a16="http://schemas.microsoft.com/office/drawing/2014/main" id="{E6F82FC7-EA4F-3B99-F66E-175FE6CED8E4}"/>
              </a:ext>
            </a:extLst>
          </p:cNvPr>
          <p:cNvSpPr txBox="1"/>
          <p:nvPr/>
        </p:nvSpPr>
        <p:spPr>
          <a:xfrm>
            <a:off x="4514312" y="5144845"/>
            <a:ext cx="3416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拿掉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，其他點仍然連通</a:t>
            </a:r>
          </a:p>
        </p:txBody>
      </p:sp>
    </p:spTree>
    <p:extLst>
      <p:ext uri="{BB962C8B-B14F-4D97-AF65-F5344CB8AC3E}">
        <p14:creationId xmlns:p14="http://schemas.microsoft.com/office/powerpoint/2010/main" val="228783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5CABE0D-3286-D966-3B0D-341172D03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10C385-599D-4512-A0CA-E76B52094FF0}" type="slidenum">
              <a:rPr lang="zh-TW" altLang="en-US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E5A8F64A-4C46-CF9A-7980-6C22EF750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004" y="700264"/>
            <a:ext cx="8335795" cy="5681064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pic>
        <p:nvPicPr>
          <p:cNvPr id="21" name="圖片 20">
            <a:extLst>
              <a:ext uri="{FF2B5EF4-FFF2-40B4-BE49-F238E27FC236}">
                <a16:creationId xmlns:a16="http://schemas.microsoft.com/office/drawing/2014/main" id="{6480289B-8C13-3E6B-E328-6AE38B23B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897" y="1929397"/>
            <a:ext cx="1961333" cy="2999205"/>
          </a:xfrm>
          <a:prstGeom prst="rect">
            <a:avLst/>
          </a:prstGeom>
        </p:spPr>
      </p:pic>
      <p:pic>
        <p:nvPicPr>
          <p:cNvPr id="22" name="圖片 21">
            <a:extLst>
              <a:ext uri="{FF2B5EF4-FFF2-40B4-BE49-F238E27FC236}">
                <a16:creationId xmlns:a16="http://schemas.microsoft.com/office/drawing/2014/main" id="{9A55C474-4DA7-A86E-351E-A196A9D493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2123" y="2488307"/>
            <a:ext cx="2875950" cy="1881386"/>
          </a:xfrm>
          <a:prstGeom prst="rect">
            <a:avLst/>
          </a:prstGeom>
        </p:spPr>
      </p:pic>
      <p:sp>
        <p:nvSpPr>
          <p:cNvPr id="11" name="文字方塊 10">
            <a:extLst>
              <a:ext uri="{FF2B5EF4-FFF2-40B4-BE49-F238E27FC236}">
                <a16:creationId xmlns:a16="http://schemas.microsoft.com/office/drawing/2014/main" id="{CD0BF9A6-B505-D58F-9FDA-1A4099B45940}"/>
              </a:ext>
            </a:extLst>
          </p:cNvPr>
          <p:cNvSpPr txBox="1"/>
          <p:nvPr/>
        </p:nvSpPr>
        <p:spPr>
          <a:xfrm>
            <a:off x="4662123" y="5144678"/>
            <a:ext cx="3108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拿掉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，其他點不連通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B7E40FD8-97D7-151F-5ED6-CC777067CA32}"/>
              </a:ext>
            </a:extLst>
          </p:cNvPr>
          <p:cNvSpPr txBox="1"/>
          <p:nvPr/>
        </p:nvSpPr>
        <p:spPr>
          <a:xfrm>
            <a:off x="878387" y="5168102"/>
            <a:ext cx="3416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拿掉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，其他點仍然連通</a:t>
            </a:r>
          </a:p>
        </p:txBody>
      </p:sp>
    </p:spTree>
    <p:extLst>
      <p:ext uri="{BB962C8B-B14F-4D97-AF65-F5344CB8AC3E}">
        <p14:creationId xmlns:p14="http://schemas.microsoft.com/office/powerpoint/2010/main" val="4155905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A002DEA-AE7D-8BE2-5DA8-FBF57354C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10C385-599D-4512-A0CA-E76B52094FF0}" type="slidenum">
              <a:rPr lang="zh-TW" altLang="en-US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26" name="圖片 25">
            <a:extLst>
              <a:ext uri="{FF2B5EF4-FFF2-40B4-BE49-F238E27FC236}">
                <a16:creationId xmlns:a16="http://schemas.microsoft.com/office/drawing/2014/main" id="{90693483-AD98-8F55-4131-CCC540A471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3259" y="1929397"/>
            <a:ext cx="1973971" cy="3018531"/>
          </a:xfrm>
          <a:prstGeom prst="rect">
            <a:avLst/>
          </a:prstGeom>
        </p:spPr>
      </p:pic>
      <p:pic>
        <p:nvPicPr>
          <p:cNvPr id="27" name="圖片 26">
            <a:extLst>
              <a:ext uri="{FF2B5EF4-FFF2-40B4-BE49-F238E27FC236}">
                <a16:creationId xmlns:a16="http://schemas.microsoft.com/office/drawing/2014/main" id="{1BD95832-A176-59FC-B414-FD3F7BCA1E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7059" y="1899203"/>
            <a:ext cx="2927286" cy="3059593"/>
          </a:xfrm>
          <a:prstGeom prst="rect">
            <a:avLst/>
          </a:prstGeom>
        </p:spPr>
      </p:pic>
      <p:sp>
        <p:nvSpPr>
          <p:cNvPr id="16" name="文字方塊 15">
            <a:extLst>
              <a:ext uri="{FF2B5EF4-FFF2-40B4-BE49-F238E27FC236}">
                <a16:creationId xmlns:a16="http://schemas.microsoft.com/office/drawing/2014/main" id="{75D76BE9-B9F7-44C4-1E1D-5C5C86ED44C8}"/>
              </a:ext>
            </a:extLst>
          </p:cNvPr>
          <p:cNvSpPr txBox="1"/>
          <p:nvPr/>
        </p:nvSpPr>
        <p:spPr>
          <a:xfrm>
            <a:off x="878387" y="5168102"/>
            <a:ext cx="3416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拿掉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，其他點仍然連通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6DCB8988-3023-F910-6117-4A2D23689102}"/>
              </a:ext>
            </a:extLst>
          </p:cNvPr>
          <p:cNvSpPr txBox="1"/>
          <p:nvPr/>
        </p:nvSpPr>
        <p:spPr>
          <a:xfrm>
            <a:off x="4662123" y="5144678"/>
            <a:ext cx="3283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因此</a:t>
            </a:r>
            <a:r>
              <a:rPr lang="en-US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zh-TW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lang="zh-TW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是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critical point</a:t>
            </a:r>
            <a:endParaRPr lang="zh-TW" altLang="en-US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1" name="內容版面配置區 2">
            <a:extLst>
              <a:ext uri="{FF2B5EF4-FFF2-40B4-BE49-F238E27FC236}">
                <a16:creationId xmlns:a16="http://schemas.microsoft.com/office/drawing/2014/main" id="{FB5F26F4-DCA5-CF2B-6C7A-CE2E0B248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004" y="700264"/>
            <a:ext cx="8335795" cy="5681064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3424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CA9FC36-B2EE-DE88-1720-60826B747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764704"/>
            <a:ext cx="8077200" cy="555989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演算法分析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將每個點跑過一次需要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O(n)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的時間，對一個點做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BFS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需要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O(|E|)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，也就是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O(n^2)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的時間，因此，這個解法的時間複雜度是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O(n^3)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，因為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小於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100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，所以可以通過這題。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討論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這題因為測資很小，所以我用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O(n^3)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的演算法，那有更快的演算法嗎？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有，如果能將圖先走訪一次，變為樹，變為樹後，每個節點有兩種可能：要嘛是根節點，要嘛不是根節點。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如果是根節點，並且它只有一棵子樹，那它不是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critical point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；如果它有多個子樹，那它就是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critical point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如果不是根節點，並且祖先到任何一棵子樹都有替代道路，則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它不是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critical point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；如果祖先到其中一棵子樹沒有替代道路，則它是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critical point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1B6CDA0-EA8D-5E3D-8E9F-E1AB62F64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10C385-599D-4512-A0CA-E76B52094FF0}" type="slidenum">
              <a:rPr lang="zh-TW" altLang="en-US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45814242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2898</TotalTime>
  <Words>564</Words>
  <Application>Microsoft Office PowerPoint</Application>
  <PresentationFormat>如螢幕大小 (4:3)</PresentationFormat>
  <Paragraphs>66</Paragraphs>
  <Slides>11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新細明體</vt:lpstr>
      <vt:lpstr>標楷體</vt:lpstr>
      <vt:lpstr>Tahoma</vt:lpstr>
      <vt:lpstr>Times New Roman</vt:lpstr>
      <vt:lpstr>Wingdings</vt:lpstr>
      <vt:lpstr>Blends</vt:lpstr>
      <vt:lpstr>315: Network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呂晉豪</cp:lastModifiedBy>
  <cp:revision>140</cp:revision>
  <dcterms:created xsi:type="dcterms:W3CDTF">1601-01-01T00:00:00Z</dcterms:created>
  <dcterms:modified xsi:type="dcterms:W3CDTF">2024-05-09T14:08:34Z</dcterms:modified>
</cp:coreProperties>
</file>