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1" r:id="rId4"/>
    <p:sldId id="312" r:id="rId5"/>
    <p:sldId id="310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45" autoAdjust="0"/>
    <p:restoredTop sz="92094" autoAdjust="0"/>
  </p:normalViewPr>
  <p:slideViewPr>
    <p:cSldViewPr>
      <p:cViewPr varScale="1">
        <p:scale>
          <a:sx n="109" d="100"/>
          <a:sy n="109" d="100"/>
        </p:scale>
        <p:origin x="13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067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609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439: Knight Moves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439: Knight Moves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鍾承恩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騎士只能在一個</a:t>
            </a:r>
            <a:r>
              <a:rPr lang="en" altLang="zh-TW" sz="2400" dirty="0">
                <a:latin typeface="Times New Roman" panose="02020603050405020304" pitchFamily="18" charset="0"/>
              </a:rPr>
              <a:t>8 × 8</a:t>
            </a:r>
            <a:r>
              <a:rPr lang="zh-TW" altLang="en-US" sz="2400" dirty="0">
                <a:latin typeface="Times New Roman" panose="02020603050405020304" pitchFamily="18" charset="0"/>
              </a:rPr>
              <a:t>大小的棋盤上行動，其中每一行依序由</a:t>
            </a:r>
            <a:r>
              <a:rPr lang="en-US" altLang="zh-TW" sz="2400" dirty="0">
                <a:latin typeface="Times New Roman" panose="02020603050405020304" pitchFamily="18" charset="0"/>
              </a:rPr>
              <a:t>a ~ h</a:t>
            </a:r>
            <a:r>
              <a:rPr lang="zh-TW" altLang="en-US" sz="2400" dirty="0">
                <a:latin typeface="Times New Roman" panose="02020603050405020304" pitchFamily="18" charset="0"/>
              </a:rPr>
              <a:t>標示，每一列依序由</a:t>
            </a:r>
            <a:r>
              <a:rPr lang="en-US" altLang="zh-TW" sz="2400" dirty="0">
                <a:latin typeface="Times New Roman" panose="02020603050405020304" pitchFamily="18" charset="0"/>
              </a:rPr>
              <a:t>1 ~ 8</a:t>
            </a:r>
            <a:r>
              <a:rPr lang="zh-TW" altLang="en-US" sz="2400" dirty="0">
                <a:latin typeface="Times New Roman" panose="02020603050405020304" pitchFamily="18" charset="0"/>
              </a:rPr>
              <a:t>標示。給訂一個起點位置及終點位置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，輸出騎士從起點到終點所需的最少步數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get from xx to </a:t>
            </a:r>
            <a:r>
              <a:rPr lang="en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</a:t>
            </a:r>
            <a:r>
              <a:rPr lang="en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takes n knight moves.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36793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e2 e4  // </a:t>
            </a:r>
            <a:r>
              <a:rPr lang="zh-TW" altLang="en-US" sz="2400" dirty="0">
                <a:latin typeface="Times New Roman" panose="02020603050405020304" pitchFamily="18" charset="0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</a:rPr>
              <a:t>e2</a:t>
            </a:r>
            <a:r>
              <a:rPr lang="zh-TW" altLang="en-US" sz="2400" dirty="0">
                <a:latin typeface="Times New Roman" panose="02020603050405020304" pitchFamily="18" charset="0"/>
              </a:rPr>
              <a:t>走到</a:t>
            </a:r>
            <a:r>
              <a:rPr lang="en-US" altLang="zh-TW" sz="2400" dirty="0">
                <a:latin typeface="Times New Roman" panose="02020603050405020304" pitchFamily="18" charset="0"/>
              </a:rPr>
              <a:t>e4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a1 b2  // </a:t>
            </a:r>
            <a:r>
              <a:rPr lang="zh-TW" altLang="en-US" sz="2400" dirty="0">
                <a:latin typeface="Times New Roman" panose="02020603050405020304" pitchFamily="18" charset="0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</a:rPr>
              <a:t>a1</a:t>
            </a:r>
            <a:r>
              <a:rPr lang="zh-TW" altLang="en-US" sz="2400" dirty="0">
                <a:latin typeface="Times New Roman" panose="02020603050405020304" pitchFamily="18" charset="0"/>
              </a:rPr>
              <a:t>走到</a:t>
            </a:r>
            <a:r>
              <a:rPr lang="en-US" altLang="zh-TW" sz="2400" dirty="0">
                <a:latin typeface="Times New Roman" panose="02020603050405020304" pitchFamily="18" charset="0"/>
              </a:rPr>
              <a:t>b2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33" name="群組 32">
            <a:extLst>
              <a:ext uri="{FF2B5EF4-FFF2-40B4-BE49-F238E27FC236}">
                <a16:creationId xmlns:a16="http://schemas.microsoft.com/office/drawing/2014/main" id="{BA1BB654-3CFC-1E41-1FC2-D0316578EC7C}"/>
              </a:ext>
            </a:extLst>
          </p:cNvPr>
          <p:cNvGrpSpPr/>
          <p:nvPr/>
        </p:nvGrpSpPr>
        <p:grpSpPr>
          <a:xfrm>
            <a:off x="2411459" y="2525951"/>
            <a:ext cx="4016281" cy="4038972"/>
            <a:chOff x="354060" y="2514228"/>
            <a:chExt cx="4016281" cy="4038972"/>
          </a:xfrm>
        </p:grpSpPr>
        <p:grpSp>
          <p:nvGrpSpPr>
            <p:cNvPr id="32" name="群組 31">
              <a:extLst>
                <a:ext uri="{FF2B5EF4-FFF2-40B4-BE49-F238E27FC236}">
                  <a16:creationId xmlns:a16="http://schemas.microsoft.com/office/drawing/2014/main" id="{7536AA05-3F38-986A-C47D-8600F71DDD2C}"/>
                </a:ext>
              </a:extLst>
            </p:cNvPr>
            <p:cNvGrpSpPr/>
            <p:nvPr/>
          </p:nvGrpSpPr>
          <p:grpSpPr>
            <a:xfrm>
              <a:off x="354060" y="2514228"/>
              <a:ext cx="4016281" cy="4038972"/>
              <a:chOff x="2563859" y="2504676"/>
              <a:chExt cx="4016281" cy="4038972"/>
            </a:xfrm>
          </p:grpSpPr>
          <p:pic>
            <p:nvPicPr>
              <p:cNvPr id="5" name="圖片 4" descr="一張含有 正方形, 棋, 樣式, 圖板遊戲 的圖片&#10;&#10;自動產生的描述">
                <a:extLst>
                  <a:ext uri="{FF2B5EF4-FFF2-40B4-BE49-F238E27FC236}">
                    <a16:creationId xmlns:a16="http://schemas.microsoft.com/office/drawing/2014/main" id="{4345CCBE-7ACB-478C-95F5-F58BEDD136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3859" y="2504676"/>
                <a:ext cx="4016281" cy="4038972"/>
              </a:xfrm>
              <a:prstGeom prst="rect">
                <a:avLst/>
              </a:prstGeom>
            </p:spPr>
          </p:pic>
          <p:pic>
            <p:nvPicPr>
              <p:cNvPr id="9" name="圖片 8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5911F9CC-D2DE-7AFC-3D2C-2EE01BF50E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80112" y="3573016"/>
                <a:ext cx="356642" cy="356642"/>
              </a:xfrm>
              <a:prstGeom prst="rect">
                <a:avLst/>
              </a:prstGeom>
            </p:spPr>
          </p:pic>
          <p:pic>
            <p:nvPicPr>
              <p:cNvPr id="10" name="圖片 9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7BA8C231-14AB-8DD4-BD67-6C0055CAC5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6056" y="3072358"/>
                <a:ext cx="356642" cy="356642"/>
              </a:xfrm>
              <a:prstGeom prst="rect">
                <a:avLst/>
              </a:prstGeom>
            </p:spPr>
          </p:pic>
          <p:pic>
            <p:nvPicPr>
              <p:cNvPr id="11" name="圖片 10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A83E2981-6F3D-BA7B-ACF0-CF28A2B1C8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78750" y="3093140"/>
                <a:ext cx="356642" cy="356642"/>
              </a:xfrm>
              <a:prstGeom prst="rect">
                <a:avLst/>
              </a:prstGeom>
            </p:spPr>
          </p:pic>
          <p:pic>
            <p:nvPicPr>
              <p:cNvPr id="12" name="圖片 11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74AF8F9B-DB47-1B4B-FCC7-E99B10CFE1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77958" y="3573016"/>
                <a:ext cx="356642" cy="356642"/>
              </a:xfrm>
              <a:prstGeom prst="rect">
                <a:avLst/>
              </a:prstGeom>
            </p:spPr>
          </p:pic>
          <p:pic>
            <p:nvPicPr>
              <p:cNvPr id="13" name="圖片 12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91CF69ED-C180-0A0E-5766-CF18EAD710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56833" y="4524162"/>
                <a:ext cx="356642" cy="356642"/>
              </a:xfrm>
              <a:prstGeom prst="rect">
                <a:avLst/>
              </a:prstGeom>
            </p:spPr>
          </p:pic>
          <p:pic>
            <p:nvPicPr>
              <p:cNvPr id="14" name="圖片 13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6D7DF990-0D58-D4EE-9550-312BE9AD9B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78750" y="4989241"/>
                <a:ext cx="356642" cy="356642"/>
              </a:xfrm>
              <a:prstGeom prst="rect">
                <a:avLst/>
              </a:prstGeom>
            </p:spPr>
          </p:pic>
          <p:pic>
            <p:nvPicPr>
              <p:cNvPr id="15" name="圖片 14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1546D46C-FD85-DBDD-ED62-D84A29ABD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76056" y="5000098"/>
                <a:ext cx="356642" cy="356642"/>
              </a:xfrm>
              <a:prstGeom prst="rect">
                <a:avLst/>
              </a:prstGeom>
            </p:spPr>
          </p:pic>
          <p:pic>
            <p:nvPicPr>
              <p:cNvPr id="16" name="圖片 15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36A3F16C-1290-9073-892E-F9DCA1E231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80112" y="4524162"/>
                <a:ext cx="356642" cy="356642"/>
              </a:xfrm>
              <a:prstGeom prst="rect">
                <a:avLst/>
              </a:prstGeom>
            </p:spPr>
          </p:pic>
          <p:grpSp>
            <p:nvGrpSpPr>
              <p:cNvPr id="24" name="群組 23">
                <a:extLst>
                  <a:ext uri="{FF2B5EF4-FFF2-40B4-BE49-F238E27FC236}">
                    <a16:creationId xmlns:a16="http://schemas.microsoft.com/office/drawing/2014/main" id="{1A4D2BE8-5CC4-BC31-D8B4-8F6871C36DEE}"/>
                  </a:ext>
                </a:extLst>
              </p:cNvPr>
              <p:cNvGrpSpPr/>
              <p:nvPr/>
            </p:nvGrpSpPr>
            <p:grpSpPr>
              <a:xfrm>
                <a:off x="4919738" y="3597712"/>
                <a:ext cx="718731" cy="1336524"/>
                <a:chOff x="4747083" y="3546721"/>
                <a:chExt cx="718731" cy="1336524"/>
              </a:xfrm>
            </p:grpSpPr>
            <p:grpSp>
              <p:nvGrpSpPr>
                <p:cNvPr id="20" name="群組 19">
                  <a:extLst>
                    <a:ext uri="{FF2B5EF4-FFF2-40B4-BE49-F238E27FC236}">
                      <a16:creationId xmlns:a16="http://schemas.microsoft.com/office/drawing/2014/main" id="{2B3B6B71-3BEF-CE4E-6C93-643A71BBB406}"/>
                    </a:ext>
                  </a:extLst>
                </p:cNvPr>
                <p:cNvGrpSpPr/>
                <p:nvPr/>
              </p:nvGrpSpPr>
              <p:grpSpPr>
                <a:xfrm>
                  <a:off x="4864244" y="3546721"/>
                  <a:ext cx="599701" cy="718731"/>
                  <a:chOff x="4864244" y="3546721"/>
                  <a:chExt cx="599701" cy="718731"/>
                </a:xfrm>
              </p:grpSpPr>
              <p:pic>
                <p:nvPicPr>
                  <p:cNvPr id="18" name="圖片 17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30A8929B-EF44-6655-104F-22666947A14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8318182">
                    <a:off x="4864244" y="3546721"/>
                    <a:ext cx="422176" cy="422176"/>
                  </a:xfrm>
                  <a:prstGeom prst="rect">
                    <a:avLst/>
                  </a:prstGeom>
                </p:spPr>
              </p:pic>
              <p:pic>
                <p:nvPicPr>
                  <p:cNvPr id="19" name="圖片 18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0EAF7CED-8F63-4951-3D48-062758D6945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590368">
                    <a:off x="5041769" y="3843276"/>
                    <a:ext cx="422176" cy="42217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1" name="群組 20">
                  <a:extLst>
                    <a:ext uri="{FF2B5EF4-FFF2-40B4-BE49-F238E27FC236}">
                      <a16:creationId xmlns:a16="http://schemas.microsoft.com/office/drawing/2014/main" id="{56FF6759-A042-EBB0-C722-827FB0DE3326}"/>
                    </a:ext>
                  </a:extLst>
                </p:cNvPr>
                <p:cNvGrpSpPr/>
                <p:nvPr/>
              </p:nvGrpSpPr>
              <p:grpSpPr>
                <a:xfrm rot="5052863">
                  <a:off x="4806598" y="4224029"/>
                  <a:ext cx="599701" cy="718731"/>
                  <a:chOff x="4864244" y="3546721"/>
                  <a:chExt cx="599701" cy="718731"/>
                </a:xfrm>
              </p:grpSpPr>
              <p:pic>
                <p:nvPicPr>
                  <p:cNvPr id="22" name="圖片 21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D6659E8E-50BB-9E53-500E-5A1D854E4F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8318182">
                    <a:off x="4864244" y="3546721"/>
                    <a:ext cx="422176" cy="422176"/>
                  </a:xfrm>
                  <a:prstGeom prst="rect">
                    <a:avLst/>
                  </a:prstGeom>
                </p:spPr>
              </p:pic>
              <p:pic>
                <p:nvPicPr>
                  <p:cNvPr id="23" name="圖片 22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70B93248-D0B7-97C3-B6EB-D8EE783D5DE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590368">
                    <a:off x="5041769" y="3843276"/>
                    <a:ext cx="422176" cy="422176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5" name="群組 24">
                <a:extLst>
                  <a:ext uri="{FF2B5EF4-FFF2-40B4-BE49-F238E27FC236}">
                    <a16:creationId xmlns:a16="http://schemas.microsoft.com/office/drawing/2014/main" id="{C1E40B91-F9EA-F83C-5B86-FFABB6E3018C}"/>
                  </a:ext>
                </a:extLst>
              </p:cNvPr>
              <p:cNvGrpSpPr/>
              <p:nvPr/>
            </p:nvGrpSpPr>
            <p:grpSpPr>
              <a:xfrm rot="10800000">
                <a:off x="4019358" y="3575175"/>
                <a:ext cx="718731" cy="1336524"/>
                <a:chOff x="4747083" y="3546721"/>
                <a:chExt cx="718731" cy="1336524"/>
              </a:xfrm>
            </p:grpSpPr>
            <p:grpSp>
              <p:nvGrpSpPr>
                <p:cNvPr id="26" name="群組 25">
                  <a:extLst>
                    <a:ext uri="{FF2B5EF4-FFF2-40B4-BE49-F238E27FC236}">
                      <a16:creationId xmlns:a16="http://schemas.microsoft.com/office/drawing/2014/main" id="{305A676D-03D6-553F-7184-0EAF25B65B80}"/>
                    </a:ext>
                  </a:extLst>
                </p:cNvPr>
                <p:cNvGrpSpPr/>
                <p:nvPr/>
              </p:nvGrpSpPr>
              <p:grpSpPr>
                <a:xfrm>
                  <a:off x="4864244" y="3546721"/>
                  <a:ext cx="599701" cy="718731"/>
                  <a:chOff x="4864244" y="3546721"/>
                  <a:chExt cx="599701" cy="718731"/>
                </a:xfrm>
              </p:grpSpPr>
              <p:pic>
                <p:nvPicPr>
                  <p:cNvPr id="30" name="圖片 29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94B40918-0260-6710-BEEE-E5A438EF704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8318182">
                    <a:off x="4864244" y="3546721"/>
                    <a:ext cx="422176" cy="422176"/>
                  </a:xfrm>
                  <a:prstGeom prst="rect">
                    <a:avLst/>
                  </a:prstGeom>
                </p:spPr>
              </p:pic>
              <p:pic>
                <p:nvPicPr>
                  <p:cNvPr id="31" name="圖片 30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72E60D7C-D21B-6FDC-4FDA-AE7A488EDE2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590368">
                    <a:off x="5041769" y="3843276"/>
                    <a:ext cx="422176" cy="42217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7" name="群組 26">
                  <a:extLst>
                    <a:ext uri="{FF2B5EF4-FFF2-40B4-BE49-F238E27FC236}">
                      <a16:creationId xmlns:a16="http://schemas.microsoft.com/office/drawing/2014/main" id="{5A375962-96F2-2B5B-2133-49C76D8C2EE6}"/>
                    </a:ext>
                  </a:extLst>
                </p:cNvPr>
                <p:cNvGrpSpPr/>
                <p:nvPr/>
              </p:nvGrpSpPr>
              <p:grpSpPr>
                <a:xfrm rot="5052863">
                  <a:off x="4806598" y="4224029"/>
                  <a:ext cx="599701" cy="718731"/>
                  <a:chOff x="4864244" y="3546721"/>
                  <a:chExt cx="599701" cy="718731"/>
                </a:xfrm>
              </p:grpSpPr>
              <p:pic>
                <p:nvPicPr>
                  <p:cNvPr id="28" name="圖片 27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12265BE6-E15D-3DF1-C962-E40C1462949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8318182">
                    <a:off x="4864244" y="3546721"/>
                    <a:ext cx="422176" cy="422176"/>
                  </a:xfrm>
                  <a:prstGeom prst="rect">
                    <a:avLst/>
                  </a:prstGeom>
                </p:spPr>
              </p:pic>
              <p:pic>
                <p:nvPicPr>
                  <p:cNvPr id="29" name="圖片 28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BF039988-1AA4-5DDA-371F-C87ABED3136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590368">
                    <a:off x="5041769" y="3843276"/>
                    <a:ext cx="422176" cy="422176"/>
                  </a:xfrm>
                  <a:prstGeom prst="rect">
                    <a:avLst/>
                  </a:prstGeom>
                </p:spPr>
              </p:pic>
            </p:grpSp>
          </p:grpSp>
        </p:grpSp>
        <p:pic>
          <p:nvPicPr>
            <p:cNvPr id="7" name="圖片 6" descr="一張含有 黑色, 黑暗 的圖片&#10;&#10;自動產生的描述">
              <a:extLst>
                <a:ext uri="{FF2B5EF4-FFF2-40B4-BE49-F238E27FC236}">
                  <a16:creationId xmlns:a16="http://schemas.microsoft.com/office/drawing/2014/main" id="{0A3518BC-093A-4530-1C04-D462ADB17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6210" y="4080454"/>
              <a:ext cx="337684" cy="33768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36793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e2 e4  // </a:t>
            </a:r>
            <a:r>
              <a:rPr lang="zh-TW" altLang="en-US" sz="2400" dirty="0">
                <a:latin typeface="Times New Roman" panose="02020603050405020304" pitchFamily="18" charset="0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</a:rPr>
              <a:t>e2</a:t>
            </a:r>
            <a:r>
              <a:rPr lang="zh-TW" altLang="en-US" sz="2400" dirty="0">
                <a:latin typeface="Times New Roman" panose="02020603050405020304" pitchFamily="18" charset="0"/>
              </a:rPr>
              <a:t>走到</a:t>
            </a:r>
            <a:r>
              <a:rPr lang="en-US" altLang="zh-TW" sz="2400" dirty="0">
                <a:latin typeface="Times New Roman" panose="02020603050405020304" pitchFamily="18" charset="0"/>
              </a:rPr>
              <a:t>e4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a1 b2  // </a:t>
            </a:r>
            <a:r>
              <a:rPr lang="zh-TW" altLang="en-US" sz="2400" dirty="0">
                <a:latin typeface="Times New Roman" panose="02020603050405020304" pitchFamily="18" charset="0"/>
              </a:rPr>
              <a:t>從</a:t>
            </a:r>
            <a:r>
              <a:rPr lang="en-US" altLang="zh-TW" sz="2400" dirty="0">
                <a:latin typeface="Times New Roman" panose="02020603050405020304" pitchFamily="18" charset="0"/>
              </a:rPr>
              <a:t>a1</a:t>
            </a:r>
            <a:r>
              <a:rPr lang="zh-TW" altLang="en-US" sz="2400" dirty="0">
                <a:latin typeface="Times New Roman" panose="02020603050405020304" pitchFamily="18" charset="0"/>
              </a:rPr>
              <a:t>走到</a:t>
            </a:r>
            <a:r>
              <a:rPr lang="en-US" altLang="zh-TW" sz="2400" dirty="0">
                <a:latin typeface="Times New Roman" panose="02020603050405020304" pitchFamily="18" charset="0"/>
              </a:rPr>
              <a:t>b2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6AE1D30-56F1-DCB2-6E17-C67AFD2FC5F0}"/>
              </a:ext>
            </a:extLst>
          </p:cNvPr>
          <p:cNvSpPr txBox="1"/>
          <p:nvPr/>
        </p:nvSpPr>
        <p:spPr>
          <a:xfrm>
            <a:off x="1691680" y="2348880"/>
            <a:ext cx="61926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e2 e4 </a:t>
            </a:r>
          </a:p>
          <a:p>
            <a:r>
              <a:rPr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get from e2 to e4 takes 2 knight moves.</a:t>
            </a:r>
          </a:p>
        </p:txBody>
      </p: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0ECF980F-5EB0-6A9A-D9A7-18793A3CF194}"/>
              </a:ext>
            </a:extLst>
          </p:cNvPr>
          <p:cNvGrpSpPr/>
          <p:nvPr/>
        </p:nvGrpSpPr>
        <p:grpSpPr>
          <a:xfrm>
            <a:off x="2287000" y="3232944"/>
            <a:ext cx="5224802" cy="3554617"/>
            <a:chOff x="2287000" y="3232944"/>
            <a:chExt cx="5224802" cy="3554617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736BBC85-953B-65EE-EFF1-FB44756FB147}"/>
                </a:ext>
              </a:extLst>
            </p:cNvPr>
            <p:cNvGrpSpPr/>
            <p:nvPr/>
          </p:nvGrpSpPr>
          <p:grpSpPr>
            <a:xfrm>
              <a:off x="4139952" y="3232944"/>
              <a:ext cx="3371850" cy="3554617"/>
              <a:chOff x="2886075" y="3247646"/>
              <a:chExt cx="3371850" cy="3554617"/>
            </a:xfrm>
          </p:grpSpPr>
          <p:grpSp>
            <p:nvGrpSpPr>
              <p:cNvPr id="23" name="群組 22">
                <a:extLst>
                  <a:ext uri="{FF2B5EF4-FFF2-40B4-BE49-F238E27FC236}">
                    <a16:creationId xmlns:a16="http://schemas.microsoft.com/office/drawing/2014/main" id="{A6724E42-EECA-8FEF-F3B3-DE6503A47255}"/>
                  </a:ext>
                </a:extLst>
              </p:cNvPr>
              <p:cNvGrpSpPr/>
              <p:nvPr/>
            </p:nvGrpSpPr>
            <p:grpSpPr>
              <a:xfrm>
                <a:off x="2886075" y="3247646"/>
                <a:ext cx="3371850" cy="3390900"/>
                <a:chOff x="2886075" y="3247646"/>
                <a:chExt cx="3371850" cy="3390900"/>
              </a:xfrm>
            </p:grpSpPr>
            <p:pic>
              <p:nvPicPr>
                <p:cNvPr id="4" name="圖片 3" descr="一張含有 正方形, 棋, 樣式, 圖板遊戲 的圖片&#10;&#10;自動產生的描述">
                  <a:extLst>
                    <a:ext uri="{FF2B5EF4-FFF2-40B4-BE49-F238E27FC236}">
                      <a16:creationId xmlns:a16="http://schemas.microsoft.com/office/drawing/2014/main" id="{753738E9-F2D5-9CA1-A186-699C5D14BFD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86075" y="3247646"/>
                  <a:ext cx="3371850" cy="3390900"/>
                </a:xfrm>
                <a:prstGeom prst="rect">
                  <a:avLst/>
                </a:prstGeom>
              </p:spPr>
            </p:pic>
            <p:pic>
              <p:nvPicPr>
                <p:cNvPr id="6" name="圖片 5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0868D366-A705-440E-7C0A-7D6EFCBE9D8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644008" y="5801041"/>
                  <a:ext cx="270163" cy="270163"/>
                </a:xfrm>
                <a:prstGeom prst="rect">
                  <a:avLst/>
                </a:prstGeom>
              </p:spPr>
            </p:pic>
            <p:pic>
              <p:nvPicPr>
                <p:cNvPr id="8" name="圖片 7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7F44211D-E538-6633-1CFE-FCE2FD21FA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36096" y="5359508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9" name="圖片 8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0D67CDE6-0747-9931-6419-2613C347DC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36096" y="6182283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10" name="圖片 9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A779FEDB-2340-B786-840D-6563551BB33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56608" y="6182283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11" name="圖片 10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3FBF2442-7720-8286-4C94-58580E927AD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56608" y="5359508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12" name="圖片 11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D1B012F1-2D37-1929-7B67-F40F630E73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55372" y="4989060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13" name="圖片 12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E9BD356B-F2C1-E8B0-EB3F-A605C4ACD78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75646" y="4966359"/>
                  <a:ext cx="284634" cy="284634"/>
                </a:xfrm>
                <a:prstGeom prst="rect">
                  <a:avLst/>
                </a:prstGeom>
              </p:spPr>
            </p:pic>
            <p:grpSp>
              <p:nvGrpSpPr>
                <p:cNvPr id="18" name="群組 17">
                  <a:extLst>
                    <a:ext uri="{FF2B5EF4-FFF2-40B4-BE49-F238E27FC236}">
                      <a16:creationId xmlns:a16="http://schemas.microsoft.com/office/drawing/2014/main" id="{A480F366-6E3F-5960-3FE0-2F9A2DC3024A}"/>
                    </a:ext>
                  </a:extLst>
                </p:cNvPr>
                <p:cNvGrpSpPr/>
                <p:nvPr/>
              </p:nvGrpSpPr>
              <p:grpSpPr>
                <a:xfrm>
                  <a:off x="4739648" y="5322145"/>
                  <a:ext cx="629936" cy="1061326"/>
                  <a:chOff x="4739648" y="5322145"/>
                  <a:chExt cx="629936" cy="1061326"/>
                </a:xfrm>
              </p:grpSpPr>
              <p:pic>
                <p:nvPicPr>
                  <p:cNvPr id="15" name="圖片 14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EA049050-04B0-E7AD-4C32-6F6B7BAA237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633220">
                    <a:off x="4911484" y="5960927"/>
                    <a:ext cx="422544" cy="422544"/>
                  </a:xfrm>
                  <a:prstGeom prst="rect">
                    <a:avLst/>
                  </a:prstGeom>
                </p:spPr>
              </p:pic>
              <p:pic>
                <p:nvPicPr>
                  <p:cNvPr id="16" name="圖片 15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0835F0A0-40FC-DBA0-1009-01F1F8BA393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196587">
                    <a:off x="4947040" y="5541344"/>
                    <a:ext cx="422544" cy="422544"/>
                  </a:xfrm>
                  <a:prstGeom prst="rect">
                    <a:avLst/>
                  </a:prstGeom>
                </p:spPr>
              </p:pic>
              <p:pic>
                <p:nvPicPr>
                  <p:cNvPr id="17" name="圖片 16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0FBFA015-6CDA-7C73-4D59-722B4ABBF6B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7757112">
                    <a:off x="4739648" y="5322145"/>
                    <a:ext cx="422544" cy="42254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9" name="群組 18">
                  <a:extLst>
                    <a:ext uri="{FF2B5EF4-FFF2-40B4-BE49-F238E27FC236}">
                      <a16:creationId xmlns:a16="http://schemas.microsoft.com/office/drawing/2014/main" id="{C300C689-CC3F-33AA-AFA7-BD193912E4D3}"/>
                    </a:ext>
                  </a:extLst>
                </p:cNvPr>
                <p:cNvGrpSpPr/>
                <p:nvPr/>
              </p:nvGrpSpPr>
              <p:grpSpPr>
                <a:xfrm flipH="1">
                  <a:off x="4104181" y="5337993"/>
                  <a:ext cx="725888" cy="1061326"/>
                  <a:chOff x="4739648" y="5322145"/>
                  <a:chExt cx="629936" cy="1061326"/>
                </a:xfrm>
              </p:grpSpPr>
              <p:pic>
                <p:nvPicPr>
                  <p:cNvPr id="20" name="圖片 19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BC357DF4-46C4-ED3B-24A3-D60B12DF4C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633220">
                    <a:off x="4911484" y="5960927"/>
                    <a:ext cx="422544" cy="422544"/>
                  </a:xfrm>
                  <a:prstGeom prst="rect">
                    <a:avLst/>
                  </a:prstGeom>
                </p:spPr>
              </p:pic>
              <p:pic>
                <p:nvPicPr>
                  <p:cNvPr id="21" name="圖片 20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0E67975A-5376-EAA1-1A8D-7B0008B0682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196587">
                    <a:off x="4947040" y="5541344"/>
                    <a:ext cx="422544" cy="422544"/>
                  </a:xfrm>
                  <a:prstGeom prst="rect">
                    <a:avLst/>
                  </a:prstGeom>
                </p:spPr>
              </p:pic>
              <p:pic>
                <p:nvPicPr>
                  <p:cNvPr id="22" name="圖片 21" descr="一張含有 圖形, 創造力 的圖片&#10;&#10;自動產生的描述">
                    <a:extLst>
                      <a:ext uri="{FF2B5EF4-FFF2-40B4-BE49-F238E27FC236}">
                        <a16:creationId xmlns:a16="http://schemas.microsoft.com/office/drawing/2014/main" id="{8A10D16F-B1DD-6269-A7CE-20F59F0C5D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7757112">
                    <a:off x="4739648" y="5322145"/>
                    <a:ext cx="422544" cy="422544"/>
                  </a:xfrm>
                  <a:prstGeom prst="rect">
                    <a:avLst/>
                  </a:prstGeom>
                </p:spPr>
              </p:pic>
            </p:grpSp>
          </p:grpSp>
          <p:pic>
            <p:nvPicPr>
              <p:cNvPr id="25" name="圖片 24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6242C4A6-BF8B-E361-B363-4713B2A3F2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78536" y="5273694"/>
                <a:ext cx="359235" cy="359235"/>
              </a:xfrm>
              <a:prstGeom prst="rect">
                <a:avLst/>
              </a:prstGeom>
            </p:spPr>
          </p:pic>
          <p:pic>
            <p:nvPicPr>
              <p:cNvPr id="27" name="圖片 26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4386F4F9-9CDB-7BAE-809B-7CB6B4EF7C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86984" y="4593410"/>
                <a:ext cx="320286" cy="320286"/>
              </a:xfrm>
              <a:prstGeom prst="rect">
                <a:avLst/>
              </a:prstGeom>
            </p:spPr>
          </p:pic>
          <p:pic>
            <p:nvPicPr>
              <p:cNvPr id="29" name="圖片 28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057B2E82-E759-B569-14A8-77C874A3E6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22898" y="4623266"/>
                <a:ext cx="296702" cy="296702"/>
              </a:xfrm>
              <a:prstGeom prst="rect">
                <a:avLst/>
              </a:prstGeom>
            </p:spPr>
          </p:pic>
          <p:pic>
            <p:nvPicPr>
              <p:cNvPr id="31" name="圖片 30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80EE0D1A-AD05-6CFD-FB53-7B94777B67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59788" y="5187879"/>
                <a:ext cx="284634" cy="284634"/>
              </a:xfrm>
              <a:prstGeom prst="rect">
                <a:avLst/>
              </a:prstGeom>
            </p:spPr>
          </p:pic>
          <p:pic>
            <p:nvPicPr>
              <p:cNvPr id="33" name="圖片 32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9CEA20FB-8CF1-6F16-049B-E57D63E1AA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59788" y="6370492"/>
                <a:ext cx="296820" cy="296820"/>
              </a:xfrm>
              <a:prstGeom prst="rect">
                <a:avLst/>
              </a:prstGeom>
            </p:spPr>
          </p:pic>
          <p:pic>
            <p:nvPicPr>
              <p:cNvPr id="35" name="圖片 34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51F1814B-B927-DFC0-24A5-CCA92DB01F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8411" y="6474826"/>
                <a:ext cx="327437" cy="327437"/>
              </a:xfrm>
              <a:prstGeom prst="rect">
                <a:avLst/>
              </a:prstGeom>
            </p:spPr>
          </p:pic>
        </p:grp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2812AB8E-D63C-716C-B937-804C926D8687}"/>
                </a:ext>
              </a:extLst>
            </p:cNvPr>
            <p:cNvSpPr txBox="1"/>
            <p:nvPr/>
          </p:nvSpPr>
          <p:spPr>
            <a:xfrm>
              <a:off x="2287000" y="4650196"/>
              <a:ext cx="126640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1</a:t>
              </a:r>
              <a:r>
                <a:rPr lang="en-US" altLang="zh-TW" baseline="300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st</a:t>
              </a:r>
              <a:r>
                <a:rPr lang="en-US" altLang="zh-TW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move</a:t>
              </a:r>
              <a:endParaRPr lang="en" altLang="zh-TW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5475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29063"/>
            <a:ext cx="8077200" cy="114366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grpSp>
        <p:nvGrpSpPr>
          <p:cNvPr id="4096" name="群組 4095">
            <a:extLst>
              <a:ext uri="{FF2B5EF4-FFF2-40B4-BE49-F238E27FC236}">
                <a16:creationId xmlns:a16="http://schemas.microsoft.com/office/drawing/2014/main" id="{8156523C-514A-98A7-C313-765E406C32A5}"/>
              </a:ext>
            </a:extLst>
          </p:cNvPr>
          <p:cNvGrpSpPr/>
          <p:nvPr/>
        </p:nvGrpSpPr>
        <p:grpSpPr>
          <a:xfrm>
            <a:off x="2236980" y="3240283"/>
            <a:ext cx="5415411" cy="3390900"/>
            <a:chOff x="2236980" y="3240283"/>
            <a:chExt cx="5415411" cy="3390900"/>
          </a:xfrm>
        </p:grpSpPr>
        <p:grpSp>
          <p:nvGrpSpPr>
            <p:cNvPr id="49" name="群組 48">
              <a:extLst>
                <a:ext uri="{FF2B5EF4-FFF2-40B4-BE49-F238E27FC236}">
                  <a16:creationId xmlns:a16="http://schemas.microsoft.com/office/drawing/2014/main" id="{B756B9F7-64F5-77CB-449F-079125EA5023}"/>
                </a:ext>
              </a:extLst>
            </p:cNvPr>
            <p:cNvGrpSpPr/>
            <p:nvPr/>
          </p:nvGrpSpPr>
          <p:grpSpPr>
            <a:xfrm>
              <a:off x="4139894" y="3240283"/>
              <a:ext cx="3512497" cy="3390900"/>
              <a:chOff x="3779912" y="1953953"/>
              <a:chExt cx="3512497" cy="3390900"/>
            </a:xfrm>
          </p:grpSpPr>
          <p:grpSp>
            <p:nvGrpSpPr>
              <p:cNvPr id="50" name="群組 49">
                <a:extLst>
                  <a:ext uri="{FF2B5EF4-FFF2-40B4-BE49-F238E27FC236}">
                    <a16:creationId xmlns:a16="http://schemas.microsoft.com/office/drawing/2014/main" id="{28412A84-BBCF-79B2-35DE-BB1FFA622C67}"/>
                  </a:ext>
                </a:extLst>
              </p:cNvPr>
              <p:cNvGrpSpPr/>
              <p:nvPr/>
            </p:nvGrpSpPr>
            <p:grpSpPr>
              <a:xfrm>
                <a:off x="3779912" y="1953953"/>
                <a:ext cx="3371850" cy="3390900"/>
                <a:chOff x="3779912" y="1953953"/>
                <a:chExt cx="3371850" cy="3390900"/>
              </a:xfrm>
            </p:grpSpPr>
            <p:pic>
              <p:nvPicPr>
                <p:cNvPr id="54" name="圖片 53" descr="一張含有 正方形, 棋, 樣式, 圖板遊戲 的圖片&#10;&#10;自動產生的描述">
                  <a:extLst>
                    <a:ext uri="{FF2B5EF4-FFF2-40B4-BE49-F238E27FC236}">
                      <a16:creationId xmlns:a16="http://schemas.microsoft.com/office/drawing/2014/main" id="{7062DCC1-3C57-8BF4-D0B6-C26279D9A9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79912" y="1953953"/>
                  <a:ext cx="3371850" cy="3390900"/>
                </a:xfrm>
                <a:prstGeom prst="rect">
                  <a:avLst/>
                </a:prstGeom>
              </p:spPr>
            </p:pic>
            <p:pic>
              <p:nvPicPr>
                <p:cNvPr id="55" name="圖片 54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F96663A3-561E-BF59-1DC5-8BF916D73F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00192" y="4080471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56" name="圖片 55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B1E75233-2425-B252-DC1A-E86B204791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52070" y="3286683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57" name="圖片 56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3E541C24-4C39-DEAD-3FF3-6D61A580E83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940152" y="3286683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58" name="圖片 57" descr="一張含有 黑色, 黑暗 的圖片&#10;&#10;自動產生的描述">
                  <a:extLst>
                    <a:ext uri="{FF2B5EF4-FFF2-40B4-BE49-F238E27FC236}">
                      <a16:creationId xmlns:a16="http://schemas.microsoft.com/office/drawing/2014/main" id="{6DF56BBB-9940-27C4-33DA-B95D412FEA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67953" y="3649403"/>
                  <a:ext cx="284634" cy="284634"/>
                </a:xfrm>
                <a:prstGeom prst="rect">
                  <a:avLst/>
                </a:prstGeom>
              </p:spPr>
            </p:pic>
            <p:pic>
              <p:nvPicPr>
                <p:cNvPr id="59" name="圖片 58" descr="一張含有 圖形, 創造力 的圖片&#10;&#10;自動產生的描述">
                  <a:extLst>
                    <a:ext uri="{FF2B5EF4-FFF2-40B4-BE49-F238E27FC236}">
                      <a16:creationId xmlns:a16="http://schemas.microsoft.com/office/drawing/2014/main" id="{52CA212D-B66F-6976-0D64-EF4122D472A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8396723">
                  <a:off x="6443878" y="3663115"/>
                  <a:ext cx="460039" cy="460039"/>
                </a:xfrm>
                <a:prstGeom prst="rect">
                  <a:avLst/>
                </a:prstGeom>
              </p:spPr>
            </p:pic>
            <p:pic>
              <p:nvPicPr>
                <p:cNvPr id="60" name="圖片 59" descr="一張含有 圖形, 創造力 的圖片&#10;&#10;自動產生的描述">
                  <a:extLst>
                    <a:ext uri="{FF2B5EF4-FFF2-40B4-BE49-F238E27FC236}">
                      <a16:creationId xmlns:a16="http://schemas.microsoft.com/office/drawing/2014/main" id="{936E7DDE-E02A-23B8-70FF-BF50F924E1B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4732387">
                  <a:off x="6006524" y="3599026"/>
                  <a:ext cx="460039" cy="460039"/>
                </a:xfrm>
                <a:prstGeom prst="rect">
                  <a:avLst/>
                </a:prstGeom>
              </p:spPr>
            </p:pic>
            <p:pic>
              <p:nvPicPr>
                <p:cNvPr id="61" name="圖片 60" descr="一張含有 圖形, 創造力 的圖片&#10;&#10;自動產生的描述">
                  <a:extLst>
                    <a:ext uri="{FF2B5EF4-FFF2-40B4-BE49-F238E27FC236}">
                      <a16:creationId xmlns:a16="http://schemas.microsoft.com/office/drawing/2014/main" id="{3569C31C-09DB-C2FF-1FF2-2A1CB9C599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2525578">
                  <a:off x="5783800" y="3831172"/>
                  <a:ext cx="460039" cy="460039"/>
                </a:xfrm>
                <a:prstGeom prst="rect">
                  <a:avLst/>
                </a:prstGeom>
              </p:spPr>
            </p:pic>
          </p:grpSp>
          <p:pic>
            <p:nvPicPr>
              <p:cNvPr id="51" name="圖片 50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DBBBE3A8-60A7-6BF0-5758-755723E40E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55821" y="2968236"/>
                <a:ext cx="336588" cy="336588"/>
              </a:xfrm>
              <a:prstGeom prst="rect">
                <a:avLst/>
              </a:prstGeom>
            </p:spPr>
          </p:pic>
          <p:pic>
            <p:nvPicPr>
              <p:cNvPr id="52" name="圖片 51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B9A69485-3CFD-8F2E-163E-4D8E34C93C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46287" y="2974729"/>
                <a:ext cx="280141" cy="280141"/>
              </a:xfrm>
              <a:prstGeom prst="rect">
                <a:avLst/>
              </a:prstGeom>
            </p:spPr>
          </p:pic>
          <p:pic>
            <p:nvPicPr>
              <p:cNvPr id="53" name="圖片 52" descr="一張含有 黑色, 黑暗 的圖片&#10;&#10;自動產生的描述">
                <a:extLst>
                  <a:ext uri="{FF2B5EF4-FFF2-40B4-BE49-F238E27FC236}">
                    <a16:creationId xmlns:a16="http://schemas.microsoft.com/office/drawing/2014/main" id="{1EF5D2FE-C67D-4F6A-0DD0-EE0878EA5B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49336" y="3408088"/>
                <a:ext cx="284634" cy="284634"/>
              </a:xfrm>
              <a:prstGeom prst="rect">
                <a:avLst/>
              </a:prstGeom>
            </p:spPr>
          </p:pic>
        </p:grpSp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B5F49BA2-9C9B-2FD5-8A78-3C4828CD1D75}"/>
                </a:ext>
              </a:extLst>
            </p:cNvPr>
            <p:cNvSpPr txBox="1"/>
            <p:nvPr/>
          </p:nvSpPr>
          <p:spPr>
            <a:xfrm>
              <a:off x="2236980" y="4650195"/>
              <a:ext cx="140826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2</a:t>
              </a:r>
              <a:r>
                <a:rPr lang="en-US" altLang="zh-TW" baseline="30000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nd</a:t>
              </a:r>
              <a:r>
                <a:rPr lang="en-US" altLang="zh-TW" dirty="0">
                  <a:latin typeface="Times New Roman" panose="02020603050405020304" pitchFamily="18" charset="0"/>
                  <a:sym typeface="Wingdings" panose="05000000000000000000" pitchFamily="2" charset="2"/>
                </a:rPr>
                <a:t> move</a:t>
              </a:r>
            </a:p>
          </p:txBody>
        </p:sp>
      </p:grpSp>
      <p:sp>
        <p:nvSpPr>
          <p:cNvPr id="4097" name="文字方塊 4096">
            <a:extLst>
              <a:ext uri="{FF2B5EF4-FFF2-40B4-BE49-F238E27FC236}">
                <a16:creationId xmlns:a16="http://schemas.microsoft.com/office/drawing/2014/main" id="{25471306-29FA-F77E-1608-DE52EA9B4AE6}"/>
              </a:ext>
            </a:extLst>
          </p:cNvPr>
          <p:cNvSpPr txBox="1"/>
          <p:nvPr/>
        </p:nvSpPr>
        <p:spPr>
          <a:xfrm>
            <a:off x="1691680" y="2348880"/>
            <a:ext cx="61926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sym typeface="Wingdings" panose="05000000000000000000" pitchFamily="2" charset="2"/>
              </a:rPr>
              <a:t>e2 e4 </a:t>
            </a:r>
          </a:p>
          <a:p>
            <a:r>
              <a:rPr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get from e2 to e4 takes 2 knight moves.</a:t>
            </a:r>
          </a:p>
        </p:txBody>
      </p:sp>
    </p:spTree>
    <p:extLst>
      <p:ext uri="{BB962C8B-B14F-4D97-AF65-F5344CB8AC3E}">
        <p14:creationId xmlns:p14="http://schemas.microsoft.com/office/powerpoint/2010/main" val="372181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62501DED-5FDF-79FC-542E-7C19786C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5</a:t>
            </a:fld>
            <a:endParaRPr lang="en-US" altLang="zh-TW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7D8BF26-9A94-F202-706A-98C3E2E0D774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685800"/>
            <a:ext cx="8077200" cy="56229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利用</a:t>
            </a:r>
            <a:r>
              <a:rPr lang="en-US" altLang="zh-TW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將騎士當前可走的每個位置都走過一遍，紀錄當前步數並且紀錄該位置已走訪，執行直到第一次走到終點位置則輸出，若無其他測資則程式結束。</a:t>
            </a:r>
            <a:endParaRPr lang="en-US" altLang="zh-TW" sz="2400" kern="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kern="0" dirty="0">
                <a:latin typeface="Times New Roman" panose="02020603050405020304" pitchFamily="18" charset="0"/>
                <a:sym typeface="Wingdings" panose="05000000000000000000" pitchFamily="2" charset="2"/>
              </a:rPr>
              <a:t>無。</a:t>
            </a:r>
            <a:endParaRPr lang="zh-TW" altLang="en-US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kern="0" dirty="0">
                <a:latin typeface="Times New Roman" panose="02020603050405020304" pitchFamily="18" charset="0"/>
              </a:rPr>
              <a:t>	</a:t>
            </a:r>
            <a:r>
              <a:rPr lang="en-US" altLang="zh-TW" sz="2400" kern="0" dirty="0">
                <a:latin typeface="Times New Roman" panose="02020603050405020304" pitchFamily="18" charset="0"/>
              </a:rPr>
              <a:t>(1) </a:t>
            </a:r>
            <a:r>
              <a:rPr lang="zh-TW" altLang="en-US" sz="2400" kern="0" dirty="0">
                <a:latin typeface="Times New Roman" panose="02020603050405020304" pitchFamily="18" charset="0"/>
              </a:rPr>
              <a:t>令</a:t>
            </a:r>
            <a:r>
              <a:rPr lang="en-US" altLang="zh-TW" sz="2400" kern="0" dirty="0">
                <a:latin typeface="Times New Roman" panose="02020603050405020304" pitchFamily="18" charset="0"/>
              </a:rPr>
              <a:t>n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為棋盤行數及列數，騎士在任一位置可行動的下一</a:t>
            </a:r>
            <a:r>
              <a:rPr lang="zh-TW" altLang="en-US" sz="2400" kern="0">
                <a:latin typeface="Times New Roman" panose="02020603050405020304" pitchFamily="18" charset="0"/>
              </a:rPr>
              <a:t>步最多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為</a:t>
            </a:r>
            <a:r>
              <a:rPr lang="en-US" altLang="zh-TW" sz="2400" kern="0" dirty="0">
                <a:latin typeface="Times New Roman" panose="02020603050405020304" pitchFamily="18" charset="0"/>
              </a:rPr>
              <a:t>8</a:t>
            </a:r>
            <a:r>
              <a:rPr lang="zh-TW" altLang="en-US" sz="2400" kern="0" dirty="0">
                <a:latin typeface="Times New Roman" panose="02020603050405020304" pitchFamily="18" charset="0"/>
              </a:rPr>
              <a:t>種，則時間複雜度為</a:t>
            </a:r>
            <a:r>
              <a:rPr lang="en-US" altLang="zh-TW" sz="2400" kern="0" dirty="0">
                <a:latin typeface="Times New Roman" panose="02020603050405020304" pitchFamily="18" charset="0"/>
              </a:rPr>
              <a:t> O(8 x n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x n) = O(n^2)</a:t>
            </a:r>
            <a:r>
              <a:rPr lang="zh-TW" altLang="en-US" sz="2400" kern="0" dirty="0">
                <a:latin typeface="Times New Roman" panose="02020603050405020304" pitchFamily="18" charset="0"/>
              </a:rPr>
              <a:t>。</a:t>
            </a:r>
            <a:br>
              <a:rPr lang="en-US" altLang="zh-TW" sz="2400" kern="0" dirty="0">
                <a:latin typeface="Times New Roman" panose="02020603050405020304" pitchFamily="18" charset="0"/>
              </a:rPr>
            </a:br>
            <a:br>
              <a:rPr lang="en-US" altLang="zh-TW" sz="2400" kern="0" dirty="0">
                <a:latin typeface="Times New Roman" panose="02020603050405020304" pitchFamily="18" charset="0"/>
              </a:rPr>
            </a:br>
            <a:r>
              <a:rPr lang="en-US" altLang="zh-TW" sz="2400" kern="0" dirty="0">
                <a:latin typeface="Times New Roman" panose="02020603050405020304" pitchFamily="18" charset="0"/>
              </a:rPr>
              <a:t>(2) </a:t>
            </a:r>
            <a:r>
              <a:rPr lang="zh-TW" altLang="en-US" sz="2400" kern="0" dirty="0">
                <a:latin typeface="Times New Roman" panose="02020603050405020304" pitchFamily="18" charset="0"/>
              </a:rPr>
              <a:t>每次走到新的座標時，紀錄當前位置已走訪，並且將該座標新增到隊列中。</a:t>
            </a:r>
            <a:br>
              <a:rPr lang="en-US" altLang="zh-TW" sz="2400" kern="0" dirty="0">
                <a:latin typeface="Times New Roman" panose="02020603050405020304" pitchFamily="18" charset="0"/>
              </a:rPr>
            </a:br>
            <a:br>
              <a:rPr lang="en-US" altLang="zh-TW" sz="2400" kern="0" dirty="0">
                <a:latin typeface="Times New Roman" panose="02020603050405020304" pitchFamily="18" charset="0"/>
              </a:rPr>
            </a:br>
            <a:endParaRPr lang="zh-TW" altLang="en-US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72417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12731</TotalTime>
  <Words>331</Words>
  <Application>Microsoft Macintosh PowerPoint</Application>
  <PresentationFormat>如螢幕大小 (4:3)</PresentationFormat>
  <Paragraphs>34</Paragraphs>
  <Slides>5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439: Knight Moves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B113040003</cp:lastModifiedBy>
  <cp:revision>111</cp:revision>
  <dcterms:created xsi:type="dcterms:W3CDTF">1601-01-01T00:00:00Z</dcterms:created>
  <dcterms:modified xsi:type="dcterms:W3CDTF">2024-05-02T04:25:11Z</dcterms:modified>
</cp:coreProperties>
</file>